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5281" r:id="rId1"/>
  </p:sldMasterIdLst>
  <p:notesMasterIdLst>
    <p:notesMasterId r:id="rId198"/>
  </p:notesMasterIdLst>
  <p:handoutMasterIdLst>
    <p:handoutMasterId r:id="rId199"/>
  </p:handoutMasterIdLst>
  <p:sldIdLst>
    <p:sldId id="291" r:id="rId2"/>
    <p:sldId id="436" r:id="rId3"/>
    <p:sldId id="710" r:id="rId4"/>
    <p:sldId id="508" r:id="rId5"/>
    <p:sldId id="376" r:id="rId6"/>
    <p:sldId id="509" r:id="rId7"/>
    <p:sldId id="510" r:id="rId8"/>
    <p:sldId id="703" r:id="rId9"/>
    <p:sldId id="474" r:id="rId10"/>
    <p:sldId id="689" r:id="rId11"/>
    <p:sldId id="690" r:id="rId12"/>
    <p:sldId id="691" r:id="rId13"/>
    <p:sldId id="692" r:id="rId14"/>
    <p:sldId id="693" r:id="rId15"/>
    <p:sldId id="696" r:id="rId16"/>
    <p:sldId id="697" r:id="rId17"/>
    <p:sldId id="812" r:id="rId18"/>
    <p:sldId id="813" r:id="rId19"/>
    <p:sldId id="814" r:id="rId20"/>
    <p:sldId id="815" r:id="rId21"/>
    <p:sldId id="825" r:id="rId22"/>
    <p:sldId id="816" r:id="rId23"/>
    <p:sldId id="817" r:id="rId24"/>
    <p:sldId id="821" r:id="rId25"/>
    <p:sldId id="818" r:id="rId26"/>
    <p:sldId id="819" r:id="rId27"/>
    <p:sldId id="820" r:id="rId28"/>
    <p:sldId id="702" r:id="rId29"/>
    <p:sldId id="704" r:id="rId30"/>
    <p:sldId id="705" r:id="rId31"/>
    <p:sldId id="532" r:id="rId32"/>
    <p:sldId id="541" r:id="rId33"/>
    <p:sldId id="709" r:id="rId34"/>
    <p:sldId id="699" r:id="rId35"/>
    <p:sldId id="533" r:id="rId36"/>
    <p:sldId id="826" r:id="rId37"/>
    <p:sldId id="827" r:id="rId38"/>
    <p:sldId id="828" r:id="rId39"/>
    <p:sldId id="440" r:id="rId40"/>
    <p:sldId id="698" r:id="rId41"/>
    <p:sldId id="568" r:id="rId42"/>
    <p:sldId id="749" r:id="rId43"/>
    <p:sldId id="569" r:id="rId44"/>
    <p:sldId id="587" r:id="rId45"/>
    <p:sldId id="588" r:id="rId46"/>
    <p:sldId id="589" r:id="rId47"/>
    <p:sldId id="591" r:id="rId48"/>
    <p:sldId id="592" r:id="rId49"/>
    <p:sldId id="594" r:id="rId50"/>
    <p:sldId id="596" r:id="rId51"/>
    <p:sldId id="584" r:id="rId52"/>
    <p:sldId id="763" r:id="rId53"/>
    <p:sldId id="807" r:id="rId54"/>
    <p:sldId id="748" r:id="rId55"/>
    <p:sldId id="764" r:id="rId56"/>
    <p:sldId id="800" r:id="rId57"/>
    <p:sldId id="802" r:id="rId58"/>
    <p:sldId id="765" r:id="rId59"/>
    <p:sldId id="801" r:id="rId60"/>
    <p:sldId id="766" r:id="rId61"/>
    <p:sldId id="808" r:id="rId62"/>
    <p:sldId id="767" r:id="rId63"/>
    <p:sldId id="768" r:id="rId64"/>
    <p:sldId id="804" r:id="rId65"/>
    <p:sldId id="803" r:id="rId66"/>
    <p:sldId id="769" r:id="rId67"/>
    <p:sldId id="805" r:id="rId68"/>
    <p:sldId id="806" r:id="rId69"/>
    <p:sldId id="770" r:id="rId70"/>
    <p:sldId id="771" r:id="rId71"/>
    <p:sldId id="599" r:id="rId72"/>
    <p:sldId id="811" r:id="rId73"/>
    <p:sldId id="590" r:id="rId74"/>
    <p:sldId id="602" r:id="rId75"/>
    <p:sldId id="604" r:id="rId76"/>
    <p:sldId id="750" r:id="rId77"/>
    <p:sldId id="608" r:id="rId78"/>
    <p:sldId id="609" r:id="rId79"/>
    <p:sldId id="610" r:id="rId80"/>
    <p:sldId id="611" r:id="rId81"/>
    <p:sldId id="612" r:id="rId82"/>
    <p:sldId id="615" r:id="rId83"/>
    <p:sldId id="616" r:id="rId84"/>
    <p:sldId id="613" r:id="rId85"/>
    <p:sldId id="617" r:id="rId86"/>
    <p:sldId id="619" r:id="rId87"/>
    <p:sldId id="620" r:id="rId88"/>
    <p:sldId id="621" r:id="rId89"/>
    <p:sldId id="622" r:id="rId90"/>
    <p:sldId id="623" r:id="rId91"/>
    <p:sldId id="624" r:id="rId92"/>
    <p:sldId id="607" r:id="rId93"/>
    <p:sldId id="625" r:id="rId94"/>
    <p:sldId id="626" r:id="rId95"/>
    <p:sldId id="627" r:id="rId96"/>
    <p:sldId id="629" r:id="rId97"/>
    <p:sldId id="630" r:id="rId98"/>
    <p:sldId id="631" r:id="rId99"/>
    <p:sldId id="632" r:id="rId100"/>
    <p:sldId id="633" r:id="rId101"/>
    <p:sldId id="719" r:id="rId102"/>
    <p:sldId id="638" r:id="rId103"/>
    <p:sldId id="635" r:id="rId104"/>
    <p:sldId id="772" r:id="rId105"/>
    <p:sldId id="773" r:id="rId106"/>
    <p:sldId id="583" r:id="rId107"/>
    <p:sldId id="644" r:id="rId108"/>
    <p:sldId id="645" r:id="rId109"/>
    <p:sldId id="646" r:id="rId110"/>
    <p:sldId id="648" r:id="rId111"/>
    <p:sldId id="649" r:id="rId112"/>
    <p:sldId id="650" r:id="rId113"/>
    <p:sldId id="652" r:id="rId114"/>
    <p:sldId id="651" r:id="rId115"/>
    <p:sldId id="653" r:id="rId116"/>
    <p:sldId id="654" r:id="rId117"/>
    <p:sldId id="655" r:id="rId118"/>
    <p:sldId id="656" r:id="rId119"/>
    <p:sldId id="657" r:id="rId120"/>
    <p:sldId id="658" r:id="rId121"/>
    <p:sldId id="659" r:id="rId122"/>
    <p:sldId id="660" r:id="rId123"/>
    <p:sldId id="661" r:id="rId124"/>
    <p:sldId id="662" r:id="rId125"/>
    <p:sldId id="663" r:id="rId126"/>
    <p:sldId id="664" r:id="rId127"/>
    <p:sldId id="665" r:id="rId128"/>
    <p:sldId id="647" r:id="rId129"/>
    <p:sldId id="666" r:id="rId130"/>
    <p:sldId id="667" r:id="rId131"/>
    <p:sldId id="669" r:id="rId132"/>
    <p:sldId id="670" r:id="rId133"/>
    <p:sldId id="671" r:id="rId134"/>
    <p:sldId id="668" r:id="rId135"/>
    <p:sldId id="672" r:id="rId136"/>
    <p:sldId id="673" r:id="rId137"/>
    <p:sldId id="674" r:id="rId138"/>
    <p:sldId id="675" r:id="rId139"/>
    <p:sldId id="676" r:id="rId140"/>
    <p:sldId id="586" r:id="rId141"/>
    <p:sldId id="681" r:id="rId142"/>
    <p:sldId id="580" r:id="rId143"/>
    <p:sldId id="501" r:id="rId144"/>
    <p:sldId id="528" r:id="rId145"/>
    <p:sldId id="677" r:id="rId146"/>
    <p:sldId id="678" r:id="rId147"/>
    <p:sldId id="720" r:id="rId148"/>
    <p:sldId id="718" r:id="rId149"/>
    <p:sldId id="774" r:id="rId150"/>
    <p:sldId id="775" r:id="rId151"/>
    <p:sldId id="682" r:id="rId152"/>
    <p:sldId id="525" r:id="rId153"/>
    <p:sldId id="559" r:id="rId154"/>
    <p:sldId id="571" r:id="rId155"/>
    <p:sldId id="686" r:id="rId156"/>
    <p:sldId id="721" r:id="rId157"/>
    <p:sldId id="563" r:id="rId158"/>
    <p:sldId id="687" r:id="rId159"/>
    <p:sldId id="752" r:id="rId160"/>
    <p:sldId id="810" r:id="rId161"/>
    <p:sldId id="751" r:id="rId162"/>
    <p:sldId id="832" r:id="rId163"/>
    <p:sldId id="715" r:id="rId164"/>
    <p:sldId id="776" r:id="rId165"/>
    <p:sldId id="777" r:id="rId166"/>
    <p:sldId id="779" r:id="rId167"/>
    <p:sldId id="780" r:id="rId168"/>
    <p:sldId id="781" r:id="rId169"/>
    <p:sldId id="786" r:id="rId170"/>
    <p:sldId id="782" r:id="rId171"/>
    <p:sldId id="783" r:id="rId172"/>
    <p:sldId id="787" r:id="rId173"/>
    <p:sldId id="789" r:id="rId174"/>
    <p:sldId id="829" r:id="rId175"/>
    <p:sldId id="793" r:id="rId176"/>
    <p:sldId id="794" r:id="rId177"/>
    <p:sldId id="830" r:id="rId178"/>
    <p:sldId id="797" r:id="rId179"/>
    <p:sldId id="798" r:id="rId180"/>
    <p:sldId id="831" r:id="rId181"/>
    <p:sldId id="833" r:id="rId182"/>
    <p:sldId id="834" r:id="rId183"/>
    <p:sldId id="799" r:id="rId184"/>
    <p:sldId id="716" r:id="rId185"/>
    <p:sldId id="442" r:id="rId186"/>
    <p:sldId id="425" r:id="rId187"/>
    <p:sldId id="712" r:id="rId188"/>
    <p:sldId id="713" r:id="rId189"/>
    <p:sldId id="809" r:id="rId190"/>
    <p:sldId id="822" r:id="rId191"/>
    <p:sldId id="823" r:id="rId192"/>
    <p:sldId id="824" r:id="rId193"/>
    <p:sldId id="497" r:id="rId194"/>
    <p:sldId id="536" r:id="rId195"/>
    <p:sldId id="570" r:id="rId196"/>
    <p:sldId id="753" r:id="rId197"/>
  </p:sldIdLst>
  <p:sldSz cx="9144000" cy="6858000" type="screen4x3"/>
  <p:notesSz cx="10234613" cy="7099300"/>
  <p:defaultTextStyle>
    <a:defPPr>
      <a:defRPr lang="en-GB"/>
    </a:defPPr>
    <a:lvl1pPr algn="l" defTabSz="457200" rtl="0" fontAlgn="base">
      <a:spcBef>
        <a:spcPct val="0"/>
      </a:spcBef>
      <a:spcAft>
        <a:spcPct val="0"/>
      </a:spcAft>
      <a:defRPr sz="1200" b="1" kern="1200">
        <a:solidFill>
          <a:schemeClr val="bg1"/>
        </a:solidFill>
        <a:latin typeface="Verdana" pitchFamily="34" charset="0"/>
        <a:ea typeface="+mn-ea"/>
        <a:cs typeface="Arial" charset="0"/>
      </a:defRPr>
    </a:lvl1pPr>
    <a:lvl2pPr marL="742950" indent="-285750" algn="l" defTabSz="457200" rtl="0" fontAlgn="base">
      <a:spcBef>
        <a:spcPct val="0"/>
      </a:spcBef>
      <a:spcAft>
        <a:spcPct val="0"/>
      </a:spcAft>
      <a:defRPr sz="1200" b="1" kern="1200">
        <a:solidFill>
          <a:schemeClr val="bg1"/>
        </a:solidFill>
        <a:latin typeface="Verdana" pitchFamily="34" charset="0"/>
        <a:ea typeface="+mn-ea"/>
        <a:cs typeface="Arial" charset="0"/>
      </a:defRPr>
    </a:lvl2pPr>
    <a:lvl3pPr marL="1143000" indent="-228600" algn="l" defTabSz="457200" rtl="0" fontAlgn="base">
      <a:spcBef>
        <a:spcPct val="0"/>
      </a:spcBef>
      <a:spcAft>
        <a:spcPct val="0"/>
      </a:spcAft>
      <a:defRPr sz="1200" b="1" kern="1200">
        <a:solidFill>
          <a:schemeClr val="bg1"/>
        </a:solidFill>
        <a:latin typeface="Verdana" pitchFamily="34" charset="0"/>
        <a:ea typeface="+mn-ea"/>
        <a:cs typeface="Arial" charset="0"/>
      </a:defRPr>
    </a:lvl3pPr>
    <a:lvl4pPr marL="1600200" indent="-228600" algn="l" defTabSz="457200" rtl="0" fontAlgn="base">
      <a:spcBef>
        <a:spcPct val="0"/>
      </a:spcBef>
      <a:spcAft>
        <a:spcPct val="0"/>
      </a:spcAft>
      <a:defRPr sz="1200" b="1" kern="1200">
        <a:solidFill>
          <a:schemeClr val="bg1"/>
        </a:solidFill>
        <a:latin typeface="Verdana" pitchFamily="34" charset="0"/>
        <a:ea typeface="+mn-ea"/>
        <a:cs typeface="Arial" charset="0"/>
      </a:defRPr>
    </a:lvl4pPr>
    <a:lvl5pPr marL="2057400" indent="-228600" algn="l" defTabSz="457200" rtl="0" fontAlgn="base">
      <a:spcBef>
        <a:spcPct val="0"/>
      </a:spcBef>
      <a:spcAft>
        <a:spcPct val="0"/>
      </a:spcAft>
      <a:defRPr sz="1200" b="1" kern="1200">
        <a:solidFill>
          <a:schemeClr val="bg1"/>
        </a:solidFill>
        <a:latin typeface="Verdana" pitchFamily="34" charset="0"/>
        <a:ea typeface="+mn-ea"/>
        <a:cs typeface="Arial" charset="0"/>
      </a:defRPr>
    </a:lvl5pPr>
    <a:lvl6pPr marL="2286000" algn="l" defTabSz="914400" rtl="0" eaLnBrk="1" latinLnBrk="0" hangingPunct="1">
      <a:defRPr sz="1200" b="1" kern="1200">
        <a:solidFill>
          <a:schemeClr val="bg1"/>
        </a:solidFill>
        <a:latin typeface="Verdana" pitchFamily="34" charset="0"/>
        <a:ea typeface="+mn-ea"/>
        <a:cs typeface="Arial" charset="0"/>
      </a:defRPr>
    </a:lvl6pPr>
    <a:lvl7pPr marL="2743200" algn="l" defTabSz="914400" rtl="0" eaLnBrk="1" latinLnBrk="0" hangingPunct="1">
      <a:defRPr sz="1200" b="1" kern="1200">
        <a:solidFill>
          <a:schemeClr val="bg1"/>
        </a:solidFill>
        <a:latin typeface="Verdana" pitchFamily="34" charset="0"/>
        <a:ea typeface="+mn-ea"/>
        <a:cs typeface="Arial" charset="0"/>
      </a:defRPr>
    </a:lvl7pPr>
    <a:lvl8pPr marL="3200400" algn="l" defTabSz="914400" rtl="0" eaLnBrk="1" latinLnBrk="0" hangingPunct="1">
      <a:defRPr sz="1200" b="1" kern="1200">
        <a:solidFill>
          <a:schemeClr val="bg1"/>
        </a:solidFill>
        <a:latin typeface="Verdana" pitchFamily="34" charset="0"/>
        <a:ea typeface="+mn-ea"/>
        <a:cs typeface="Arial" charset="0"/>
      </a:defRPr>
    </a:lvl8pPr>
    <a:lvl9pPr marL="3657600" algn="l" defTabSz="914400" rtl="0" eaLnBrk="1" latinLnBrk="0" hangingPunct="1">
      <a:defRPr sz="1200" b="1" kern="1200">
        <a:solidFill>
          <a:schemeClr val="bg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F2F504AB-F2B0-4F52-9D70-ABA044D78EFA}">
          <p14:sldIdLst>
            <p14:sldId id="291"/>
            <p14:sldId id="436"/>
            <p14:sldId id="710"/>
            <p14:sldId id="508"/>
            <p14:sldId id="376"/>
            <p14:sldId id="509"/>
            <p14:sldId id="510"/>
            <p14:sldId id="703"/>
          </p14:sldIdLst>
        </p14:section>
        <p14:section name="Lit survey" id="{AC0EA42F-315A-419F-9A86-8E2FDA35B231}">
          <p14:sldIdLst>
            <p14:sldId id="474"/>
            <p14:sldId id="689"/>
            <p14:sldId id="690"/>
            <p14:sldId id="691"/>
            <p14:sldId id="692"/>
            <p14:sldId id="693"/>
            <p14:sldId id="696"/>
            <p14:sldId id="697"/>
            <p14:sldId id="812"/>
            <p14:sldId id="813"/>
            <p14:sldId id="814"/>
            <p14:sldId id="815"/>
            <p14:sldId id="825"/>
            <p14:sldId id="816"/>
            <p14:sldId id="817"/>
            <p14:sldId id="821"/>
            <p14:sldId id="818"/>
            <p14:sldId id="819"/>
            <p14:sldId id="820"/>
            <p14:sldId id="702"/>
            <p14:sldId id="704"/>
            <p14:sldId id="705"/>
            <p14:sldId id="532"/>
            <p14:sldId id="541"/>
            <p14:sldId id="709"/>
            <p14:sldId id="699"/>
            <p14:sldId id="533"/>
            <p14:sldId id="826"/>
            <p14:sldId id="827"/>
            <p14:sldId id="828"/>
            <p14:sldId id="440"/>
            <p14:sldId id="698"/>
            <p14:sldId id="568"/>
            <p14:sldId id="749"/>
            <p14:sldId id="569"/>
            <p14:sldId id="587"/>
            <p14:sldId id="588"/>
            <p14:sldId id="589"/>
            <p14:sldId id="591"/>
            <p14:sldId id="592"/>
            <p14:sldId id="594"/>
            <p14:sldId id="596"/>
            <p14:sldId id="584"/>
            <p14:sldId id="763"/>
            <p14:sldId id="807"/>
            <p14:sldId id="748"/>
            <p14:sldId id="764"/>
            <p14:sldId id="800"/>
            <p14:sldId id="802"/>
            <p14:sldId id="765"/>
            <p14:sldId id="801"/>
            <p14:sldId id="766"/>
            <p14:sldId id="808"/>
            <p14:sldId id="767"/>
            <p14:sldId id="768"/>
            <p14:sldId id="804"/>
            <p14:sldId id="803"/>
            <p14:sldId id="769"/>
            <p14:sldId id="805"/>
            <p14:sldId id="806"/>
            <p14:sldId id="770"/>
            <p14:sldId id="771"/>
            <p14:sldId id="599"/>
            <p14:sldId id="811"/>
            <p14:sldId id="590"/>
            <p14:sldId id="602"/>
            <p14:sldId id="604"/>
            <p14:sldId id="750"/>
            <p14:sldId id="608"/>
            <p14:sldId id="609"/>
            <p14:sldId id="610"/>
            <p14:sldId id="611"/>
            <p14:sldId id="612"/>
            <p14:sldId id="615"/>
            <p14:sldId id="616"/>
            <p14:sldId id="613"/>
            <p14:sldId id="617"/>
            <p14:sldId id="619"/>
            <p14:sldId id="620"/>
            <p14:sldId id="621"/>
            <p14:sldId id="622"/>
            <p14:sldId id="623"/>
            <p14:sldId id="624"/>
            <p14:sldId id="607"/>
            <p14:sldId id="625"/>
            <p14:sldId id="626"/>
            <p14:sldId id="627"/>
            <p14:sldId id="629"/>
            <p14:sldId id="630"/>
            <p14:sldId id="631"/>
            <p14:sldId id="632"/>
            <p14:sldId id="633"/>
            <p14:sldId id="719"/>
            <p14:sldId id="638"/>
            <p14:sldId id="635"/>
            <p14:sldId id="772"/>
            <p14:sldId id="773"/>
            <p14:sldId id="583"/>
            <p14:sldId id="644"/>
            <p14:sldId id="645"/>
            <p14:sldId id="646"/>
            <p14:sldId id="648"/>
            <p14:sldId id="649"/>
            <p14:sldId id="650"/>
            <p14:sldId id="652"/>
            <p14:sldId id="651"/>
            <p14:sldId id="653"/>
            <p14:sldId id="654"/>
            <p14:sldId id="655"/>
            <p14:sldId id="656"/>
            <p14:sldId id="657"/>
            <p14:sldId id="658"/>
            <p14:sldId id="659"/>
            <p14:sldId id="660"/>
            <p14:sldId id="661"/>
            <p14:sldId id="662"/>
            <p14:sldId id="663"/>
            <p14:sldId id="664"/>
            <p14:sldId id="665"/>
            <p14:sldId id="647"/>
            <p14:sldId id="666"/>
            <p14:sldId id="667"/>
            <p14:sldId id="669"/>
            <p14:sldId id="670"/>
            <p14:sldId id="671"/>
            <p14:sldId id="668"/>
            <p14:sldId id="672"/>
            <p14:sldId id="673"/>
            <p14:sldId id="674"/>
            <p14:sldId id="675"/>
            <p14:sldId id="676"/>
            <p14:sldId id="586"/>
            <p14:sldId id="681"/>
            <p14:sldId id="580"/>
            <p14:sldId id="501"/>
            <p14:sldId id="528"/>
            <p14:sldId id="677"/>
            <p14:sldId id="678"/>
            <p14:sldId id="720"/>
            <p14:sldId id="718"/>
            <p14:sldId id="774"/>
            <p14:sldId id="775"/>
            <p14:sldId id="682"/>
            <p14:sldId id="525"/>
            <p14:sldId id="559"/>
            <p14:sldId id="571"/>
            <p14:sldId id="686"/>
            <p14:sldId id="721"/>
            <p14:sldId id="563"/>
            <p14:sldId id="687"/>
            <p14:sldId id="752"/>
            <p14:sldId id="810"/>
            <p14:sldId id="751"/>
            <p14:sldId id="832"/>
            <p14:sldId id="715"/>
            <p14:sldId id="776"/>
            <p14:sldId id="777"/>
            <p14:sldId id="779"/>
            <p14:sldId id="780"/>
            <p14:sldId id="781"/>
            <p14:sldId id="786"/>
            <p14:sldId id="782"/>
            <p14:sldId id="783"/>
            <p14:sldId id="787"/>
            <p14:sldId id="789"/>
            <p14:sldId id="829"/>
            <p14:sldId id="793"/>
            <p14:sldId id="794"/>
            <p14:sldId id="830"/>
            <p14:sldId id="797"/>
            <p14:sldId id="798"/>
            <p14:sldId id="831"/>
            <p14:sldId id="833"/>
            <p14:sldId id="834"/>
            <p14:sldId id="799"/>
            <p14:sldId id="716"/>
            <p14:sldId id="442"/>
            <p14:sldId id="425"/>
            <p14:sldId id="712"/>
            <p14:sldId id="713"/>
            <p14:sldId id="809"/>
            <p14:sldId id="822"/>
            <p14:sldId id="823"/>
            <p14:sldId id="824"/>
            <p14:sldId id="497"/>
            <p14:sldId id="536"/>
            <p14:sldId id="570"/>
            <p14:sldId id="7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1FF3D"/>
    <a:srgbClr val="0000FF"/>
    <a:srgbClr val="990033"/>
    <a:srgbClr val="FFFFFF"/>
    <a:srgbClr val="F9FECE"/>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6" autoAdjust="0"/>
    <p:restoredTop sz="98566" autoAdjust="0"/>
  </p:normalViewPr>
  <p:slideViewPr>
    <p:cSldViewPr>
      <p:cViewPr varScale="1">
        <p:scale>
          <a:sx n="69" d="100"/>
          <a:sy n="69" d="100"/>
        </p:scale>
        <p:origin x="1164" y="6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30"/>
    </p:cViewPr>
  </p:sorterViewPr>
  <p:notesViewPr>
    <p:cSldViewPr>
      <p:cViewPr varScale="1">
        <p:scale>
          <a:sx n="59" d="100"/>
          <a:sy n="59" d="100"/>
        </p:scale>
        <p:origin x="-1752" y="-72"/>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435304" cy="354580"/>
          </a:xfrm>
          <a:prstGeom prst="rect">
            <a:avLst/>
          </a:prstGeom>
        </p:spPr>
        <p:txBody>
          <a:bodyPr vert="horz" lIns="91440" tIns="45720" rIns="91440" bIns="45720" rtlCol="0"/>
          <a:lstStyle>
            <a:lvl1pPr algn="l">
              <a:spcBef>
                <a:spcPts val="300"/>
              </a:spcBef>
              <a:buClr>
                <a:srgbClr val="000000"/>
              </a:buClr>
              <a:buSzPct val="100000"/>
              <a:buFont typeface="Times New Roman" pitchFamily="16" charset="0"/>
              <a:buNone/>
              <a:defRPr sz="1200">
                <a:latin typeface="Verdana" pitchFamily="32" charset="0"/>
                <a:cs typeface="+mn-cs"/>
              </a:defRPr>
            </a:lvl1pPr>
          </a:lstStyle>
          <a:p>
            <a:pPr>
              <a:defRPr/>
            </a:pPr>
            <a:endParaRPr lang="en-US"/>
          </a:p>
        </p:txBody>
      </p:sp>
      <p:sp>
        <p:nvSpPr>
          <p:cNvPr id="3" name="Date Placeholder 2"/>
          <p:cNvSpPr>
            <a:spLocks noGrp="1"/>
          </p:cNvSpPr>
          <p:nvPr>
            <p:ph type="dt" sz="quarter" idx="1"/>
          </p:nvPr>
        </p:nvSpPr>
        <p:spPr>
          <a:xfrm>
            <a:off x="5797022" y="0"/>
            <a:ext cx="4435304" cy="354580"/>
          </a:xfrm>
          <a:prstGeom prst="rect">
            <a:avLst/>
          </a:prstGeom>
        </p:spPr>
        <p:txBody>
          <a:bodyPr vert="horz" lIns="91440" tIns="45720" rIns="91440" bIns="45720" rtlCol="0"/>
          <a:lstStyle>
            <a:lvl1pPr algn="r">
              <a:spcBef>
                <a:spcPts val="300"/>
              </a:spcBef>
              <a:buClr>
                <a:srgbClr val="000000"/>
              </a:buClr>
              <a:buSzPct val="100000"/>
              <a:buFont typeface="Times New Roman" pitchFamily="16" charset="0"/>
              <a:buNone/>
              <a:defRPr sz="1200">
                <a:latin typeface="Verdana" pitchFamily="32" charset="0"/>
                <a:cs typeface="+mn-cs"/>
              </a:defRPr>
            </a:lvl1pPr>
          </a:lstStyle>
          <a:p>
            <a:pPr>
              <a:defRPr/>
            </a:pPr>
            <a:fld id="{1AD642F9-A3A3-44A4-85E2-A1C42F5C145A}" type="datetimeFigureOut">
              <a:rPr lang="en-US"/>
              <a:pPr>
                <a:defRPr/>
              </a:pPr>
              <a:t>1/24/2024</a:t>
            </a:fld>
            <a:endParaRPr lang="en-US"/>
          </a:p>
        </p:txBody>
      </p:sp>
      <p:sp>
        <p:nvSpPr>
          <p:cNvPr id="4" name="Footer Placeholder 3"/>
          <p:cNvSpPr>
            <a:spLocks noGrp="1"/>
          </p:cNvSpPr>
          <p:nvPr>
            <p:ph type="ftr" sz="quarter" idx="2"/>
          </p:nvPr>
        </p:nvSpPr>
        <p:spPr>
          <a:xfrm>
            <a:off x="1" y="6743619"/>
            <a:ext cx="4435304" cy="354580"/>
          </a:xfrm>
          <a:prstGeom prst="rect">
            <a:avLst/>
          </a:prstGeom>
        </p:spPr>
        <p:txBody>
          <a:bodyPr vert="horz" lIns="91440" tIns="45720" rIns="91440" bIns="45720" rtlCol="0" anchor="b"/>
          <a:lstStyle>
            <a:lvl1pPr algn="l">
              <a:spcBef>
                <a:spcPts val="300"/>
              </a:spcBef>
              <a:buClr>
                <a:srgbClr val="000000"/>
              </a:buClr>
              <a:buSzPct val="100000"/>
              <a:buFont typeface="Times New Roman" pitchFamily="16" charset="0"/>
              <a:buNone/>
              <a:defRPr sz="1200">
                <a:latin typeface="Verdana" pitchFamily="32" charset="0"/>
                <a:cs typeface="+mn-cs"/>
              </a:defRPr>
            </a:lvl1pPr>
          </a:lstStyle>
          <a:p>
            <a:pPr>
              <a:defRPr/>
            </a:pPr>
            <a:endParaRPr lang="en-US"/>
          </a:p>
        </p:txBody>
      </p:sp>
      <p:sp>
        <p:nvSpPr>
          <p:cNvPr id="5" name="Slide Number Placeholder 4"/>
          <p:cNvSpPr>
            <a:spLocks noGrp="1"/>
          </p:cNvSpPr>
          <p:nvPr>
            <p:ph type="sldNum" sz="quarter" idx="3"/>
          </p:nvPr>
        </p:nvSpPr>
        <p:spPr>
          <a:xfrm>
            <a:off x="5797022" y="6743619"/>
            <a:ext cx="4435304" cy="354580"/>
          </a:xfrm>
          <a:prstGeom prst="rect">
            <a:avLst/>
          </a:prstGeom>
        </p:spPr>
        <p:txBody>
          <a:bodyPr vert="horz" lIns="91440" tIns="45720" rIns="91440" bIns="45720" rtlCol="0" anchor="b"/>
          <a:lstStyle>
            <a:lvl1pPr algn="r">
              <a:spcBef>
                <a:spcPts val="300"/>
              </a:spcBef>
              <a:buClr>
                <a:srgbClr val="000000"/>
              </a:buClr>
              <a:buSzPct val="100000"/>
              <a:buFont typeface="Times New Roman" pitchFamily="16" charset="0"/>
              <a:buNone/>
              <a:defRPr sz="1200">
                <a:latin typeface="Verdana" pitchFamily="32" charset="0"/>
                <a:cs typeface="+mn-cs"/>
              </a:defRPr>
            </a:lvl1pPr>
          </a:lstStyle>
          <a:p>
            <a:pPr>
              <a:defRPr/>
            </a:pPr>
            <a:fld id="{1BDECD30-793C-4AE9-94F6-D8C7EA2DA2C8}"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AutoShape 1"/>
          <p:cNvSpPr>
            <a:spLocks noChangeArrowheads="1"/>
          </p:cNvSpPr>
          <p:nvPr/>
        </p:nvSpPr>
        <p:spPr bwMode="auto">
          <a:xfrm>
            <a:off x="0" y="0"/>
            <a:ext cx="10234613" cy="7099300"/>
          </a:xfrm>
          <a:prstGeom prst="roundRect">
            <a:avLst>
              <a:gd name="adj" fmla="val 23"/>
            </a:avLst>
          </a:prstGeom>
          <a:solidFill>
            <a:srgbClr val="FFFFFF"/>
          </a:solidFill>
          <a:ln w="9360">
            <a:noFill/>
            <a:miter lim="800000"/>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098" name="AutoShape 2"/>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099" name="AutoShape 3"/>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0" name="AutoShape 4"/>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1" name="AutoShape 5"/>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2" name="AutoShape 6"/>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3" name="AutoShape 7"/>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4" name="AutoShape 8"/>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5" name="AutoShape 9"/>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6" name="AutoShape 10"/>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7" name="AutoShape 11"/>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8" name="AutoShape 12"/>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09" name="AutoShape 13"/>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0" name="AutoShape 14"/>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1" name="AutoShape 15"/>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2" name="AutoShape 16"/>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3" name="AutoShape 17"/>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4" name="AutoShape 18"/>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5" name="AutoShape 19"/>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6" name="AutoShape 20"/>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7" name="AutoShape 21"/>
          <p:cNvSpPr>
            <a:spLocks noChangeArrowheads="1"/>
          </p:cNvSpPr>
          <p:nvPr/>
        </p:nvSpPr>
        <p:spPr bwMode="auto">
          <a:xfrm>
            <a:off x="0" y="0"/>
            <a:ext cx="10234613" cy="7099300"/>
          </a:xfrm>
          <a:prstGeom prst="roundRect">
            <a:avLst>
              <a:gd name="adj" fmla="val 23"/>
            </a:avLst>
          </a:prstGeom>
          <a:solidFill>
            <a:srgbClr val="FFFFFF"/>
          </a:solid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8" name="Text Box 22"/>
          <p:cNvSpPr txBox="1">
            <a:spLocks noChangeArrowheads="1"/>
          </p:cNvSpPr>
          <p:nvPr/>
        </p:nvSpPr>
        <p:spPr bwMode="auto">
          <a:xfrm>
            <a:off x="1" y="0"/>
            <a:ext cx="4435304" cy="357883"/>
          </a:xfrm>
          <a:prstGeom prst="rect">
            <a:avLst/>
          </a:prstGeom>
          <a:no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19" name="Text Box 23"/>
          <p:cNvSpPr txBox="1">
            <a:spLocks noChangeArrowheads="1"/>
          </p:cNvSpPr>
          <p:nvPr/>
        </p:nvSpPr>
        <p:spPr bwMode="auto">
          <a:xfrm>
            <a:off x="5799310" y="0"/>
            <a:ext cx="4435304" cy="357883"/>
          </a:xfrm>
          <a:prstGeom prst="rect">
            <a:avLst/>
          </a:prstGeom>
          <a:no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4057" name="Rectangle 24"/>
          <p:cNvSpPr>
            <a:spLocks noGrp="1" noRot="1" noChangeAspect="1" noChangeArrowheads="1"/>
          </p:cNvSpPr>
          <p:nvPr>
            <p:ph type="sldImg"/>
          </p:nvPr>
        </p:nvSpPr>
        <p:spPr bwMode="auto">
          <a:xfrm>
            <a:off x="3335338" y="533400"/>
            <a:ext cx="3513137" cy="2635250"/>
          </a:xfrm>
          <a:prstGeom prst="rect">
            <a:avLst/>
          </a:prstGeom>
          <a:noFill/>
          <a:ln w="9525">
            <a:noFill/>
            <a:round/>
            <a:headEnd/>
            <a:tailEnd/>
          </a:ln>
        </p:spPr>
      </p:sp>
      <p:sp>
        <p:nvSpPr>
          <p:cNvPr id="4121" name="Rectangle 25"/>
          <p:cNvSpPr>
            <a:spLocks noGrp="1" noChangeArrowheads="1"/>
          </p:cNvSpPr>
          <p:nvPr>
            <p:ph type="body"/>
          </p:nvPr>
        </p:nvSpPr>
        <p:spPr bwMode="auto">
          <a:xfrm>
            <a:off x="1364006" y="3371810"/>
            <a:ext cx="7456254" cy="316919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122" name="Text Box 26"/>
          <p:cNvSpPr txBox="1">
            <a:spLocks noChangeArrowheads="1"/>
          </p:cNvSpPr>
          <p:nvPr/>
        </p:nvSpPr>
        <p:spPr bwMode="auto">
          <a:xfrm>
            <a:off x="1" y="6741417"/>
            <a:ext cx="4435304" cy="357883"/>
          </a:xfrm>
          <a:prstGeom prst="rect">
            <a:avLst/>
          </a:prstGeom>
          <a:noFill/>
          <a:ln w="9525">
            <a:noFill/>
            <a:round/>
            <a:headEnd/>
            <a:tailEnd/>
          </a:ln>
          <a:effectLst/>
        </p:spPr>
        <p:txBody>
          <a:bodyPr wrap="none" lIns="99048" tIns="49524" rIns="99048" bIns="49524" anchor="ctr"/>
          <a:lstStyle/>
          <a:p>
            <a:pPr>
              <a:spcBef>
                <a:spcPts val="300"/>
              </a:spcBef>
              <a:buClr>
                <a:srgbClr val="000000"/>
              </a:buClr>
              <a:buSzPct val="100000"/>
              <a:buFont typeface="Times New Roman" pitchFamily="16" charset="0"/>
              <a:buNone/>
              <a:defRPr/>
            </a:pPr>
            <a:endParaRPr lang="en-US">
              <a:latin typeface="Verdana" pitchFamily="32" charset="0"/>
              <a:cs typeface="+mn-cs"/>
            </a:endParaRPr>
          </a:p>
        </p:txBody>
      </p:sp>
      <p:sp>
        <p:nvSpPr>
          <p:cNvPr id="4123" name="Rectangle 27"/>
          <p:cNvSpPr>
            <a:spLocks noGrp="1" noChangeArrowheads="1"/>
          </p:cNvSpPr>
          <p:nvPr>
            <p:ph type="sldNum"/>
          </p:nvPr>
        </p:nvSpPr>
        <p:spPr bwMode="auto">
          <a:xfrm>
            <a:off x="5799309" y="6718292"/>
            <a:ext cx="4384955" cy="356782"/>
          </a:xfrm>
          <a:prstGeom prst="rect">
            <a:avLst/>
          </a:prstGeom>
          <a:noFill/>
          <a:ln w="9525">
            <a:noFill/>
            <a:round/>
            <a:headEnd/>
            <a:tailEnd/>
          </a:ln>
          <a:effectLst/>
        </p:spPr>
        <p:txBody>
          <a:bodyPr vert="horz" wrap="square" lIns="97488" tIns="50694" rIns="97488" bIns="50694" numCol="1" anchor="b" anchorCtr="0" compatLnSpc="1">
            <a:prstTxWarp prst="textNoShape">
              <a:avLst/>
            </a:prstTxWarp>
          </a:bodyPr>
          <a:lstStyle>
            <a:lvl1pPr algn="r">
              <a:spcBef>
                <a:spcPct val="0"/>
              </a:spcBef>
              <a:buClr>
                <a:srgbClr val="000000"/>
              </a:buClr>
              <a:buSzPct val="100000"/>
              <a:buFont typeface="Times New Roman" pitchFamily="16" charset="0"/>
              <a:buNone/>
              <a:tabLst>
                <a:tab pos="0" algn="l"/>
                <a:tab pos="495239" algn="l"/>
                <a:tab pos="990478" algn="l"/>
                <a:tab pos="1485717" algn="l"/>
                <a:tab pos="1980956" algn="l"/>
                <a:tab pos="2476195" algn="l"/>
                <a:tab pos="2971434" algn="l"/>
                <a:tab pos="3466673" algn="l"/>
                <a:tab pos="3961912" algn="l"/>
                <a:tab pos="4457151" algn="l"/>
                <a:tab pos="4952390" algn="l"/>
                <a:tab pos="5447629" algn="l"/>
                <a:tab pos="5942868" algn="l"/>
                <a:tab pos="6438108" algn="l"/>
                <a:tab pos="6933347" algn="l"/>
                <a:tab pos="7428586" algn="l"/>
                <a:tab pos="7923825" algn="l"/>
                <a:tab pos="8419064" algn="l"/>
                <a:tab pos="8914303" algn="l"/>
                <a:tab pos="9409542" algn="l"/>
                <a:tab pos="9904781" algn="l"/>
              </a:tabLst>
              <a:defRPr sz="2600">
                <a:solidFill>
                  <a:srgbClr val="000000"/>
                </a:solidFill>
                <a:latin typeface="Times New Roman" pitchFamily="16" charset="0"/>
                <a:cs typeface="+mn-cs"/>
              </a:defRPr>
            </a:lvl1pPr>
          </a:lstStyle>
          <a:p>
            <a:pPr>
              <a:defRPr/>
            </a:pPr>
            <a:fld id="{2DD908BD-8B28-46EF-B83A-645526EF064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3</a:t>
            </a:fld>
            <a:endParaRPr lang="en-US"/>
          </a:p>
        </p:txBody>
      </p:sp>
    </p:spTree>
    <p:extLst>
      <p:ext uri="{BB962C8B-B14F-4D97-AF65-F5344CB8AC3E}">
        <p14:creationId xmlns:p14="http://schemas.microsoft.com/office/powerpoint/2010/main" val="741503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48</a:t>
            </a:fld>
            <a:endParaRPr lang="en-US"/>
          </a:p>
        </p:txBody>
      </p:sp>
    </p:spTree>
    <p:extLst>
      <p:ext uri="{BB962C8B-B14F-4D97-AF65-F5344CB8AC3E}">
        <p14:creationId xmlns:p14="http://schemas.microsoft.com/office/powerpoint/2010/main" val="41960426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159</a:t>
            </a:fld>
            <a:endParaRPr lang="en-US"/>
          </a:p>
        </p:txBody>
      </p:sp>
    </p:spTree>
    <p:extLst>
      <p:ext uri="{BB962C8B-B14F-4D97-AF65-F5344CB8AC3E}">
        <p14:creationId xmlns:p14="http://schemas.microsoft.com/office/powerpoint/2010/main" val="24784709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163</a:t>
            </a:fld>
            <a:endParaRPr lang="en-US"/>
          </a:p>
        </p:txBody>
      </p:sp>
    </p:spTree>
    <p:extLst>
      <p:ext uri="{BB962C8B-B14F-4D97-AF65-F5344CB8AC3E}">
        <p14:creationId xmlns:p14="http://schemas.microsoft.com/office/powerpoint/2010/main" val="39839482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165</a:t>
            </a:fld>
            <a:endParaRPr lang="en-US"/>
          </a:p>
        </p:txBody>
      </p:sp>
    </p:spTree>
    <p:extLst>
      <p:ext uri="{BB962C8B-B14F-4D97-AF65-F5344CB8AC3E}">
        <p14:creationId xmlns:p14="http://schemas.microsoft.com/office/powerpoint/2010/main" val="2412686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166</a:t>
            </a:fld>
            <a:endParaRPr lang="en-US"/>
          </a:p>
        </p:txBody>
      </p:sp>
    </p:spTree>
    <p:extLst>
      <p:ext uri="{BB962C8B-B14F-4D97-AF65-F5344CB8AC3E}">
        <p14:creationId xmlns:p14="http://schemas.microsoft.com/office/powerpoint/2010/main" val="5724955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167</a:t>
            </a:fld>
            <a:endParaRPr lang="en-US"/>
          </a:p>
        </p:txBody>
      </p:sp>
    </p:spTree>
    <p:extLst>
      <p:ext uri="{BB962C8B-B14F-4D97-AF65-F5344CB8AC3E}">
        <p14:creationId xmlns:p14="http://schemas.microsoft.com/office/powerpoint/2010/main" val="14706757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170</a:t>
            </a:fld>
            <a:endParaRPr lang="en-US"/>
          </a:p>
        </p:txBody>
      </p:sp>
    </p:spTree>
    <p:extLst>
      <p:ext uri="{BB962C8B-B14F-4D97-AF65-F5344CB8AC3E}">
        <p14:creationId xmlns:p14="http://schemas.microsoft.com/office/powerpoint/2010/main" val="30101792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171</a:t>
            </a:fld>
            <a:endParaRPr lang="en-US"/>
          </a:p>
        </p:txBody>
      </p:sp>
    </p:spTree>
    <p:extLst>
      <p:ext uri="{BB962C8B-B14F-4D97-AF65-F5344CB8AC3E}">
        <p14:creationId xmlns:p14="http://schemas.microsoft.com/office/powerpoint/2010/main" val="3376628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173</a:t>
            </a:fld>
            <a:endParaRPr lang="en-US"/>
          </a:p>
        </p:txBody>
      </p:sp>
    </p:spTree>
    <p:extLst>
      <p:ext uri="{BB962C8B-B14F-4D97-AF65-F5344CB8AC3E}">
        <p14:creationId xmlns:p14="http://schemas.microsoft.com/office/powerpoint/2010/main" val="3544803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174</a:t>
            </a:fld>
            <a:endParaRPr lang="en-US"/>
          </a:p>
        </p:txBody>
      </p:sp>
    </p:spTree>
    <p:extLst>
      <p:ext uri="{BB962C8B-B14F-4D97-AF65-F5344CB8AC3E}">
        <p14:creationId xmlns:p14="http://schemas.microsoft.com/office/powerpoint/2010/main" val="18379639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176</a:t>
            </a:fld>
            <a:endParaRPr lang="en-US"/>
          </a:p>
        </p:txBody>
      </p:sp>
    </p:spTree>
    <p:extLst>
      <p:ext uri="{BB962C8B-B14F-4D97-AF65-F5344CB8AC3E}">
        <p14:creationId xmlns:p14="http://schemas.microsoft.com/office/powerpoint/2010/main" val="146938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49</a:t>
            </a:fld>
            <a:endParaRPr lang="en-US"/>
          </a:p>
        </p:txBody>
      </p:sp>
    </p:spTree>
    <p:extLst>
      <p:ext uri="{BB962C8B-B14F-4D97-AF65-F5344CB8AC3E}">
        <p14:creationId xmlns:p14="http://schemas.microsoft.com/office/powerpoint/2010/main" val="6058142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177</a:t>
            </a:fld>
            <a:endParaRPr lang="en-US"/>
          </a:p>
        </p:txBody>
      </p:sp>
    </p:spTree>
    <p:extLst>
      <p:ext uri="{BB962C8B-B14F-4D97-AF65-F5344CB8AC3E}">
        <p14:creationId xmlns:p14="http://schemas.microsoft.com/office/powerpoint/2010/main" val="42328506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179</a:t>
            </a:fld>
            <a:endParaRPr lang="en-US"/>
          </a:p>
        </p:txBody>
      </p:sp>
    </p:spTree>
    <p:extLst>
      <p:ext uri="{BB962C8B-B14F-4D97-AF65-F5344CB8AC3E}">
        <p14:creationId xmlns:p14="http://schemas.microsoft.com/office/powerpoint/2010/main" val="41002838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180</a:t>
            </a:fld>
            <a:endParaRPr lang="en-US"/>
          </a:p>
        </p:txBody>
      </p:sp>
    </p:spTree>
    <p:extLst>
      <p:ext uri="{BB962C8B-B14F-4D97-AF65-F5344CB8AC3E}">
        <p14:creationId xmlns:p14="http://schemas.microsoft.com/office/powerpoint/2010/main" val="30702815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181</a:t>
            </a:fld>
            <a:endParaRPr lang="en-US"/>
          </a:p>
        </p:txBody>
      </p:sp>
    </p:spTree>
    <p:extLst>
      <p:ext uri="{BB962C8B-B14F-4D97-AF65-F5344CB8AC3E}">
        <p14:creationId xmlns:p14="http://schemas.microsoft.com/office/powerpoint/2010/main" val="23994748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182</a:t>
            </a:fld>
            <a:endParaRPr lang="en-US"/>
          </a:p>
        </p:txBody>
      </p:sp>
    </p:spTree>
    <p:extLst>
      <p:ext uri="{BB962C8B-B14F-4D97-AF65-F5344CB8AC3E}">
        <p14:creationId xmlns:p14="http://schemas.microsoft.com/office/powerpoint/2010/main" val="37562597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183</a:t>
            </a:fld>
            <a:endParaRPr lang="en-US"/>
          </a:p>
        </p:txBody>
      </p:sp>
    </p:spTree>
    <p:extLst>
      <p:ext uri="{BB962C8B-B14F-4D97-AF65-F5344CB8AC3E}">
        <p14:creationId xmlns:p14="http://schemas.microsoft.com/office/powerpoint/2010/main" val="21507923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184</a:t>
            </a:fld>
            <a:endParaRPr lang="en-US"/>
          </a:p>
        </p:txBody>
      </p:sp>
    </p:spTree>
    <p:extLst>
      <p:ext uri="{BB962C8B-B14F-4D97-AF65-F5344CB8AC3E}">
        <p14:creationId xmlns:p14="http://schemas.microsoft.com/office/powerpoint/2010/main" val="2021153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50</a:t>
            </a:fld>
            <a:endParaRPr lang="en-US"/>
          </a:p>
        </p:txBody>
      </p:sp>
    </p:spTree>
    <p:extLst>
      <p:ext uri="{BB962C8B-B14F-4D97-AF65-F5344CB8AC3E}">
        <p14:creationId xmlns:p14="http://schemas.microsoft.com/office/powerpoint/2010/main" val="3054096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53</a:t>
            </a:fld>
            <a:endParaRPr lang="en-US"/>
          </a:p>
        </p:txBody>
      </p:sp>
    </p:spTree>
    <p:extLst>
      <p:ext uri="{BB962C8B-B14F-4D97-AF65-F5344CB8AC3E}">
        <p14:creationId xmlns:p14="http://schemas.microsoft.com/office/powerpoint/2010/main" val="1638771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54</a:t>
            </a:fld>
            <a:endParaRPr lang="en-US"/>
          </a:p>
        </p:txBody>
      </p:sp>
    </p:spTree>
    <p:extLst>
      <p:ext uri="{BB962C8B-B14F-4D97-AF65-F5344CB8AC3E}">
        <p14:creationId xmlns:p14="http://schemas.microsoft.com/office/powerpoint/2010/main" val="514527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55</a:t>
            </a:fld>
            <a:endParaRPr lang="en-US"/>
          </a:p>
        </p:txBody>
      </p:sp>
    </p:spTree>
    <p:extLst>
      <p:ext uri="{BB962C8B-B14F-4D97-AF65-F5344CB8AC3E}">
        <p14:creationId xmlns:p14="http://schemas.microsoft.com/office/powerpoint/2010/main" val="1105495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56</a:t>
            </a:fld>
            <a:endParaRPr lang="en-US"/>
          </a:p>
        </p:txBody>
      </p:sp>
    </p:spTree>
    <p:extLst>
      <p:ext uri="{BB962C8B-B14F-4D97-AF65-F5344CB8AC3E}">
        <p14:creationId xmlns:p14="http://schemas.microsoft.com/office/powerpoint/2010/main" val="1787869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57</a:t>
            </a:fld>
            <a:endParaRPr lang="en-US"/>
          </a:p>
        </p:txBody>
      </p:sp>
    </p:spTree>
    <p:extLst>
      <p:ext uri="{BB962C8B-B14F-4D97-AF65-F5344CB8AC3E}">
        <p14:creationId xmlns:p14="http://schemas.microsoft.com/office/powerpoint/2010/main" val="1970132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58</a:t>
            </a:fld>
            <a:endParaRPr lang="en-US"/>
          </a:p>
        </p:txBody>
      </p:sp>
    </p:spTree>
    <p:extLst>
      <p:ext uri="{BB962C8B-B14F-4D97-AF65-F5344CB8AC3E}">
        <p14:creationId xmlns:p14="http://schemas.microsoft.com/office/powerpoint/2010/main" val="1557702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59</a:t>
            </a:fld>
            <a:endParaRPr lang="en-US"/>
          </a:p>
        </p:txBody>
      </p:sp>
    </p:spTree>
    <p:extLst>
      <p:ext uri="{BB962C8B-B14F-4D97-AF65-F5344CB8AC3E}">
        <p14:creationId xmlns:p14="http://schemas.microsoft.com/office/powerpoint/2010/main" val="218639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4</a:t>
            </a:fld>
            <a:endParaRPr lang="en-US"/>
          </a:p>
        </p:txBody>
      </p:sp>
    </p:spTree>
    <p:extLst>
      <p:ext uri="{BB962C8B-B14F-4D97-AF65-F5344CB8AC3E}">
        <p14:creationId xmlns:p14="http://schemas.microsoft.com/office/powerpoint/2010/main" val="199302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60</a:t>
            </a:fld>
            <a:endParaRPr lang="en-US"/>
          </a:p>
        </p:txBody>
      </p:sp>
    </p:spTree>
    <p:extLst>
      <p:ext uri="{BB962C8B-B14F-4D97-AF65-F5344CB8AC3E}">
        <p14:creationId xmlns:p14="http://schemas.microsoft.com/office/powerpoint/2010/main" val="410556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61</a:t>
            </a:fld>
            <a:endParaRPr lang="en-US"/>
          </a:p>
        </p:txBody>
      </p:sp>
    </p:spTree>
    <p:extLst>
      <p:ext uri="{BB962C8B-B14F-4D97-AF65-F5344CB8AC3E}">
        <p14:creationId xmlns:p14="http://schemas.microsoft.com/office/powerpoint/2010/main" val="882918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62</a:t>
            </a:fld>
            <a:endParaRPr lang="en-US"/>
          </a:p>
        </p:txBody>
      </p:sp>
    </p:spTree>
    <p:extLst>
      <p:ext uri="{BB962C8B-B14F-4D97-AF65-F5344CB8AC3E}">
        <p14:creationId xmlns:p14="http://schemas.microsoft.com/office/powerpoint/2010/main" val="233126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63</a:t>
            </a:fld>
            <a:endParaRPr lang="en-US"/>
          </a:p>
        </p:txBody>
      </p:sp>
    </p:spTree>
    <p:extLst>
      <p:ext uri="{BB962C8B-B14F-4D97-AF65-F5344CB8AC3E}">
        <p14:creationId xmlns:p14="http://schemas.microsoft.com/office/powerpoint/2010/main" val="1055088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64</a:t>
            </a:fld>
            <a:endParaRPr lang="en-US"/>
          </a:p>
        </p:txBody>
      </p:sp>
    </p:spTree>
    <p:extLst>
      <p:ext uri="{BB962C8B-B14F-4D97-AF65-F5344CB8AC3E}">
        <p14:creationId xmlns:p14="http://schemas.microsoft.com/office/powerpoint/2010/main" val="2082224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65</a:t>
            </a:fld>
            <a:endParaRPr lang="en-US"/>
          </a:p>
        </p:txBody>
      </p:sp>
    </p:spTree>
    <p:extLst>
      <p:ext uri="{BB962C8B-B14F-4D97-AF65-F5344CB8AC3E}">
        <p14:creationId xmlns:p14="http://schemas.microsoft.com/office/powerpoint/2010/main" val="1692499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66</a:t>
            </a:fld>
            <a:endParaRPr lang="en-US"/>
          </a:p>
        </p:txBody>
      </p:sp>
    </p:spTree>
    <p:extLst>
      <p:ext uri="{BB962C8B-B14F-4D97-AF65-F5344CB8AC3E}">
        <p14:creationId xmlns:p14="http://schemas.microsoft.com/office/powerpoint/2010/main" val="612811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67</a:t>
            </a:fld>
            <a:endParaRPr lang="en-US"/>
          </a:p>
        </p:txBody>
      </p:sp>
    </p:spTree>
    <p:extLst>
      <p:ext uri="{BB962C8B-B14F-4D97-AF65-F5344CB8AC3E}">
        <p14:creationId xmlns:p14="http://schemas.microsoft.com/office/powerpoint/2010/main" val="2561646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68</a:t>
            </a:fld>
            <a:endParaRPr lang="en-US"/>
          </a:p>
        </p:txBody>
      </p:sp>
    </p:spTree>
    <p:extLst>
      <p:ext uri="{BB962C8B-B14F-4D97-AF65-F5344CB8AC3E}">
        <p14:creationId xmlns:p14="http://schemas.microsoft.com/office/powerpoint/2010/main" val="1442333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69</a:t>
            </a:fld>
            <a:endParaRPr lang="en-US"/>
          </a:p>
        </p:txBody>
      </p:sp>
    </p:spTree>
    <p:extLst>
      <p:ext uri="{BB962C8B-B14F-4D97-AF65-F5344CB8AC3E}">
        <p14:creationId xmlns:p14="http://schemas.microsoft.com/office/powerpoint/2010/main" val="84605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3538" lvl="2" indent="-363538" algn="just"/>
            <a:r>
              <a:rPr lang="en-IN" sz="2400" b="0" dirty="0">
                <a:solidFill>
                  <a:schemeClr val="tx1"/>
                </a:solidFill>
                <a:latin typeface="Times New Roman" pitchFamily="18" charset="0"/>
                <a:cs typeface="Times New Roman" pitchFamily="18" charset="0"/>
              </a:rPr>
              <a:t>Leaky </a:t>
            </a:r>
            <a:r>
              <a:rPr lang="en-IN" sz="2400" b="0" dirty="0" err="1">
                <a:solidFill>
                  <a:schemeClr val="tx1"/>
                </a:solidFill>
                <a:latin typeface="Times New Roman" pitchFamily="18" charset="0"/>
                <a:cs typeface="Times New Roman" pitchFamily="18" charset="0"/>
              </a:rPr>
              <a:t>Relu</a:t>
            </a:r>
            <a:r>
              <a:rPr lang="en-IN" sz="2400" b="0" dirty="0">
                <a:solidFill>
                  <a:schemeClr val="tx1"/>
                </a:solidFill>
                <a:latin typeface="Times New Roman" pitchFamily="18" charset="0"/>
                <a:cs typeface="Times New Roman" pitchFamily="18" charset="0"/>
              </a:rPr>
              <a:t>:</a:t>
            </a:r>
          </a:p>
          <a:p>
            <a:pPr marL="363538" lvl="2" indent="-363538" algn="just"/>
            <a:r>
              <a:rPr lang="en-US" b="0" dirty="0">
                <a:solidFill>
                  <a:schemeClr val="tx1"/>
                </a:solidFill>
              </a:rPr>
              <a:t>A leaky ReLU layer performs a threshold operation, where any input value less than zero is multiplied by a fixed scalar.</a:t>
            </a:r>
            <a:endParaRPr lang="en-IN" sz="2400" b="0" dirty="0">
              <a:solidFill>
                <a:schemeClr val="tx1"/>
              </a:solidFill>
              <a:latin typeface="Times New Roman" pitchFamily="18" charset="0"/>
              <a:cs typeface="Times New Roman" pitchFamily="18" charset="0"/>
            </a:endParaRP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32</a:t>
            </a:fld>
            <a:endParaRPr lang="en-US"/>
          </a:p>
        </p:txBody>
      </p:sp>
    </p:spTree>
    <p:extLst>
      <p:ext uri="{BB962C8B-B14F-4D97-AF65-F5344CB8AC3E}">
        <p14:creationId xmlns:p14="http://schemas.microsoft.com/office/powerpoint/2010/main" val="1365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71</a:t>
            </a:fld>
            <a:endParaRPr lang="en-US"/>
          </a:p>
        </p:txBody>
      </p:sp>
    </p:spTree>
    <p:extLst>
      <p:ext uri="{BB962C8B-B14F-4D97-AF65-F5344CB8AC3E}">
        <p14:creationId xmlns:p14="http://schemas.microsoft.com/office/powerpoint/2010/main" val="1192529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72</a:t>
            </a:fld>
            <a:endParaRPr lang="en-US"/>
          </a:p>
        </p:txBody>
      </p:sp>
    </p:spTree>
    <p:extLst>
      <p:ext uri="{BB962C8B-B14F-4D97-AF65-F5344CB8AC3E}">
        <p14:creationId xmlns:p14="http://schemas.microsoft.com/office/powerpoint/2010/main" val="2101969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73</a:t>
            </a:fld>
            <a:endParaRPr lang="en-US"/>
          </a:p>
        </p:txBody>
      </p:sp>
    </p:spTree>
    <p:extLst>
      <p:ext uri="{BB962C8B-B14F-4D97-AF65-F5344CB8AC3E}">
        <p14:creationId xmlns:p14="http://schemas.microsoft.com/office/powerpoint/2010/main" val="1650707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74</a:t>
            </a:fld>
            <a:endParaRPr lang="en-US"/>
          </a:p>
        </p:txBody>
      </p:sp>
    </p:spTree>
    <p:extLst>
      <p:ext uri="{BB962C8B-B14F-4D97-AF65-F5344CB8AC3E}">
        <p14:creationId xmlns:p14="http://schemas.microsoft.com/office/powerpoint/2010/main" val="3183570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75</a:t>
            </a:fld>
            <a:endParaRPr lang="en-US"/>
          </a:p>
        </p:txBody>
      </p:sp>
    </p:spTree>
    <p:extLst>
      <p:ext uri="{BB962C8B-B14F-4D97-AF65-F5344CB8AC3E}">
        <p14:creationId xmlns:p14="http://schemas.microsoft.com/office/powerpoint/2010/main" val="3677077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77</a:t>
            </a:fld>
            <a:endParaRPr lang="en-US"/>
          </a:p>
        </p:txBody>
      </p:sp>
    </p:spTree>
    <p:extLst>
      <p:ext uri="{BB962C8B-B14F-4D97-AF65-F5344CB8AC3E}">
        <p14:creationId xmlns:p14="http://schemas.microsoft.com/office/powerpoint/2010/main" val="3656628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78</a:t>
            </a:fld>
            <a:endParaRPr lang="en-US"/>
          </a:p>
        </p:txBody>
      </p:sp>
    </p:spTree>
    <p:extLst>
      <p:ext uri="{BB962C8B-B14F-4D97-AF65-F5344CB8AC3E}">
        <p14:creationId xmlns:p14="http://schemas.microsoft.com/office/powerpoint/2010/main" val="2127455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79</a:t>
            </a:fld>
            <a:endParaRPr lang="en-US"/>
          </a:p>
        </p:txBody>
      </p:sp>
    </p:spTree>
    <p:extLst>
      <p:ext uri="{BB962C8B-B14F-4D97-AF65-F5344CB8AC3E}">
        <p14:creationId xmlns:p14="http://schemas.microsoft.com/office/powerpoint/2010/main" val="3956134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80</a:t>
            </a:fld>
            <a:endParaRPr lang="en-US"/>
          </a:p>
        </p:txBody>
      </p:sp>
    </p:spTree>
    <p:extLst>
      <p:ext uri="{BB962C8B-B14F-4D97-AF65-F5344CB8AC3E}">
        <p14:creationId xmlns:p14="http://schemas.microsoft.com/office/powerpoint/2010/main" val="2027638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81</a:t>
            </a:fld>
            <a:endParaRPr lang="en-US"/>
          </a:p>
        </p:txBody>
      </p:sp>
    </p:spTree>
    <p:extLst>
      <p:ext uri="{BB962C8B-B14F-4D97-AF65-F5344CB8AC3E}">
        <p14:creationId xmlns:p14="http://schemas.microsoft.com/office/powerpoint/2010/main" val="2886125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3538" lvl="2" indent="-363538" algn="just"/>
            <a:r>
              <a:rPr lang="en-IN" sz="2400" b="0" dirty="0">
                <a:solidFill>
                  <a:schemeClr val="tx1"/>
                </a:solidFill>
                <a:latin typeface="Times New Roman" pitchFamily="18" charset="0"/>
                <a:cs typeface="Times New Roman" pitchFamily="18" charset="0"/>
              </a:rPr>
              <a:t>Leaky </a:t>
            </a:r>
            <a:r>
              <a:rPr lang="en-IN" sz="2400" b="0" dirty="0" err="1">
                <a:solidFill>
                  <a:schemeClr val="tx1"/>
                </a:solidFill>
                <a:latin typeface="Times New Roman" pitchFamily="18" charset="0"/>
                <a:cs typeface="Times New Roman" pitchFamily="18" charset="0"/>
              </a:rPr>
              <a:t>Relu</a:t>
            </a:r>
            <a:r>
              <a:rPr lang="en-IN" sz="2400" b="0" dirty="0">
                <a:solidFill>
                  <a:schemeClr val="tx1"/>
                </a:solidFill>
                <a:latin typeface="Times New Roman" pitchFamily="18" charset="0"/>
                <a:cs typeface="Times New Roman" pitchFamily="18" charset="0"/>
              </a:rPr>
              <a:t>:</a:t>
            </a:r>
          </a:p>
          <a:p>
            <a:pPr marL="363538" lvl="2" indent="-363538" algn="just"/>
            <a:r>
              <a:rPr lang="en-US" b="0" dirty="0">
                <a:solidFill>
                  <a:schemeClr val="tx1"/>
                </a:solidFill>
              </a:rPr>
              <a:t>A leaky ReLU layer performs a threshold operation, where any input value less than zero is multiplied by a fixed scalar.</a:t>
            </a:r>
            <a:endParaRPr lang="en-IN" sz="2400" b="0" dirty="0">
              <a:solidFill>
                <a:schemeClr val="tx1"/>
              </a:solidFill>
              <a:latin typeface="Times New Roman" pitchFamily="18" charset="0"/>
              <a:cs typeface="Times New Roman" pitchFamily="18" charset="0"/>
            </a:endParaRP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33</a:t>
            </a:fld>
            <a:endParaRPr lang="en-US"/>
          </a:p>
        </p:txBody>
      </p:sp>
    </p:spTree>
    <p:extLst>
      <p:ext uri="{BB962C8B-B14F-4D97-AF65-F5344CB8AC3E}">
        <p14:creationId xmlns:p14="http://schemas.microsoft.com/office/powerpoint/2010/main" val="1079479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82</a:t>
            </a:fld>
            <a:endParaRPr lang="en-US"/>
          </a:p>
        </p:txBody>
      </p:sp>
    </p:spTree>
    <p:extLst>
      <p:ext uri="{BB962C8B-B14F-4D97-AF65-F5344CB8AC3E}">
        <p14:creationId xmlns:p14="http://schemas.microsoft.com/office/powerpoint/2010/main" val="2726738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83</a:t>
            </a:fld>
            <a:endParaRPr lang="en-US"/>
          </a:p>
        </p:txBody>
      </p:sp>
    </p:spTree>
    <p:extLst>
      <p:ext uri="{BB962C8B-B14F-4D97-AF65-F5344CB8AC3E}">
        <p14:creationId xmlns:p14="http://schemas.microsoft.com/office/powerpoint/2010/main" val="27946638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84</a:t>
            </a:fld>
            <a:endParaRPr lang="en-US"/>
          </a:p>
        </p:txBody>
      </p:sp>
    </p:spTree>
    <p:extLst>
      <p:ext uri="{BB962C8B-B14F-4D97-AF65-F5344CB8AC3E}">
        <p14:creationId xmlns:p14="http://schemas.microsoft.com/office/powerpoint/2010/main" val="3439798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85</a:t>
            </a:fld>
            <a:endParaRPr lang="en-US"/>
          </a:p>
        </p:txBody>
      </p:sp>
    </p:spTree>
    <p:extLst>
      <p:ext uri="{BB962C8B-B14F-4D97-AF65-F5344CB8AC3E}">
        <p14:creationId xmlns:p14="http://schemas.microsoft.com/office/powerpoint/2010/main" val="449116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86</a:t>
            </a:fld>
            <a:endParaRPr lang="en-US"/>
          </a:p>
        </p:txBody>
      </p:sp>
    </p:spTree>
    <p:extLst>
      <p:ext uri="{BB962C8B-B14F-4D97-AF65-F5344CB8AC3E}">
        <p14:creationId xmlns:p14="http://schemas.microsoft.com/office/powerpoint/2010/main" val="3900628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87</a:t>
            </a:fld>
            <a:endParaRPr lang="en-US"/>
          </a:p>
        </p:txBody>
      </p:sp>
    </p:spTree>
    <p:extLst>
      <p:ext uri="{BB962C8B-B14F-4D97-AF65-F5344CB8AC3E}">
        <p14:creationId xmlns:p14="http://schemas.microsoft.com/office/powerpoint/2010/main" val="70399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88</a:t>
            </a:fld>
            <a:endParaRPr lang="en-US"/>
          </a:p>
        </p:txBody>
      </p:sp>
    </p:spTree>
    <p:extLst>
      <p:ext uri="{BB962C8B-B14F-4D97-AF65-F5344CB8AC3E}">
        <p14:creationId xmlns:p14="http://schemas.microsoft.com/office/powerpoint/2010/main" val="2338892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89</a:t>
            </a:fld>
            <a:endParaRPr lang="en-US"/>
          </a:p>
        </p:txBody>
      </p:sp>
    </p:spTree>
    <p:extLst>
      <p:ext uri="{BB962C8B-B14F-4D97-AF65-F5344CB8AC3E}">
        <p14:creationId xmlns:p14="http://schemas.microsoft.com/office/powerpoint/2010/main" val="2704336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90</a:t>
            </a:fld>
            <a:endParaRPr lang="en-US"/>
          </a:p>
        </p:txBody>
      </p:sp>
    </p:spTree>
    <p:extLst>
      <p:ext uri="{BB962C8B-B14F-4D97-AF65-F5344CB8AC3E}">
        <p14:creationId xmlns:p14="http://schemas.microsoft.com/office/powerpoint/2010/main" val="1417095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91</a:t>
            </a:fld>
            <a:endParaRPr lang="en-US"/>
          </a:p>
        </p:txBody>
      </p:sp>
    </p:spTree>
    <p:extLst>
      <p:ext uri="{BB962C8B-B14F-4D97-AF65-F5344CB8AC3E}">
        <p14:creationId xmlns:p14="http://schemas.microsoft.com/office/powerpoint/2010/main" val="3945174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43</a:t>
            </a:fld>
            <a:endParaRPr lang="en-US"/>
          </a:p>
        </p:txBody>
      </p:sp>
    </p:spTree>
    <p:extLst>
      <p:ext uri="{BB962C8B-B14F-4D97-AF65-F5344CB8AC3E}">
        <p14:creationId xmlns:p14="http://schemas.microsoft.com/office/powerpoint/2010/main" val="9120897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93</a:t>
            </a:fld>
            <a:endParaRPr lang="en-US"/>
          </a:p>
        </p:txBody>
      </p:sp>
    </p:spTree>
    <p:extLst>
      <p:ext uri="{BB962C8B-B14F-4D97-AF65-F5344CB8AC3E}">
        <p14:creationId xmlns:p14="http://schemas.microsoft.com/office/powerpoint/2010/main" val="1194787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94</a:t>
            </a:fld>
            <a:endParaRPr lang="en-US"/>
          </a:p>
        </p:txBody>
      </p:sp>
    </p:spTree>
    <p:extLst>
      <p:ext uri="{BB962C8B-B14F-4D97-AF65-F5344CB8AC3E}">
        <p14:creationId xmlns:p14="http://schemas.microsoft.com/office/powerpoint/2010/main" val="2737599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95</a:t>
            </a:fld>
            <a:endParaRPr lang="en-US"/>
          </a:p>
        </p:txBody>
      </p:sp>
    </p:spTree>
    <p:extLst>
      <p:ext uri="{BB962C8B-B14F-4D97-AF65-F5344CB8AC3E}">
        <p14:creationId xmlns:p14="http://schemas.microsoft.com/office/powerpoint/2010/main" val="8475661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96</a:t>
            </a:fld>
            <a:endParaRPr lang="en-US"/>
          </a:p>
        </p:txBody>
      </p:sp>
    </p:spTree>
    <p:extLst>
      <p:ext uri="{BB962C8B-B14F-4D97-AF65-F5344CB8AC3E}">
        <p14:creationId xmlns:p14="http://schemas.microsoft.com/office/powerpoint/2010/main" val="25194387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97</a:t>
            </a:fld>
            <a:endParaRPr lang="en-US"/>
          </a:p>
        </p:txBody>
      </p:sp>
    </p:spTree>
    <p:extLst>
      <p:ext uri="{BB962C8B-B14F-4D97-AF65-F5344CB8AC3E}">
        <p14:creationId xmlns:p14="http://schemas.microsoft.com/office/powerpoint/2010/main" val="32905635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98</a:t>
            </a:fld>
            <a:endParaRPr lang="en-US"/>
          </a:p>
        </p:txBody>
      </p:sp>
    </p:spTree>
    <p:extLst>
      <p:ext uri="{BB962C8B-B14F-4D97-AF65-F5344CB8AC3E}">
        <p14:creationId xmlns:p14="http://schemas.microsoft.com/office/powerpoint/2010/main" val="3845975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99</a:t>
            </a:fld>
            <a:endParaRPr lang="en-US"/>
          </a:p>
        </p:txBody>
      </p:sp>
    </p:spTree>
    <p:extLst>
      <p:ext uri="{BB962C8B-B14F-4D97-AF65-F5344CB8AC3E}">
        <p14:creationId xmlns:p14="http://schemas.microsoft.com/office/powerpoint/2010/main" val="23479455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100</a:t>
            </a:fld>
            <a:endParaRPr lang="en-US"/>
          </a:p>
        </p:txBody>
      </p:sp>
    </p:spTree>
    <p:extLst>
      <p:ext uri="{BB962C8B-B14F-4D97-AF65-F5344CB8AC3E}">
        <p14:creationId xmlns:p14="http://schemas.microsoft.com/office/powerpoint/2010/main" val="2297612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101</a:t>
            </a:fld>
            <a:endParaRPr lang="en-US"/>
          </a:p>
        </p:txBody>
      </p:sp>
    </p:spTree>
    <p:extLst>
      <p:ext uri="{BB962C8B-B14F-4D97-AF65-F5344CB8AC3E}">
        <p14:creationId xmlns:p14="http://schemas.microsoft.com/office/powerpoint/2010/main" val="3863409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102</a:t>
            </a:fld>
            <a:endParaRPr lang="en-US"/>
          </a:p>
        </p:txBody>
      </p:sp>
    </p:spTree>
    <p:extLst>
      <p:ext uri="{BB962C8B-B14F-4D97-AF65-F5344CB8AC3E}">
        <p14:creationId xmlns:p14="http://schemas.microsoft.com/office/powerpoint/2010/main" val="4084015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44</a:t>
            </a:fld>
            <a:endParaRPr lang="en-US"/>
          </a:p>
        </p:txBody>
      </p:sp>
    </p:spTree>
    <p:extLst>
      <p:ext uri="{BB962C8B-B14F-4D97-AF65-F5344CB8AC3E}">
        <p14:creationId xmlns:p14="http://schemas.microsoft.com/office/powerpoint/2010/main" val="41654171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103</a:t>
            </a:fld>
            <a:endParaRPr lang="en-US"/>
          </a:p>
        </p:txBody>
      </p:sp>
    </p:spTree>
    <p:extLst>
      <p:ext uri="{BB962C8B-B14F-4D97-AF65-F5344CB8AC3E}">
        <p14:creationId xmlns:p14="http://schemas.microsoft.com/office/powerpoint/2010/main" val="38466474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104</a:t>
            </a:fld>
            <a:endParaRPr lang="en-US"/>
          </a:p>
        </p:txBody>
      </p:sp>
    </p:spTree>
    <p:extLst>
      <p:ext uri="{BB962C8B-B14F-4D97-AF65-F5344CB8AC3E}">
        <p14:creationId xmlns:p14="http://schemas.microsoft.com/office/powerpoint/2010/main" val="2852054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105</a:t>
            </a:fld>
            <a:endParaRPr lang="en-US"/>
          </a:p>
        </p:txBody>
      </p:sp>
    </p:spTree>
    <p:extLst>
      <p:ext uri="{BB962C8B-B14F-4D97-AF65-F5344CB8AC3E}">
        <p14:creationId xmlns:p14="http://schemas.microsoft.com/office/powerpoint/2010/main" val="42386410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107</a:t>
            </a:fld>
            <a:endParaRPr lang="en-US"/>
          </a:p>
        </p:txBody>
      </p:sp>
    </p:spTree>
    <p:extLst>
      <p:ext uri="{BB962C8B-B14F-4D97-AF65-F5344CB8AC3E}">
        <p14:creationId xmlns:p14="http://schemas.microsoft.com/office/powerpoint/2010/main" val="1688887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108</a:t>
            </a:fld>
            <a:endParaRPr lang="en-US"/>
          </a:p>
        </p:txBody>
      </p:sp>
    </p:spTree>
    <p:extLst>
      <p:ext uri="{BB962C8B-B14F-4D97-AF65-F5344CB8AC3E}">
        <p14:creationId xmlns:p14="http://schemas.microsoft.com/office/powerpoint/2010/main" val="3862524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109</a:t>
            </a:fld>
            <a:endParaRPr lang="en-US"/>
          </a:p>
        </p:txBody>
      </p:sp>
    </p:spTree>
    <p:extLst>
      <p:ext uri="{BB962C8B-B14F-4D97-AF65-F5344CB8AC3E}">
        <p14:creationId xmlns:p14="http://schemas.microsoft.com/office/powerpoint/2010/main" val="16361886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110</a:t>
            </a:fld>
            <a:endParaRPr lang="en-US"/>
          </a:p>
        </p:txBody>
      </p:sp>
    </p:spTree>
    <p:extLst>
      <p:ext uri="{BB962C8B-B14F-4D97-AF65-F5344CB8AC3E}">
        <p14:creationId xmlns:p14="http://schemas.microsoft.com/office/powerpoint/2010/main" val="26409640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111</a:t>
            </a:fld>
            <a:endParaRPr lang="en-US"/>
          </a:p>
        </p:txBody>
      </p:sp>
    </p:spTree>
    <p:extLst>
      <p:ext uri="{BB962C8B-B14F-4D97-AF65-F5344CB8AC3E}">
        <p14:creationId xmlns:p14="http://schemas.microsoft.com/office/powerpoint/2010/main" val="3385798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112</a:t>
            </a:fld>
            <a:endParaRPr lang="en-US"/>
          </a:p>
        </p:txBody>
      </p:sp>
    </p:spTree>
    <p:extLst>
      <p:ext uri="{BB962C8B-B14F-4D97-AF65-F5344CB8AC3E}">
        <p14:creationId xmlns:p14="http://schemas.microsoft.com/office/powerpoint/2010/main" val="15611771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113</a:t>
            </a:fld>
            <a:endParaRPr lang="en-US"/>
          </a:p>
        </p:txBody>
      </p:sp>
    </p:spTree>
    <p:extLst>
      <p:ext uri="{BB962C8B-B14F-4D97-AF65-F5344CB8AC3E}">
        <p14:creationId xmlns:p14="http://schemas.microsoft.com/office/powerpoint/2010/main" val="3735750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45</a:t>
            </a:fld>
            <a:endParaRPr lang="en-US"/>
          </a:p>
        </p:txBody>
      </p:sp>
    </p:spTree>
    <p:extLst>
      <p:ext uri="{BB962C8B-B14F-4D97-AF65-F5344CB8AC3E}">
        <p14:creationId xmlns:p14="http://schemas.microsoft.com/office/powerpoint/2010/main" val="37713168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114</a:t>
            </a:fld>
            <a:endParaRPr lang="en-US"/>
          </a:p>
        </p:txBody>
      </p:sp>
    </p:spTree>
    <p:extLst>
      <p:ext uri="{BB962C8B-B14F-4D97-AF65-F5344CB8AC3E}">
        <p14:creationId xmlns:p14="http://schemas.microsoft.com/office/powerpoint/2010/main" val="8440898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115</a:t>
            </a:fld>
            <a:endParaRPr lang="en-US"/>
          </a:p>
        </p:txBody>
      </p:sp>
    </p:spTree>
    <p:extLst>
      <p:ext uri="{BB962C8B-B14F-4D97-AF65-F5344CB8AC3E}">
        <p14:creationId xmlns:p14="http://schemas.microsoft.com/office/powerpoint/2010/main" val="16983822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116</a:t>
            </a:fld>
            <a:endParaRPr lang="en-US"/>
          </a:p>
        </p:txBody>
      </p:sp>
    </p:spTree>
    <p:extLst>
      <p:ext uri="{BB962C8B-B14F-4D97-AF65-F5344CB8AC3E}">
        <p14:creationId xmlns:p14="http://schemas.microsoft.com/office/powerpoint/2010/main" val="25865395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117</a:t>
            </a:fld>
            <a:endParaRPr lang="en-US"/>
          </a:p>
        </p:txBody>
      </p:sp>
    </p:spTree>
    <p:extLst>
      <p:ext uri="{BB962C8B-B14F-4D97-AF65-F5344CB8AC3E}">
        <p14:creationId xmlns:p14="http://schemas.microsoft.com/office/powerpoint/2010/main" val="19642038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118</a:t>
            </a:fld>
            <a:endParaRPr lang="en-US"/>
          </a:p>
        </p:txBody>
      </p:sp>
    </p:spTree>
    <p:extLst>
      <p:ext uri="{BB962C8B-B14F-4D97-AF65-F5344CB8AC3E}">
        <p14:creationId xmlns:p14="http://schemas.microsoft.com/office/powerpoint/2010/main" val="25322164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119</a:t>
            </a:fld>
            <a:endParaRPr lang="en-US"/>
          </a:p>
        </p:txBody>
      </p:sp>
    </p:spTree>
    <p:extLst>
      <p:ext uri="{BB962C8B-B14F-4D97-AF65-F5344CB8AC3E}">
        <p14:creationId xmlns:p14="http://schemas.microsoft.com/office/powerpoint/2010/main" val="3563140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120</a:t>
            </a:fld>
            <a:endParaRPr lang="en-US"/>
          </a:p>
        </p:txBody>
      </p:sp>
    </p:spTree>
    <p:extLst>
      <p:ext uri="{BB962C8B-B14F-4D97-AF65-F5344CB8AC3E}">
        <p14:creationId xmlns:p14="http://schemas.microsoft.com/office/powerpoint/2010/main" val="816000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121</a:t>
            </a:fld>
            <a:endParaRPr lang="en-US"/>
          </a:p>
        </p:txBody>
      </p:sp>
    </p:spTree>
    <p:extLst>
      <p:ext uri="{BB962C8B-B14F-4D97-AF65-F5344CB8AC3E}">
        <p14:creationId xmlns:p14="http://schemas.microsoft.com/office/powerpoint/2010/main" val="16020482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122</a:t>
            </a:fld>
            <a:endParaRPr lang="en-US"/>
          </a:p>
        </p:txBody>
      </p:sp>
    </p:spTree>
    <p:extLst>
      <p:ext uri="{BB962C8B-B14F-4D97-AF65-F5344CB8AC3E}">
        <p14:creationId xmlns:p14="http://schemas.microsoft.com/office/powerpoint/2010/main" val="4105025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123</a:t>
            </a:fld>
            <a:endParaRPr lang="en-US"/>
          </a:p>
        </p:txBody>
      </p:sp>
    </p:spTree>
    <p:extLst>
      <p:ext uri="{BB962C8B-B14F-4D97-AF65-F5344CB8AC3E}">
        <p14:creationId xmlns:p14="http://schemas.microsoft.com/office/powerpoint/2010/main" val="3035603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46</a:t>
            </a:fld>
            <a:endParaRPr lang="en-US"/>
          </a:p>
        </p:txBody>
      </p:sp>
    </p:spTree>
    <p:extLst>
      <p:ext uri="{BB962C8B-B14F-4D97-AF65-F5344CB8AC3E}">
        <p14:creationId xmlns:p14="http://schemas.microsoft.com/office/powerpoint/2010/main" val="28088199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124</a:t>
            </a:fld>
            <a:endParaRPr lang="en-US"/>
          </a:p>
        </p:txBody>
      </p:sp>
    </p:spTree>
    <p:extLst>
      <p:ext uri="{BB962C8B-B14F-4D97-AF65-F5344CB8AC3E}">
        <p14:creationId xmlns:p14="http://schemas.microsoft.com/office/powerpoint/2010/main" val="20817133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125</a:t>
            </a:fld>
            <a:endParaRPr lang="en-US"/>
          </a:p>
        </p:txBody>
      </p:sp>
    </p:spTree>
    <p:extLst>
      <p:ext uri="{BB962C8B-B14F-4D97-AF65-F5344CB8AC3E}">
        <p14:creationId xmlns:p14="http://schemas.microsoft.com/office/powerpoint/2010/main" val="14286064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126</a:t>
            </a:fld>
            <a:endParaRPr lang="en-US"/>
          </a:p>
        </p:txBody>
      </p:sp>
    </p:spTree>
    <p:extLst>
      <p:ext uri="{BB962C8B-B14F-4D97-AF65-F5344CB8AC3E}">
        <p14:creationId xmlns:p14="http://schemas.microsoft.com/office/powerpoint/2010/main" val="3985714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127</a:t>
            </a:fld>
            <a:endParaRPr lang="en-US"/>
          </a:p>
        </p:txBody>
      </p:sp>
    </p:spTree>
    <p:extLst>
      <p:ext uri="{BB962C8B-B14F-4D97-AF65-F5344CB8AC3E}">
        <p14:creationId xmlns:p14="http://schemas.microsoft.com/office/powerpoint/2010/main" val="27608396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128</a:t>
            </a:fld>
            <a:endParaRPr lang="en-US"/>
          </a:p>
        </p:txBody>
      </p:sp>
    </p:spTree>
    <p:extLst>
      <p:ext uri="{BB962C8B-B14F-4D97-AF65-F5344CB8AC3E}">
        <p14:creationId xmlns:p14="http://schemas.microsoft.com/office/powerpoint/2010/main" val="40565350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129</a:t>
            </a:fld>
            <a:endParaRPr lang="en-US"/>
          </a:p>
        </p:txBody>
      </p:sp>
    </p:spTree>
    <p:extLst>
      <p:ext uri="{BB962C8B-B14F-4D97-AF65-F5344CB8AC3E}">
        <p14:creationId xmlns:p14="http://schemas.microsoft.com/office/powerpoint/2010/main" val="949205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130</a:t>
            </a:fld>
            <a:endParaRPr lang="en-US"/>
          </a:p>
        </p:txBody>
      </p:sp>
    </p:spTree>
    <p:extLst>
      <p:ext uri="{BB962C8B-B14F-4D97-AF65-F5344CB8AC3E}">
        <p14:creationId xmlns:p14="http://schemas.microsoft.com/office/powerpoint/2010/main" val="12049933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131</a:t>
            </a:fld>
            <a:endParaRPr lang="en-US"/>
          </a:p>
        </p:txBody>
      </p:sp>
    </p:spTree>
    <p:extLst>
      <p:ext uri="{BB962C8B-B14F-4D97-AF65-F5344CB8AC3E}">
        <p14:creationId xmlns:p14="http://schemas.microsoft.com/office/powerpoint/2010/main" val="23059240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132</a:t>
            </a:fld>
            <a:endParaRPr lang="en-US"/>
          </a:p>
        </p:txBody>
      </p:sp>
    </p:spTree>
    <p:extLst>
      <p:ext uri="{BB962C8B-B14F-4D97-AF65-F5344CB8AC3E}">
        <p14:creationId xmlns:p14="http://schemas.microsoft.com/office/powerpoint/2010/main" val="3444529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133</a:t>
            </a:fld>
            <a:endParaRPr lang="en-US"/>
          </a:p>
        </p:txBody>
      </p:sp>
    </p:spTree>
    <p:extLst>
      <p:ext uri="{BB962C8B-B14F-4D97-AF65-F5344CB8AC3E}">
        <p14:creationId xmlns:p14="http://schemas.microsoft.com/office/powerpoint/2010/main" val="2877772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47</a:t>
            </a:fld>
            <a:endParaRPr lang="en-US"/>
          </a:p>
        </p:txBody>
      </p:sp>
    </p:spTree>
    <p:extLst>
      <p:ext uri="{BB962C8B-B14F-4D97-AF65-F5344CB8AC3E}">
        <p14:creationId xmlns:p14="http://schemas.microsoft.com/office/powerpoint/2010/main" val="28505242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134</a:t>
            </a:fld>
            <a:endParaRPr lang="en-US"/>
          </a:p>
        </p:txBody>
      </p:sp>
    </p:spTree>
    <p:extLst>
      <p:ext uri="{BB962C8B-B14F-4D97-AF65-F5344CB8AC3E}">
        <p14:creationId xmlns:p14="http://schemas.microsoft.com/office/powerpoint/2010/main" val="26556241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135</a:t>
            </a:fld>
            <a:endParaRPr lang="en-US"/>
          </a:p>
        </p:txBody>
      </p:sp>
    </p:spTree>
    <p:extLst>
      <p:ext uri="{BB962C8B-B14F-4D97-AF65-F5344CB8AC3E}">
        <p14:creationId xmlns:p14="http://schemas.microsoft.com/office/powerpoint/2010/main" val="33715763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136</a:t>
            </a:fld>
            <a:endParaRPr lang="en-US"/>
          </a:p>
        </p:txBody>
      </p:sp>
    </p:spTree>
    <p:extLst>
      <p:ext uri="{BB962C8B-B14F-4D97-AF65-F5344CB8AC3E}">
        <p14:creationId xmlns:p14="http://schemas.microsoft.com/office/powerpoint/2010/main" val="2765269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137</a:t>
            </a:fld>
            <a:endParaRPr lang="en-US"/>
          </a:p>
        </p:txBody>
      </p:sp>
    </p:spTree>
    <p:extLst>
      <p:ext uri="{BB962C8B-B14F-4D97-AF65-F5344CB8AC3E}">
        <p14:creationId xmlns:p14="http://schemas.microsoft.com/office/powerpoint/2010/main" val="17154566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138</a:t>
            </a:fld>
            <a:endParaRPr lang="en-US"/>
          </a:p>
        </p:txBody>
      </p:sp>
    </p:spTree>
    <p:extLst>
      <p:ext uri="{BB962C8B-B14F-4D97-AF65-F5344CB8AC3E}">
        <p14:creationId xmlns:p14="http://schemas.microsoft.com/office/powerpoint/2010/main" val="11952586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139</a:t>
            </a:fld>
            <a:endParaRPr lang="en-US"/>
          </a:p>
        </p:txBody>
      </p:sp>
    </p:spTree>
    <p:extLst>
      <p:ext uri="{BB962C8B-B14F-4D97-AF65-F5344CB8AC3E}">
        <p14:creationId xmlns:p14="http://schemas.microsoft.com/office/powerpoint/2010/main" val="13549174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142</a:t>
            </a:fld>
            <a:endParaRPr lang="en-US"/>
          </a:p>
        </p:txBody>
      </p:sp>
    </p:spTree>
    <p:extLst>
      <p:ext uri="{BB962C8B-B14F-4D97-AF65-F5344CB8AC3E}">
        <p14:creationId xmlns:p14="http://schemas.microsoft.com/office/powerpoint/2010/main" val="10657363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147</a:t>
            </a:fld>
            <a:endParaRPr lang="en-US"/>
          </a:p>
        </p:txBody>
      </p:sp>
    </p:spTree>
    <p:extLst>
      <p:ext uri="{BB962C8B-B14F-4D97-AF65-F5344CB8AC3E}">
        <p14:creationId xmlns:p14="http://schemas.microsoft.com/office/powerpoint/2010/main" val="14680668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IN" i="1" smtClean="0">
                          <a:latin typeface="Cambria Math" panose="02040503050406030204" pitchFamily="18" charset="0"/>
                        </a:rPr>
                        <a:t>Type equation here.</a:t>
                      </a:fld>
                    </m:oMath>
                  </m:oMathPara>
                </a14:m>
                <a:endParaRPr lang="en-IN" dirty="0"/>
              </a:p>
            </p:txBody>
          </p:sp>
        </mc:Choice>
        <mc:Fallback xmlns="">
          <p:sp>
            <p:nvSpPr>
              <p:cNvPr id="3" name="Notes Placeholder 2"/>
              <p:cNvSpPr>
                <a:spLocks noGrp="1"/>
              </p:cNvSpPr>
              <p:nvPr>
                <p:ph type="body" idx="1"/>
              </p:nvPr>
            </p:nvSpPr>
            <p:spPr/>
            <p:txBody>
              <a:bodyPr/>
              <a:lstStyle/>
              <a:p>
                <a:r>
                  <a:rPr lang="en-IN" i="0">
                    <a:latin typeface="Cambria Math" panose="02040503050406030204" pitchFamily="18" charset="0"/>
                  </a:rPr>
                  <a:t>"Type equation here."</a:t>
                </a:r>
                <a:endParaRPr lang="en-IN" dirty="0"/>
              </a:p>
            </p:txBody>
          </p:sp>
        </mc:Fallback>
      </mc:AlternateContent>
      <p:sp>
        <p:nvSpPr>
          <p:cNvPr id="4" name="Slide Number Placeholder 3"/>
          <p:cNvSpPr>
            <a:spLocks noGrp="1"/>
          </p:cNvSpPr>
          <p:nvPr>
            <p:ph type="sldNum"/>
          </p:nvPr>
        </p:nvSpPr>
        <p:spPr/>
        <p:txBody>
          <a:bodyPr/>
          <a:lstStyle/>
          <a:p>
            <a:pPr>
              <a:defRPr/>
            </a:pPr>
            <a:fld id="{2DD908BD-8B28-46EF-B83A-645526EF0645}" type="slidenum">
              <a:rPr lang="en-US" smtClean="0"/>
              <a:pPr>
                <a:defRPr/>
              </a:pPr>
              <a:t>154</a:t>
            </a:fld>
            <a:endParaRPr lang="en-US"/>
          </a:p>
        </p:txBody>
      </p:sp>
    </p:spTree>
    <p:extLst>
      <p:ext uri="{BB962C8B-B14F-4D97-AF65-F5344CB8AC3E}">
        <p14:creationId xmlns:p14="http://schemas.microsoft.com/office/powerpoint/2010/main" val="17323544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itchFamily="34" charset="0"/>
              <a:buChar char="•"/>
            </a:pPr>
            <a:r>
              <a:rPr lang="en-US" sz="1200" b="0" dirty="0">
                <a:solidFill>
                  <a:schemeClr val="tx1"/>
                </a:solidFill>
                <a:latin typeface="Times New Roman" pitchFamily="18" charset="0"/>
                <a:cs typeface="Times New Roman" pitchFamily="18" charset="0"/>
              </a:rPr>
              <a:t>Local Feature:</a:t>
            </a:r>
          </a:p>
          <a:p>
            <a:pPr algn="just"/>
            <a:r>
              <a:rPr lang="en-IN" sz="1200" b="0" dirty="0">
                <a:solidFill>
                  <a:schemeClr val="tx1"/>
                </a:solidFill>
                <a:latin typeface="Times New Roman" pitchFamily="18" charset="0"/>
                <a:cs typeface="Times New Roman" pitchFamily="18" charset="0"/>
              </a:rPr>
              <a:t>		Local features are particularly capable of attending to local image patterns or textures.</a:t>
            </a:r>
          </a:p>
          <a:p>
            <a:endParaRPr lang="en-IN" dirty="0"/>
          </a:p>
        </p:txBody>
      </p:sp>
      <p:sp>
        <p:nvSpPr>
          <p:cNvPr id="4" name="Slide Number Placeholder 3"/>
          <p:cNvSpPr>
            <a:spLocks noGrp="1"/>
          </p:cNvSpPr>
          <p:nvPr>
            <p:ph type="sldNum"/>
          </p:nvPr>
        </p:nvSpPr>
        <p:spPr/>
        <p:txBody>
          <a:bodyPr/>
          <a:lstStyle/>
          <a:p>
            <a:pPr>
              <a:defRPr/>
            </a:pPr>
            <a:fld id="{2DD908BD-8B28-46EF-B83A-645526EF0645}" type="slidenum">
              <a:rPr lang="en-US" smtClean="0"/>
              <a:pPr>
                <a:defRPr/>
              </a:pPr>
              <a:t>156</a:t>
            </a:fld>
            <a:endParaRPr lang="en-US"/>
          </a:p>
        </p:txBody>
      </p:sp>
    </p:spTree>
    <p:extLst>
      <p:ext uri="{BB962C8B-B14F-4D97-AF65-F5344CB8AC3E}">
        <p14:creationId xmlns:p14="http://schemas.microsoft.com/office/powerpoint/2010/main" val="423164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4AF9F314-720E-4458-B602-32D3EED621C5}" type="datetime1">
              <a:rPr lang="en-IN" smtClean="0"/>
              <a:pPr/>
              <a:t>24-01-2024</a:t>
            </a:fld>
            <a:endParaRPr lang="en-IN"/>
          </a:p>
        </p:txBody>
      </p:sp>
      <p:sp>
        <p:nvSpPr>
          <p:cNvPr id="20" name="Footer Placeholder 19"/>
          <p:cNvSpPr>
            <a:spLocks noGrp="1"/>
          </p:cNvSpPr>
          <p:nvPr>
            <p:ph type="ftr" sz="quarter" idx="11"/>
          </p:nvPr>
        </p:nvSpPr>
        <p:spPr/>
        <p:txBody>
          <a:bodyPr/>
          <a:lstStyle/>
          <a:p>
            <a:pPr>
              <a:defRPr/>
            </a:pPr>
            <a:r>
              <a:rPr lang="en-US"/>
              <a:t>Selection of Relevant Features for Image Mining</a:t>
            </a:r>
          </a:p>
        </p:txBody>
      </p:sp>
      <p:sp>
        <p:nvSpPr>
          <p:cNvPr id="10" name="Slide Number Placeholder 9"/>
          <p:cNvSpPr>
            <a:spLocks noGrp="1"/>
          </p:cNvSpPr>
          <p:nvPr>
            <p:ph type="sldNum" sz="quarter" idx="12"/>
          </p:nvPr>
        </p:nvSpPr>
        <p:spPr/>
        <p:txBody>
          <a:bodyPr/>
          <a:lstStyle/>
          <a:p>
            <a:pPr>
              <a:defRPr/>
            </a:pPr>
            <a:fld id="{A48B4EC3-9D77-43CB-BF1B-D05E9804812C}" type="slidenum">
              <a:rPr lang="en-US" smtClean="0"/>
              <a:pPr>
                <a:defRPr/>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838484C-17B8-41FB-84BF-9FFC331A7901}" type="datetime1">
              <a:rPr lang="en-IN" smtClean="0"/>
              <a:pPr/>
              <a:t>24-01-2024</a:t>
            </a:fld>
            <a:endParaRPr lang="en-IN"/>
          </a:p>
        </p:txBody>
      </p:sp>
      <p:sp>
        <p:nvSpPr>
          <p:cNvPr id="5" name="Footer Placeholder 4"/>
          <p:cNvSpPr>
            <a:spLocks noGrp="1"/>
          </p:cNvSpPr>
          <p:nvPr>
            <p:ph type="ftr" sz="quarter" idx="11"/>
          </p:nvPr>
        </p:nvSpPr>
        <p:spPr/>
        <p:txBody>
          <a:bodyPr/>
          <a:lstStyle/>
          <a:p>
            <a:pPr>
              <a:defRPr/>
            </a:pPr>
            <a:r>
              <a:rPr lang="en-US"/>
              <a:t>Selection of Relevant Features for Image Mining</a:t>
            </a:r>
          </a:p>
        </p:txBody>
      </p:sp>
      <p:sp>
        <p:nvSpPr>
          <p:cNvPr id="6" name="Slide Number Placeholder 5"/>
          <p:cNvSpPr>
            <a:spLocks noGrp="1"/>
          </p:cNvSpPr>
          <p:nvPr>
            <p:ph type="sldNum" sz="quarter" idx="12"/>
          </p:nvPr>
        </p:nvSpPr>
        <p:spPr/>
        <p:txBody>
          <a:bodyPr/>
          <a:lstStyle/>
          <a:p>
            <a:pPr>
              <a:defRPr/>
            </a:pPr>
            <a:fld id="{F3944A28-30B2-4256-840E-2768B923104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0C4D89C-A2D5-438F-B8D0-869C0A9A4906}" type="datetime1">
              <a:rPr lang="en-IN" smtClean="0"/>
              <a:pPr/>
              <a:t>24-01-2024</a:t>
            </a:fld>
            <a:endParaRPr lang="en-IN"/>
          </a:p>
        </p:txBody>
      </p:sp>
      <p:sp>
        <p:nvSpPr>
          <p:cNvPr id="5" name="Footer Placeholder 4"/>
          <p:cNvSpPr>
            <a:spLocks noGrp="1"/>
          </p:cNvSpPr>
          <p:nvPr>
            <p:ph type="ftr" sz="quarter" idx="11"/>
          </p:nvPr>
        </p:nvSpPr>
        <p:spPr/>
        <p:txBody>
          <a:bodyPr/>
          <a:lstStyle/>
          <a:p>
            <a:pPr>
              <a:defRPr/>
            </a:pPr>
            <a:r>
              <a:rPr lang="en-US"/>
              <a:t>Selection of Relevant Features for Image Mining</a:t>
            </a:r>
          </a:p>
        </p:txBody>
      </p:sp>
      <p:sp>
        <p:nvSpPr>
          <p:cNvPr id="6" name="Slide Number Placeholder 5"/>
          <p:cNvSpPr>
            <a:spLocks noGrp="1"/>
          </p:cNvSpPr>
          <p:nvPr>
            <p:ph type="sldNum" sz="quarter" idx="12"/>
          </p:nvPr>
        </p:nvSpPr>
        <p:spPr/>
        <p:txBody>
          <a:bodyPr/>
          <a:lstStyle/>
          <a:p>
            <a:pPr>
              <a:defRPr/>
            </a:pPr>
            <a:fld id="{D52BF72C-EC11-4A69-BDE0-CB050C06A17E}"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ED598D0-AC0A-4255-A563-4580C0135727}" type="datetime1">
              <a:rPr lang="en-IN" smtClean="0"/>
              <a:pPr/>
              <a:t>24-01-2024</a:t>
            </a:fld>
            <a:endParaRPr lang="en-IN"/>
          </a:p>
        </p:txBody>
      </p:sp>
      <p:sp>
        <p:nvSpPr>
          <p:cNvPr id="5" name="Footer Placeholder 4"/>
          <p:cNvSpPr>
            <a:spLocks noGrp="1"/>
          </p:cNvSpPr>
          <p:nvPr>
            <p:ph type="ftr" sz="quarter" idx="11"/>
          </p:nvPr>
        </p:nvSpPr>
        <p:spPr/>
        <p:txBody>
          <a:bodyPr/>
          <a:lstStyle/>
          <a:p>
            <a:pPr>
              <a:defRPr/>
            </a:pPr>
            <a:r>
              <a:rPr lang="en-US"/>
              <a:t>Selection of Relevant Features for Image Mining</a:t>
            </a:r>
          </a:p>
        </p:txBody>
      </p:sp>
      <p:sp>
        <p:nvSpPr>
          <p:cNvPr id="6" name="Slide Number Placeholder 5"/>
          <p:cNvSpPr>
            <a:spLocks noGrp="1"/>
          </p:cNvSpPr>
          <p:nvPr>
            <p:ph type="sldNum" sz="quarter" idx="12"/>
          </p:nvPr>
        </p:nvSpPr>
        <p:spPr/>
        <p:txBody>
          <a:bodyPr/>
          <a:lstStyle/>
          <a:p>
            <a:pPr>
              <a:defRPr/>
            </a:pPr>
            <a:fld id="{ABBEF5C2-3C9E-4B3A-8957-6EFA4BF640AD}"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BADA945-D59C-48F7-8E2F-B192BDB2525F}" type="datetime1">
              <a:rPr lang="en-IN" smtClean="0"/>
              <a:pPr/>
              <a:t>24-01-2024</a:t>
            </a:fld>
            <a:endParaRPr lang="en-IN"/>
          </a:p>
        </p:txBody>
      </p:sp>
      <p:sp>
        <p:nvSpPr>
          <p:cNvPr id="5" name="Footer Placeholder 4"/>
          <p:cNvSpPr>
            <a:spLocks noGrp="1"/>
          </p:cNvSpPr>
          <p:nvPr>
            <p:ph type="ftr" sz="quarter" idx="11"/>
          </p:nvPr>
        </p:nvSpPr>
        <p:spPr/>
        <p:txBody>
          <a:bodyPr/>
          <a:lstStyle/>
          <a:p>
            <a:pPr>
              <a:defRPr/>
            </a:pPr>
            <a:r>
              <a:rPr lang="en-US"/>
              <a:t>Selection of Relevant Features for Image Mining</a:t>
            </a:r>
          </a:p>
        </p:txBody>
      </p:sp>
      <p:sp>
        <p:nvSpPr>
          <p:cNvPr id="6" name="Slide Number Placeholder 5"/>
          <p:cNvSpPr>
            <a:spLocks noGrp="1"/>
          </p:cNvSpPr>
          <p:nvPr>
            <p:ph type="sldNum" sz="quarter" idx="12"/>
          </p:nvPr>
        </p:nvSpPr>
        <p:spPr/>
        <p:txBody>
          <a:bodyPr/>
          <a:lstStyle/>
          <a:p>
            <a:pPr>
              <a:defRPr/>
            </a:pPr>
            <a:fld id="{40453287-F844-433E-936F-CD135ABDE07C}" type="slidenum">
              <a:rPr lang="en-US" smtClean="0"/>
              <a:pPr>
                <a:defRPr/>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C35F572-AF8C-431B-AA6E-22C46DBB3271}" type="datetime1">
              <a:rPr lang="en-IN" smtClean="0"/>
              <a:pPr/>
              <a:t>24-01-2024</a:t>
            </a:fld>
            <a:endParaRPr lang="en-IN"/>
          </a:p>
        </p:txBody>
      </p:sp>
      <p:sp>
        <p:nvSpPr>
          <p:cNvPr id="6" name="Footer Placeholder 5"/>
          <p:cNvSpPr>
            <a:spLocks noGrp="1"/>
          </p:cNvSpPr>
          <p:nvPr>
            <p:ph type="ftr" sz="quarter" idx="11"/>
          </p:nvPr>
        </p:nvSpPr>
        <p:spPr/>
        <p:txBody>
          <a:bodyPr/>
          <a:lstStyle/>
          <a:p>
            <a:pPr>
              <a:defRPr/>
            </a:pPr>
            <a:r>
              <a:rPr lang="en-US"/>
              <a:t>Selection of Relevant Features for Image Mining</a:t>
            </a:r>
          </a:p>
        </p:txBody>
      </p:sp>
      <p:sp>
        <p:nvSpPr>
          <p:cNvPr id="7" name="Slide Number Placeholder 6"/>
          <p:cNvSpPr>
            <a:spLocks noGrp="1"/>
          </p:cNvSpPr>
          <p:nvPr>
            <p:ph type="sldNum" sz="quarter" idx="12"/>
          </p:nvPr>
        </p:nvSpPr>
        <p:spPr/>
        <p:txBody>
          <a:bodyPr/>
          <a:lstStyle/>
          <a:p>
            <a:pPr>
              <a:defRPr/>
            </a:pPr>
            <a:fld id="{C92320DD-B787-43C0-A808-F2126C084977}"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45134D5-5AB7-4C2B-8D1E-19A6A3A4A22D}" type="datetime1">
              <a:rPr lang="en-IN" smtClean="0"/>
              <a:pPr/>
              <a:t>24-01-2024</a:t>
            </a:fld>
            <a:endParaRPr lang="en-IN"/>
          </a:p>
        </p:txBody>
      </p:sp>
      <p:sp>
        <p:nvSpPr>
          <p:cNvPr id="8" name="Footer Placeholder 7"/>
          <p:cNvSpPr>
            <a:spLocks noGrp="1"/>
          </p:cNvSpPr>
          <p:nvPr>
            <p:ph type="ftr" sz="quarter" idx="11"/>
          </p:nvPr>
        </p:nvSpPr>
        <p:spPr/>
        <p:txBody>
          <a:bodyPr/>
          <a:lstStyle/>
          <a:p>
            <a:pPr>
              <a:defRPr/>
            </a:pPr>
            <a:r>
              <a:rPr lang="en-US"/>
              <a:t>Selection of Relevant Features for Image Mining</a:t>
            </a:r>
          </a:p>
        </p:txBody>
      </p:sp>
      <p:sp>
        <p:nvSpPr>
          <p:cNvPr id="9" name="Slide Number Placeholder 8"/>
          <p:cNvSpPr>
            <a:spLocks noGrp="1"/>
          </p:cNvSpPr>
          <p:nvPr>
            <p:ph type="sldNum" sz="quarter" idx="12"/>
          </p:nvPr>
        </p:nvSpPr>
        <p:spPr/>
        <p:txBody>
          <a:bodyPr/>
          <a:lstStyle/>
          <a:p>
            <a:pPr>
              <a:defRPr/>
            </a:pPr>
            <a:fld id="{EF84B47D-079F-441E-9563-F0D1CC38DFE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1EA01FD5-C859-4FDD-B122-7719A38A5526}" type="datetime1">
              <a:rPr lang="en-IN" smtClean="0"/>
              <a:pPr/>
              <a:t>24-01-2024</a:t>
            </a:fld>
            <a:endParaRPr lang="en-IN"/>
          </a:p>
        </p:txBody>
      </p:sp>
      <p:sp>
        <p:nvSpPr>
          <p:cNvPr id="4" name="Footer Placeholder 3"/>
          <p:cNvSpPr>
            <a:spLocks noGrp="1"/>
          </p:cNvSpPr>
          <p:nvPr>
            <p:ph type="ftr" sz="quarter" idx="11"/>
          </p:nvPr>
        </p:nvSpPr>
        <p:spPr/>
        <p:txBody>
          <a:bodyPr/>
          <a:lstStyle/>
          <a:p>
            <a:pPr>
              <a:defRPr/>
            </a:pPr>
            <a:r>
              <a:rPr lang="en-US"/>
              <a:t>Selection of Relevant Features for Image Mining</a:t>
            </a:r>
          </a:p>
        </p:txBody>
      </p:sp>
      <p:sp>
        <p:nvSpPr>
          <p:cNvPr id="5" name="Slide Number Placeholder 4"/>
          <p:cNvSpPr>
            <a:spLocks noGrp="1"/>
          </p:cNvSpPr>
          <p:nvPr>
            <p:ph type="sldNum" sz="quarter" idx="12"/>
          </p:nvPr>
        </p:nvSpPr>
        <p:spPr/>
        <p:txBody>
          <a:bodyPr/>
          <a:lstStyle/>
          <a:p>
            <a:pPr>
              <a:defRPr/>
            </a:pPr>
            <a:fld id="{143EAA6B-5B82-4FE6-A329-84D43B6A7B8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C33A14BD-9804-4C59-969F-3ED7CCC953F7}" type="datetime1">
              <a:rPr lang="en-IN" smtClean="0"/>
              <a:pPr/>
              <a:t>24-01-2024</a:t>
            </a:fld>
            <a:endParaRPr lang="en-IN"/>
          </a:p>
        </p:txBody>
      </p:sp>
      <p:sp>
        <p:nvSpPr>
          <p:cNvPr id="3" name="Footer Placeholder 2"/>
          <p:cNvSpPr>
            <a:spLocks noGrp="1"/>
          </p:cNvSpPr>
          <p:nvPr>
            <p:ph type="ftr" sz="quarter" idx="11"/>
          </p:nvPr>
        </p:nvSpPr>
        <p:spPr/>
        <p:txBody>
          <a:bodyPr/>
          <a:lstStyle/>
          <a:p>
            <a:pPr>
              <a:defRPr/>
            </a:pPr>
            <a:r>
              <a:rPr lang="en-US"/>
              <a:t>Selection of Relevant Features for Image Mining</a:t>
            </a:r>
          </a:p>
        </p:txBody>
      </p:sp>
      <p:sp>
        <p:nvSpPr>
          <p:cNvPr id="4" name="Slide Number Placeholder 3"/>
          <p:cNvSpPr>
            <a:spLocks noGrp="1"/>
          </p:cNvSpPr>
          <p:nvPr>
            <p:ph type="sldNum" sz="quarter" idx="12"/>
          </p:nvPr>
        </p:nvSpPr>
        <p:spPr/>
        <p:txBody>
          <a:bodyPr/>
          <a:lstStyle/>
          <a:p>
            <a:pPr>
              <a:defRPr/>
            </a:pPr>
            <a:fld id="{84E91752-8409-4AB1-89A8-AF7224E8A40B}" type="slidenum">
              <a:rPr lang="en-US" smtClean="0"/>
              <a:pPr>
                <a:defRPr/>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806D7AB-D90D-45CC-AC0B-9774C4745CAB}" type="datetime1">
              <a:rPr lang="en-IN" smtClean="0"/>
              <a:pPr/>
              <a:t>24-01-2024</a:t>
            </a:fld>
            <a:endParaRPr lang="en-IN"/>
          </a:p>
        </p:txBody>
      </p:sp>
      <p:sp>
        <p:nvSpPr>
          <p:cNvPr id="6" name="Footer Placeholder 5"/>
          <p:cNvSpPr>
            <a:spLocks noGrp="1"/>
          </p:cNvSpPr>
          <p:nvPr>
            <p:ph type="ftr" sz="quarter" idx="11"/>
          </p:nvPr>
        </p:nvSpPr>
        <p:spPr/>
        <p:txBody>
          <a:bodyPr/>
          <a:lstStyle/>
          <a:p>
            <a:pPr>
              <a:defRPr/>
            </a:pPr>
            <a:r>
              <a:rPr lang="en-US"/>
              <a:t>Selection of Relevant Features for Image Mining</a:t>
            </a:r>
          </a:p>
        </p:txBody>
      </p:sp>
      <p:sp>
        <p:nvSpPr>
          <p:cNvPr id="7" name="Slide Number Placeholder 6"/>
          <p:cNvSpPr>
            <a:spLocks noGrp="1"/>
          </p:cNvSpPr>
          <p:nvPr>
            <p:ph type="sldNum" sz="quarter" idx="12"/>
          </p:nvPr>
        </p:nvSpPr>
        <p:spPr/>
        <p:txBody>
          <a:bodyPr/>
          <a:lstStyle/>
          <a:p>
            <a:pPr>
              <a:defRPr/>
            </a:pPr>
            <a:fld id="{DE08FEB1-F0B5-4DC2-9C8D-08FF1160B44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ED9D3F49-8A38-401D-8606-6D588B6AA45F}" type="datetime1">
              <a:rPr lang="en-IN" smtClean="0"/>
              <a:pPr/>
              <a:t>24-01-2024</a:t>
            </a:fld>
            <a:endParaRPr lang="en-IN"/>
          </a:p>
        </p:txBody>
      </p:sp>
      <p:sp>
        <p:nvSpPr>
          <p:cNvPr id="6" name="Footer Placeholder 5"/>
          <p:cNvSpPr>
            <a:spLocks noGrp="1"/>
          </p:cNvSpPr>
          <p:nvPr>
            <p:ph type="ftr" sz="quarter" idx="11"/>
          </p:nvPr>
        </p:nvSpPr>
        <p:spPr/>
        <p:txBody>
          <a:bodyPr/>
          <a:lstStyle/>
          <a:p>
            <a:pPr>
              <a:defRPr/>
            </a:pPr>
            <a:r>
              <a:rPr lang="en-US"/>
              <a:t>Selection of Relevant Features for Image Mining</a:t>
            </a:r>
          </a:p>
        </p:txBody>
      </p:sp>
      <p:sp>
        <p:nvSpPr>
          <p:cNvPr id="7" name="Slide Number Placeholder 6"/>
          <p:cNvSpPr>
            <a:spLocks noGrp="1"/>
          </p:cNvSpPr>
          <p:nvPr>
            <p:ph type="sldNum" sz="quarter" idx="12"/>
          </p:nvPr>
        </p:nvSpPr>
        <p:spPr/>
        <p:txBody>
          <a:bodyPr/>
          <a:lstStyle/>
          <a:p>
            <a:pPr>
              <a:defRPr/>
            </a:pPr>
            <a:fld id="{E088C495-7D41-45CE-9FA6-CD020638C505}" type="slidenum">
              <a:rPr lang="en-US" smtClean="0"/>
              <a:pPr>
                <a:def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02AAE77A-4C20-4038-B7E4-9D36A57753C8}" type="datetime1">
              <a:rPr lang="en-IN" smtClean="0"/>
              <a:pPr/>
              <a:t>24-01-2024</a:t>
            </a:fld>
            <a:endParaRPr lang="en-IN"/>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r>
              <a:rPr lang="en-US"/>
              <a:t>Selection of Relevant Features for Image Mining</a:t>
            </a:r>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E0BAAAFC-E289-461F-92D6-3FC79AE2CB9F}" type="slidenum">
              <a:rPr lang="en-US" smtClean="0"/>
              <a:pPr>
                <a:defRPr/>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5282" r:id="rId1"/>
    <p:sldLayoutId id="2147485283" r:id="rId2"/>
    <p:sldLayoutId id="2147485284" r:id="rId3"/>
    <p:sldLayoutId id="2147485285" r:id="rId4"/>
    <p:sldLayoutId id="2147485286" r:id="rId5"/>
    <p:sldLayoutId id="2147485287" r:id="rId6"/>
    <p:sldLayoutId id="2147485288" r:id="rId7"/>
    <p:sldLayoutId id="2147485289" r:id="rId8"/>
    <p:sldLayoutId id="2147485290" r:id="rId9"/>
    <p:sldLayoutId id="2147485291" r:id="rId10"/>
    <p:sldLayoutId id="2147485292" r:id="rId11"/>
  </p:sldLayoutIdLst>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GCP.doc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CNN.ppt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31.png"/><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ctrTitle"/>
          </p:nvPr>
        </p:nvSpPr>
        <p:spPr>
          <a:xfrm>
            <a:off x="1143000" y="328003"/>
            <a:ext cx="7848600" cy="1414432"/>
          </a:xfrm>
        </p:spPr>
        <p:txBody>
          <a:bodyPr>
            <a:noAutofit/>
          </a:bodyPr>
          <a:lstStyle/>
          <a:p>
            <a:pPr algn="ctr"/>
            <a:r>
              <a:rPr lang="en-GB" sz="2400" b="1" dirty="0">
                <a:solidFill>
                  <a:schemeClr val="tx1"/>
                </a:solidFill>
                <a:latin typeface="Times New Roman" pitchFamily="18" charset="0"/>
                <a:cs typeface="Times New Roman" pitchFamily="18" charset="0"/>
              </a:rPr>
              <a:t>LAND USE / LAND COVER CLASSIFICATION USING DEEP LEARNING BASED OPTIMAL FEATURE EXTRACTION AND EVOLUTIONARY FEATURE SELECTION TECHNIQUES</a:t>
            </a:r>
          </a:p>
        </p:txBody>
      </p:sp>
      <p:sp>
        <p:nvSpPr>
          <p:cNvPr id="22532" name="TextBox 3"/>
          <p:cNvSpPr txBox="1">
            <a:spLocks noChangeArrowheads="1"/>
          </p:cNvSpPr>
          <p:nvPr/>
        </p:nvSpPr>
        <p:spPr bwMode="auto">
          <a:xfrm>
            <a:off x="1083703" y="2191322"/>
            <a:ext cx="7772400" cy="1838965"/>
          </a:xfrm>
          <a:prstGeom prst="rect">
            <a:avLst/>
          </a:prstGeom>
          <a:noFill/>
          <a:ln w="9525">
            <a:noFill/>
            <a:miter lim="800000"/>
            <a:headEnd/>
            <a:tailEnd/>
          </a:ln>
        </p:spPr>
        <p:txBody>
          <a:bodyPr wrap="square">
            <a:spAutoFit/>
          </a:bodyPr>
          <a:lstStyle/>
          <a:p>
            <a:pPr algn="just">
              <a:spcBef>
                <a:spcPts val="300"/>
              </a:spcBef>
              <a:buClr>
                <a:srgbClr val="000000"/>
              </a:buClr>
              <a:buSzPct val="100000"/>
              <a:buFont typeface="Times New Roman" pitchFamily="18" charset="0"/>
              <a:buNone/>
            </a:pPr>
            <a:endParaRPr lang="en-US" sz="2200" dirty="0">
              <a:solidFill>
                <a:srgbClr val="0000FF"/>
              </a:solidFill>
              <a:latin typeface="Times New Roman" pitchFamily="18" charset="0"/>
              <a:cs typeface="Times New Roman" pitchFamily="18" charset="0"/>
            </a:endParaRPr>
          </a:p>
          <a:p>
            <a:pPr algn="ctr">
              <a:spcBef>
                <a:spcPts val="300"/>
              </a:spcBef>
              <a:buClr>
                <a:srgbClr val="000000"/>
              </a:buClr>
              <a:buSzPct val="100000"/>
              <a:buFont typeface="Times New Roman" pitchFamily="18" charset="0"/>
              <a:buNone/>
            </a:pPr>
            <a:r>
              <a:rPr lang="en-US" sz="2800" dirty="0">
                <a:solidFill>
                  <a:srgbClr val="0000FF"/>
                </a:solidFill>
                <a:latin typeface="Times New Roman" pitchFamily="18" charset="0"/>
                <a:cs typeface="Times New Roman" pitchFamily="18" charset="0"/>
              </a:rPr>
              <a:t> </a:t>
            </a:r>
          </a:p>
          <a:p>
            <a:pPr algn="ctr">
              <a:spcBef>
                <a:spcPts val="300"/>
              </a:spcBef>
              <a:buClr>
                <a:srgbClr val="000000"/>
              </a:buClr>
              <a:buSzPct val="100000"/>
              <a:buFont typeface="Times New Roman" pitchFamily="18" charset="0"/>
              <a:buNone/>
            </a:pPr>
            <a:endParaRPr lang="en-US" sz="2800" dirty="0">
              <a:solidFill>
                <a:srgbClr val="0000FF"/>
              </a:solidFill>
              <a:latin typeface="Times New Roman" pitchFamily="18" charset="0"/>
              <a:cs typeface="Times New Roman" pitchFamily="18" charset="0"/>
            </a:endParaRPr>
          </a:p>
          <a:p>
            <a:pPr algn="ctr">
              <a:spcBef>
                <a:spcPts val="300"/>
              </a:spcBef>
              <a:buClr>
                <a:srgbClr val="000000"/>
              </a:buClr>
              <a:buSzPct val="100000"/>
              <a:buFont typeface="Times New Roman" pitchFamily="18" charset="0"/>
              <a:buNone/>
            </a:pPr>
            <a:r>
              <a:rPr lang="en-US" sz="2800" dirty="0">
                <a:solidFill>
                  <a:srgbClr val="0000FF"/>
                </a:solidFill>
                <a:latin typeface="Times New Roman" pitchFamily="18" charset="0"/>
                <a:cs typeface="Times New Roman" pitchFamily="18" charset="0"/>
              </a:rPr>
              <a:t> </a:t>
            </a:r>
            <a:endParaRPr lang="en-IN" sz="2800" dirty="0">
              <a:solidFill>
                <a:srgbClr val="0000FF"/>
              </a:solidFill>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809628637"/>
              </p:ext>
            </p:extLst>
          </p:nvPr>
        </p:nvGraphicFramePr>
        <p:xfrm>
          <a:off x="2765554" y="1966592"/>
          <a:ext cx="4854446" cy="2407920"/>
        </p:xfrm>
        <a:graphic>
          <a:graphicData uri="http://schemas.openxmlformats.org/drawingml/2006/table">
            <a:tbl>
              <a:tblPr firstRow="1" bandRow="1">
                <a:tableStyleId>{2D5ABB26-0587-4C30-8999-92F81FD0307C}</a:tableStyleId>
              </a:tblPr>
              <a:tblGrid>
                <a:gridCol w="4854446">
                  <a:extLst>
                    <a:ext uri="{9D8B030D-6E8A-4147-A177-3AD203B41FA5}">
                      <a16:colId xmlns:a16="http://schemas.microsoft.com/office/drawing/2014/main" val="20000"/>
                    </a:ext>
                  </a:extLst>
                </a:gridCol>
              </a:tblGrid>
              <a:tr h="20574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1" dirty="0">
                          <a:solidFill>
                            <a:srgbClr val="002060"/>
                          </a:solidFill>
                          <a:latin typeface="Times New Roman" pitchFamily="18" charset="0"/>
                          <a:cs typeface="Times New Roman" pitchFamily="18" charset="0"/>
                        </a:rPr>
                        <a:t>Presented</a:t>
                      </a:r>
                      <a:r>
                        <a:rPr lang="en-US" sz="1800" b="0" i="1" baseline="0" dirty="0">
                          <a:solidFill>
                            <a:srgbClr val="002060"/>
                          </a:solidFill>
                          <a:latin typeface="Times New Roman" pitchFamily="18" charset="0"/>
                          <a:cs typeface="Times New Roman" pitchFamily="18"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i="1" baseline="0" dirty="0">
                          <a:solidFill>
                            <a:srgbClr val="002060"/>
                          </a:solidFill>
                          <a:latin typeface="Times New Roman" pitchFamily="18" charset="0"/>
                          <a:cs typeface="Times New Roman" pitchFamily="18" charset="0"/>
                        </a:rPr>
                        <a:t>by</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800" b="0" dirty="0">
                        <a:solidFill>
                          <a:srgbClr val="002060"/>
                        </a:solidFill>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002060"/>
                          </a:solidFill>
                          <a:latin typeface="Times New Roman" pitchFamily="18" charset="0"/>
                          <a:cs typeface="Times New Roman" pitchFamily="18" charset="0"/>
                        </a:rPr>
                        <a:t>Mrs. T. </a:t>
                      </a:r>
                      <a:r>
                        <a:rPr lang="en-US" sz="1800" b="0" dirty="0" err="1">
                          <a:solidFill>
                            <a:srgbClr val="002060"/>
                          </a:solidFill>
                          <a:latin typeface="Times New Roman" pitchFamily="18" charset="0"/>
                          <a:cs typeface="Times New Roman" pitchFamily="18" charset="0"/>
                        </a:rPr>
                        <a:t>Gladima</a:t>
                      </a:r>
                      <a:r>
                        <a:rPr lang="en-US" sz="1800" b="0" dirty="0">
                          <a:solidFill>
                            <a:srgbClr val="002060"/>
                          </a:solidFill>
                          <a:latin typeface="Times New Roman" pitchFamily="18" charset="0"/>
                          <a:cs typeface="Times New Roman" pitchFamily="18" charset="0"/>
                        </a:rPr>
                        <a:t> </a:t>
                      </a:r>
                      <a:r>
                        <a:rPr lang="en-US" sz="1800" b="0" dirty="0" err="1">
                          <a:solidFill>
                            <a:srgbClr val="002060"/>
                          </a:solidFill>
                          <a:latin typeface="Times New Roman" pitchFamily="18" charset="0"/>
                          <a:cs typeface="Times New Roman" pitchFamily="18" charset="0"/>
                        </a:rPr>
                        <a:t>Nisia</a:t>
                      </a:r>
                      <a:r>
                        <a:rPr lang="en-US" sz="1800" b="0" dirty="0">
                          <a:solidFill>
                            <a:srgbClr val="002060"/>
                          </a:solidFill>
                          <a:latin typeface="Times New Roman" pitchFamily="18" charset="0"/>
                          <a:cs typeface="Times New Roman" pitchFamily="18"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002060"/>
                          </a:solidFill>
                          <a:latin typeface="Times New Roman" pitchFamily="18" charset="0"/>
                          <a:cs typeface="Times New Roman" pitchFamily="18" charset="0"/>
                        </a:rPr>
                        <a:t>(Reg. No. 17244891386)</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002060"/>
                          </a:solidFill>
                          <a:latin typeface="Times New Roman" pitchFamily="18" charset="0"/>
                          <a:cs typeface="Times New Roman" pitchFamily="18" charset="0"/>
                        </a:rPr>
                        <a:t>Assistant Professor,</a:t>
                      </a:r>
                    </a:p>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solidFill>
                            <a:srgbClr val="002060"/>
                          </a:solidFill>
                          <a:latin typeface="Times New Roman" pitchFamily="18" charset="0"/>
                          <a:cs typeface="Times New Roman" pitchFamily="18" charset="0"/>
                        </a:rPr>
                        <a:t>Department of  Computer Science &amp; Engineering,</a:t>
                      </a:r>
                      <a:endParaRPr lang="en-IN" dirty="0">
                        <a:solidFill>
                          <a:srgbClr val="002060"/>
                        </a:solidFill>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002060"/>
                          </a:solidFill>
                          <a:latin typeface="Times New Roman" pitchFamily="18" charset="0"/>
                          <a:cs typeface="Times New Roman" pitchFamily="18" charset="0"/>
                        </a:rPr>
                        <a:t>AAA</a:t>
                      </a:r>
                      <a:r>
                        <a:rPr lang="en-US" sz="1800" b="0" baseline="0" dirty="0">
                          <a:solidFill>
                            <a:srgbClr val="002060"/>
                          </a:solidFill>
                          <a:latin typeface="Times New Roman" pitchFamily="18" charset="0"/>
                          <a:cs typeface="Times New Roman" pitchFamily="18" charset="0"/>
                        </a:rPr>
                        <a:t> College of </a:t>
                      </a:r>
                      <a:r>
                        <a:rPr lang="en-US" baseline="0" dirty="0">
                          <a:solidFill>
                            <a:srgbClr val="002060"/>
                          </a:solidFill>
                          <a:latin typeface="Times New Roman" pitchFamily="18" charset="0"/>
                          <a:cs typeface="Times New Roman" pitchFamily="18" charset="0"/>
                        </a:rPr>
                        <a:t>Engineering</a:t>
                      </a:r>
                      <a:r>
                        <a:rPr lang="en-US" sz="1800" b="0" baseline="0" dirty="0">
                          <a:solidFill>
                            <a:srgbClr val="002060"/>
                          </a:solidFill>
                          <a:latin typeface="Times New Roman" pitchFamily="18" charset="0"/>
                          <a:cs typeface="Times New Roman" pitchFamily="18" charset="0"/>
                        </a:rPr>
                        <a:t> &amp; Technology,</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0" baseline="0" dirty="0" err="1">
                          <a:solidFill>
                            <a:srgbClr val="002060"/>
                          </a:solidFill>
                          <a:latin typeface="Times New Roman" pitchFamily="18" charset="0"/>
                          <a:cs typeface="Times New Roman" pitchFamily="18" charset="0"/>
                        </a:rPr>
                        <a:t>Sivakasi</a:t>
                      </a:r>
                      <a:r>
                        <a:rPr lang="en-US" sz="1800" b="0" baseline="0" dirty="0">
                          <a:solidFill>
                            <a:srgbClr val="002060"/>
                          </a:solidFill>
                          <a:latin typeface="Times New Roman" pitchFamily="18" charset="0"/>
                          <a:cs typeface="Times New Roman" pitchFamily="18" charset="0"/>
                        </a:rPr>
                        <a:t>.</a:t>
                      </a:r>
                      <a:endParaRPr lang="en-IN" sz="1800" b="0" baseline="0" dirty="0">
                        <a:solidFill>
                          <a:srgbClr val="002060"/>
                        </a:solidFill>
                        <a:latin typeface="+mn-lt"/>
                        <a:cs typeface="+mn-cs"/>
                      </a:endParaRP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5100940"/>
              </p:ext>
            </p:extLst>
          </p:nvPr>
        </p:nvGraphicFramePr>
        <p:xfrm>
          <a:off x="1143000" y="4968240"/>
          <a:ext cx="3733800" cy="1737360"/>
        </p:xfrm>
        <a:graphic>
          <a:graphicData uri="http://schemas.openxmlformats.org/drawingml/2006/table">
            <a:tbl>
              <a:tblPr firstRow="1" bandRow="1">
                <a:tableStyleId>{2D5ABB26-0587-4C30-8999-92F81FD0307C}</a:tableStyleId>
              </a:tblPr>
              <a:tblGrid>
                <a:gridCol w="3733800">
                  <a:extLst>
                    <a:ext uri="{9D8B030D-6E8A-4147-A177-3AD203B41FA5}">
                      <a16:colId xmlns:a16="http://schemas.microsoft.com/office/drawing/2014/main" val="20000"/>
                    </a:ext>
                  </a:extLst>
                </a:gridCol>
              </a:tblGrid>
              <a:tr h="370840">
                <a:tc>
                  <a:txBody>
                    <a:bodyPr/>
                    <a:lstStyle/>
                    <a:p>
                      <a:pPr algn="just">
                        <a:spcBef>
                          <a:spcPts val="0"/>
                        </a:spcBef>
                      </a:pPr>
                      <a:r>
                        <a:rPr lang="en-US" sz="1800" b="0" dirty="0">
                          <a:solidFill>
                            <a:srgbClr val="002060"/>
                          </a:solidFill>
                          <a:latin typeface="Times New Roman" pitchFamily="18" charset="0"/>
                          <a:cs typeface="Times New Roman" pitchFamily="18" charset="0"/>
                        </a:rPr>
                        <a:t>Dr. S. Rajesh,</a:t>
                      </a:r>
                    </a:p>
                    <a:p>
                      <a:pPr algn="just">
                        <a:spcBef>
                          <a:spcPts val="0"/>
                        </a:spcBef>
                      </a:pPr>
                      <a:r>
                        <a:rPr lang="en-US" sz="1800" b="0" dirty="0">
                          <a:solidFill>
                            <a:srgbClr val="002060"/>
                          </a:solidFill>
                          <a:latin typeface="Times New Roman" pitchFamily="18" charset="0"/>
                          <a:cs typeface="Times New Roman" pitchFamily="18" charset="0"/>
                        </a:rPr>
                        <a:t>Associate Professor (</a:t>
                      </a:r>
                      <a:r>
                        <a:rPr lang="en-US" sz="1800" b="0">
                          <a:solidFill>
                            <a:srgbClr val="002060"/>
                          </a:solidFill>
                          <a:latin typeface="Times New Roman" pitchFamily="18" charset="0"/>
                          <a:cs typeface="Times New Roman" pitchFamily="18" charset="0"/>
                        </a:rPr>
                        <a:t>Selection Grade),</a:t>
                      </a:r>
                      <a:endParaRPr lang="en-US" sz="1800" b="0" dirty="0">
                        <a:solidFill>
                          <a:srgbClr val="002060"/>
                        </a:solidFill>
                        <a:latin typeface="Times New Roman" pitchFamily="18" charset="0"/>
                        <a:cs typeface="Times New Roman" pitchFamily="18" charset="0"/>
                      </a:endParaRPr>
                    </a:p>
                    <a:p>
                      <a:pPr algn="just">
                        <a:spcBef>
                          <a:spcPts val="0"/>
                        </a:spcBef>
                      </a:pPr>
                      <a:r>
                        <a:rPr lang="en-US" sz="1800" b="0" dirty="0">
                          <a:solidFill>
                            <a:srgbClr val="002060"/>
                          </a:solidFill>
                          <a:latin typeface="Times New Roman" pitchFamily="18" charset="0"/>
                          <a:cs typeface="Times New Roman" pitchFamily="18" charset="0"/>
                        </a:rPr>
                        <a:t>Dept. of Information</a:t>
                      </a:r>
                      <a:r>
                        <a:rPr lang="en-US" sz="1800" b="0" baseline="0" dirty="0">
                          <a:solidFill>
                            <a:srgbClr val="002060"/>
                          </a:solidFill>
                          <a:latin typeface="Times New Roman" pitchFamily="18" charset="0"/>
                          <a:cs typeface="Times New Roman" pitchFamily="18" charset="0"/>
                        </a:rPr>
                        <a:t>  Technology,</a:t>
                      </a:r>
                      <a:endParaRPr lang="en-US" sz="1800" b="0" dirty="0">
                        <a:solidFill>
                          <a:srgbClr val="002060"/>
                        </a:solidFill>
                        <a:latin typeface="Times New Roman" pitchFamily="18" charset="0"/>
                        <a:cs typeface="Times New Roman" pitchFamily="18" charset="0"/>
                      </a:endParaRPr>
                    </a:p>
                    <a:p>
                      <a:pPr algn="just">
                        <a:spcBef>
                          <a:spcPts val="0"/>
                        </a:spcBef>
                      </a:pPr>
                      <a:r>
                        <a:rPr lang="en-US" sz="1800" b="0" dirty="0" err="1">
                          <a:solidFill>
                            <a:srgbClr val="002060"/>
                          </a:solidFill>
                          <a:latin typeface="Times New Roman" pitchFamily="18" charset="0"/>
                          <a:cs typeface="Times New Roman" pitchFamily="18" charset="0"/>
                        </a:rPr>
                        <a:t>Mepco</a:t>
                      </a:r>
                      <a:r>
                        <a:rPr lang="en-US" sz="1800" b="0" dirty="0">
                          <a:solidFill>
                            <a:srgbClr val="002060"/>
                          </a:solidFill>
                          <a:latin typeface="Times New Roman" pitchFamily="18" charset="0"/>
                          <a:cs typeface="Times New Roman" pitchFamily="18" charset="0"/>
                        </a:rPr>
                        <a:t> Schlenk Engineering College (Autonomous),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err="1">
                          <a:solidFill>
                            <a:srgbClr val="002060"/>
                          </a:solidFill>
                          <a:latin typeface="Times New Roman" pitchFamily="18" charset="0"/>
                          <a:ea typeface="+mn-ea"/>
                          <a:cs typeface="Times New Roman" pitchFamily="18" charset="0"/>
                        </a:rPr>
                        <a:t>Sivakasi</a:t>
                      </a:r>
                      <a:endParaRPr kumimoji="0" lang="en-IN" sz="1800" b="0" kern="1200" dirty="0">
                        <a:solidFill>
                          <a:srgbClr val="002060"/>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0"/>
                  </a:ext>
                </a:extLst>
              </a:tr>
            </a:tbl>
          </a:graphicData>
        </a:graphic>
      </p:graphicFrame>
      <p:sp>
        <p:nvSpPr>
          <p:cNvPr id="4" name="Slide Number Placeholder 3">
            <a:extLst>
              <a:ext uri="{FF2B5EF4-FFF2-40B4-BE49-F238E27FC236}">
                <a16:creationId xmlns:a16="http://schemas.microsoft.com/office/drawing/2014/main" id="{516BB49A-4EB5-4BF6-AFBD-5CE42BD15DA8}"/>
              </a:ext>
            </a:extLst>
          </p:cNvPr>
          <p:cNvSpPr>
            <a:spLocks noGrp="1"/>
          </p:cNvSpPr>
          <p:nvPr>
            <p:ph type="sldNum" sz="quarter" idx="12"/>
          </p:nvPr>
        </p:nvSpPr>
        <p:spPr/>
        <p:txBody>
          <a:bodyPr/>
          <a:lstStyle/>
          <a:p>
            <a:pPr>
              <a:defRPr/>
            </a:pPr>
            <a:fld id="{A48B4EC3-9D77-43CB-BF1B-D05E9804812C}" type="slidenum">
              <a:rPr lang="en-US" smtClean="0"/>
              <a:pPr>
                <a:defRPr/>
              </a:pPr>
              <a:t>1</a:t>
            </a:fld>
            <a:endParaRPr lang="en-US"/>
          </a:p>
        </p:txBody>
      </p:sp>
      <p:graphicFrame>
        <p:nvGraphicFramePr>
          <p:cNvPr id="5" name="Table 4">
            <a:extLst>
              <a:ext uri="{FF2B5EF4-FFF2-40B4-BE49-F238E27FC236}">
                <a16:creationId xmlns:a16="http://schemas.microsoft.com/office/drawing/2014/main" id="{5FF66E79-C2F3-7215-DFE4-0AC5A7BD8DE5}"/>
              </a:ext>
            </a:extLst>
          </p:cNvPr>
          <p:cNvGraphicFramePr>
            <a:graphicFrameLocks noGrp="1"/>
          </p:cNvGraphicFramePr>
          <p:nvPr>
            <p:extLst>
              <p:ext uri="{D42A27DB-BD31-4B8C-83A1-F6EECF244321}">
                <p14:modId xmlns:p14="http://schemas.microsoft.com/office/powerpoint/2010/main" val="2388962573"/>
              </p:ext>
            </p:extLst>
          </p:nvPr>
        </p:nvGraphicFramePr>
        <p:xfrm>
          <a:off x="5181600" y="5044440"/>
          <a:ext cx="3733800" cy="1737360"/>
        </p:xfrm>
        <a:graphic>
          <a:graphicData uri="http://schemas.openxmlformats.org/drawingml/2006/table">
            <a:tbl>
              <a:tblPr firstRow="1" bandRow="1">
                <a:tableStyleId>{2D5ABB26-0587-4C30-8999-92F81FD0307C}</a:tableStyleId>
              </a:tblPr>
              <a:tblGrid>
                <a:gridCol w="3733800">
                  <a:extLst>
                    <a:ext uri="{9D8B030D-6E8A-4147-A177-3AD203B41FA5}">
                      <a16:colId xmlns:a16="http://schemas.microsoft.com/office/drawing/2014/main" val="20000"/>
                    </a:ext>
                  </a:extLst>
                </a:gridCol>
              </a:tblGrid>
              <a:tr h="370840">
                <a:tc>
                  <a:txBody>
                    <a:bodyPr/>
                    <a:lstStyle/>
                    <a:p>
                      <a:pPr algn="just">
                        <a:spcBef>
                          <a:spcPts val="0"/>
                        </a:spcBef>
                      </a:pPr>
                      <a:r>
                        <a:rPr lang="en-US" sz="1800" b="0" dirty="0">
                          <a:solidFill>
                            <a:srgbClr val="002060"/>
                          </a:solidFill>
                          <a:latin typeface="Times New Roman" pitchFamily="18" charset="0"/>
                          <a:cs typeface="Times New Roman" pitchFamily="18" charset="0"/>
                        </a:rPr>
                        <a:t>Dr. J. Raja </a:t>
                      </a:r>
                      <a:r>
                        <a:rPr lang="en-US" sz="1800" b="0" dirty="0" err="1">
                          <a:solidFill>
                            <a:srgbClr val="002060"/>
                          </a:solidFill>
                          <a:latin typeface="Times New Roman" pitchFamily="18" charset="0"/>
                          <a:cs typeface="Times New Roman" pitchFamily="18" charset="0"/>
                        </a:rPr>
                        <a:t>Sekar</a:t>
                      </a:r>
                      <a:r>
                        <a:rPr lang="en-US" sz="1800" b="0" dirty="0">
                          <a:solidFill>
                            <a:srgbClr val="002060"/>
                          </a:solidFill>
                          <a:latin typeface="Times New Roman" pitchFamily="18" charset="0"/>
                          <a:cs typeface="Times New Roman" pitchFamily="18" charset="0"/>
                        </a:rPr>
                        <a:t>, </a:t>
                      </a:r>
                    </a:p>
                    <a:p>
                      <a:pPr algn="just">
                        <a:spcBef>
                          <a:spcPts val="0"/>
                        </a:spcBef>
                      </a:pPr>
                      <a:r>
                        <a:rPr lang="en-US" sz="1800" b="0" dirty="0">
                          <a:solidFill>
                            <a:srgbClr val="002060"/>
                          </a:solidFill>
                          <a:latin typeface="Times New Roman" pitchFamily="18" charset="0"/>
                          <a:cs typeface="Times New Roman" pitchFamily="18" charset="0"/>
                        </a:rPr>
                        <a:t>Professor &amp; Head,</a:t>
                      </a:r>
                    </a:p>
                    <a:p>
                      <a:pPr algn="just">
                        <a:spcBef>
                          <a:spcPts val="0"/>
                        </a:spcBef>
                      </a:pPr>
                      <a:r>
                        <a:rPr lang="en-US" sz="1800" b="0" dirty="0">
                          <a:solidFill>
                            <a:srgbClr val="002060"/>
                          </a:solidFill>
                          <a:latin typeface="Times New Roman" pitchFamily="18" charset="0"/>
                          <a:cs typeface="Times New Roman" pitchFamily="18" charset="0"/>
                        </a:rPr>
                        <a:t>Dept. of Computer Science and </a:t>
                      </a:r>
                      <a:r>
                        <a:rPr lang="en-US" sz="1800" b="0" dirty="0" err="1">
                          <a:solidFill>
                            <a:srgbClr val="002060"/>
                          </a:solidFill>
                          <a:latin typeface="Times New Roman" pitchFamily="18" charset="0"/>
                          <a:cs typeface="Times New Roman" pitchFamily="18" charset="0"/>
                        </a:rPr>
                        <a:t>Engg</a:t>
                      </a:r>
                      <a:r>
                        <a:rPr lang="en-US" sz="1800" b="0" dirty="0">
                          <a:solidFill>
                            <a:srgbClr val="002060"/>
                          </a:solidFill>
                          <a:latin typeface="Times New Roman" pitchFamily="18" charset="0"/>
                          <a:cs typeface="Times New Roman" pitchFamily="18" charset="0"/>
                        </a:rPr>
                        <a:t>.</a:t>
                      </a:r>
                      <a:r>
                        <a:rPr lang="en-US" sz="1800" b="0" baseline="0" dirty="0">
                          <a:solidFill>
                            <a:srgbClr val="002060"/>
                          </a:solidFill>
                          <a:latin typeface="Times New Roman" pitchFamily="18" charset="0"/>
                          <a:cs typeface="Times New Roman" pitchFamily="18" charset="0"/>
                        </a:rPr>
                        <a:t>,</a:t>
                      </a:r>
                      <a:endParaRPr lang="en-US" sz="1800" b="0" dirty="0">
                        <a:solidFill>
                          <a:srgbClr val="002060"/>
                        </a:solidFill>
                        <a:latin typeface="Times New Roman" pitchFamily="18" charset="0"/>
                        <a:cs typeface="Times New Roman" pitchFamily="18" charset="0"/>
                      </a:endParaRPr>
                    </a:p>
                    <a:p>
                      <a:pPr algn="just">
                        <a:spcBef>
                          <a:spcPts val="0"/>
                        </a:spcBef>
                      </a:pPr>
                      <a:r>
                        <a:rPr lang="en-US" sz="1800" b="0" dirty="0" err="1">
                          <a:solidFill>
                            <a:srgbClr val="002060"/>
                          </a:solidFill>
                          <a:latin typeface="Times New Roman" pitchFamily="18" charset="0"/>
                          <a:cs typeface="Times New Roman" pitchFamily="18" charset="0"/>
                        </a:rPr>
                        <a:t>Mepco</a:t>
                      </a:r>
                      <a:r>
                        <a:rPr lang="en-US" sz="1800" b="0" dirty="0">
                          <a:solidFill>
                            <a:srgbClr val="002060"/>
                          </a:solidFill>
                          <a:latin typeface="Times New Roman" pitchFamily="18" charset="0"/>
                          <a:cs typeface="Times New Roman" pitchFamily="18" charset="0"/>
                        </a:rPr>
                        <a:t> Schlenk Engineering College (Autonomous),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err="1">
                          <a:solidFill>
                            <a:srgbClr val="002060"/>
                          </a:solidFill>
                          <a:latin typeface="Times New Roman" pitchFamily="18" charset="0"/>
                          <a:ea typeface="+mn-ea"/>
                          <a:cs typeface="Times New Roman" pitchFamily="18" charset="0"/>
                        </a:rPr>
                        <a:t>Sivakasi</a:t>
                      </a:r>
                      <a:endParaRPr kumimoji="0" lang="en-IN" sz="1800" b="0" kern="1200" dirty="0">
                        <a:solidFill>
                          <a:srgbClr val="002060"/>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923F0F07-B246-EABD-9992-C2903A21F1E5}"/>
              </a:ext>
            </a:extLst>
          </p:cNvPr>
          <p:cNvGraphicFramePr>
            <a:graphicFrameLocks noGrp="1"/>
          </p:cNvGraphicFramePr>
          <p:nvPr>
            <p:extLst>
              <p:ext uri="{D42A27DB-BD31-4B8C-83A1-F6EECF244321}">
                <p14:modId xmlns:p14="http://schemas.microsoft.com/office/powerpoint/2010/main" val="236848430"/>
              </p:ext>
            </p:extLst>
          </p:nvPr>
        </p:nvGraphicFramePr>
        <p:xfrm>
          <a:off x="1143000" y="4595492"/>
          <a:ext cx="1622554" cy="433708"/>
        </p:xfrm>
        <a:graphic>
          <a:graphicData uri="http://schemas.openxmlformats.org/drawingml/2006/table">
            <a:tbl>
              <a:tblPr firstRow="1" bandRow="1">
                <a:tableStyleId>{2D5ABB26-0587-4C30-8999-92F81FD0307C}</a:tableStyleId>
              </a:tblPr>
              <a:tblGrid>
                <a:gridCol w="1622554">
                  <a:extLst>
                    <a:ext uri="{9D8B030D-6E8A-4147-A177-3AD203B41FA5}">
                      <a16:colId xmlns:a16="http://schemas.microsoft.com/office/drawing/2014/main" val="20000"/>
                    </a:ext>
                  </a:extLst>
                </a:gridCol>
              </a:tblGrid>
              <a:tr h="4337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i="1" baseline="0" dirty="0">
                          <a:solidFill>
                            <a:srgbClr val="002060"/>
                          </a:solidFill>
                          <a:latin typeface="Times New Roman" panose="02020603050405020304" pitchFamily="18" charset="0"/>
                          <a:cs typeface="Times New Roman" panose="02020603050405020304" pitchFamily="18" charset="0"/>
                        </a:rPr>
                        <a:t>Supervisor</a:t>
                      </a:r>
                      <a:r>
                        <a:rPr lang="en-IN" sz="1800" b="1" i="1" baseline="0" dirty="0">
                          <a:solidFill>
                            <a:srgbClr val="002060"/>
                          </a:solidFill>
                          <a:latin typeface="+mn-lt"/>
                          <a:cs typeface="+mn-cs"/>
                        </a:rPr>
                        <a:t>:</a:t>
                      </a:r>
                    </a:p>
                  </a:txBody>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0919B896-FBF0-E78C-FE92-4D45EB84BA71}"/>
              </a:ext>
            </a:extLst>
          </p:cNvPr>
          <p:cNvGraphicFramePr>
            <a:graphicFrameLocks noGrp="1"/>
          </p:cNvGraphicFramePr>
          <p:nvPr>
            <p:extLst>
              <p:ext uri="{D42A27DB-BD31-4B8C-83A1-F6EECF244321}">
                <p14:modId xmlns:p14="http://schemas.microsoft.com/office/powerpoint/2010/main" val="3452489661"/>
              </p:ext>
            </p:extLst>
          </p:nvPr>
        </p:nvGraphicFramePr>
        <p:xfrm>
          <a:off x="5105400" y="4665110"/>
          <a:ext cx="2933702" cy="433708"/>
        </p:xfrm>
        <a:graphic>
          <a:graphicData uri="http://schemas.openxmlformats.org/drawingml/2006/table">
            <a:tbl>
              <a:tblPr firstRow="1" bandRow="1">
                <a:tableStyleId>{2D5ABB26-0587-4C30-8999-92F81FD0307C}</a:tableStyleId>
              </a:tblPr>
              <a:tblGrid>
                <a:gridCol w="2933702">
                  <a:extLst>
                    <a:ext uri="{9D8B030D-6E8A-4147-A177-3AD203B41FA5}">
                      <a16:colId xmlns:a16="http://schemas.microsoft.com/office/drawing/2014/main" val="20000"/>
                    </a:ext>
                  </a:extLst>
                </a:gridCol>
              </a:tblGrid>
              <a:tr h="4337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i="1" baseline="0" dirty="0">
                          <a:solidFill>
                            <a:srgbClr val="002060"/>
                          </a:solidFill>
                          <a:latin typeface="Times New Roman" panose="02020603050405020304" pitchFamily="18" charset="0"/>
                          <a:cs typeface="Times New Roman" panose="02020603050405020304" pitchFamily="18" charset="0"/>
                        </a:rPr>
                        <a:t>Research Co-ordinator</a:t>
                      </a:r>
                      <a:r>
                        <a:rPr lang="en-IN" sz="1800" b="1" i="1" baseline="0" dirty="0">
                          <a:solidFill>
                            <a:srgbClr val="002060"/>
                          </a:solidFill>
                          <a:latin typeface="+mn-lt"/>
                          <a:cs typeface="+mn-cs"/>
                        </a:rPr>
                        <a:t>:</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10</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643793631"/>
              </p:ext>
            </p:extLst>
          </p:nvPr>
        </p:nvGraphicFramePr>
        <p:xfrm>
          <a:off x="1115616" y="404664"/>
          <a:ext cx="7955232" cy="5777096"/>
        </p:xfrm>
        <a:graphic>
          <a:graphicData uri="http://schemas.openxmlformats.org/drawingml/2006/table">
            <a:tbl>
              <a:tblPr firstRow="1" bandRow="1">
                <a:tableStyleId>{5940675A-B579-460E-94D1-54222C63F5DA}</a:tableStyleId>
              </a:tblPr>
              <a:tblGrid>
                <a:gridCol w="2126645">
                  <a:extLst>
                    <a:ext uri="{9D8B030D-6E8A-4147-A177-3AD203B41FA5}">
                      <a16:colId xmlns:a16="http://schemas.microsoft.com/office/drawing/2014/main" val="406820577"/>
                    </a:ext>
                  </a:extLst>
                </a:gridCol>
                <a:gridCol w="2013323">
                  <a:extLst>
                    <a:ext uri="{9D8B030D-6E8A-4147-A177-3AD203B41FA5}">
                      <a16:colId xmlns:a16="http://schemas.microsoft.com/office/drawing/2014/main" val="2658887784"/>
                    </a:ext>
                  </a:extLst>
                </a:gridCol>
                <a:gridCol w="3815264">
                  <a:extLst>
                    <a:ext uri="{9D8B030D-6E8A-4147-A177-3AD203B41FA5}">
                      <a16:colId xmlns:a16="http://schemas.microsoft.com/office/drawing/2014/main" val="875451995"/>
                    </a:ext>
                  </a:extLst>
                </a:gridCol>
              </a:tblGrid>
              <a:tr h="504056">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5252061">
                <a:tc>
                  <a:txBody>
                    <a:bodyPr/>
                    <a:lstStyle/>
                    <a:p>
                      <a:r>
                        <a:rPr lang="en-IN" sz="2000" dirty="0">
                          <a:latin typeface="Times New Roman" panose="02020603050405020304" pitchFamily="18" charset="0"/>
                          <a:cs typeface="Times New Roman" panose="02020603050405020304" pitchFamily="18" charset="0"/>
                        </a:rPr>
                        <a:t>Amit Kumar Verma, Garg P.K., Hari Prasad K.S, </a:t>
                      </a:r>
                      <a:r>
                        <a:rPr lang="en-IN" sz="2000" dirty="0" err="1">
                          <a:latin typeface="Times New Roman" panose="02020603050405020304" pitchFamily="18" charset="0"/>
                          <a:cs typeface="Times New Roman" panose="02020603050405020304" pitchFamily="18" charset="0"/>
                        </a:rPr>
                        <a:t>Dadhwal</a:t>
                      </a:r>
                      <a:r>
                        <a:rPr lang="en-IN" sz="2000" dirty="0">
                          <a:latin typeface="Times New Roman" panose="02020603050405020304" pitchFamily="18" charset="0"/>
                          <a:cs typeface="Times New Roman" panose="02020603050405020304" pitchFamily="18" charset="0"/>
                        </a:rPr>
                        <a:t> V.K (2016). Classification Of LISS IV Imagery using Decision Tree Methods. The International Archives of the Photogrammetry, Remote Sensing and Spatial Information Sciences, Vol. XLI-B8. </a:t>
                      </a:r>
                    </a:p>
                  </a:txBody>
                  <a:tcPr/>
                </a:tc>
                <a:tc>
                  <a:txBody>
                    <a:bodyPr/>
                    <a:lstStyle/>
                    <a:p>
                      <a:pPr marL="0" indent="0">
                        <a:buFont typeface="Arial" panose="020B0604020202020204" pitchFamily="34" charset="0"/>
                        <a:buNone/>
                      </a:pPr>
                      <a:r>
                        <a:rPr lang="en-GB" sz="2000" dirty="0">
                          <a:latin typeface="Times New Roman" panose="02020603050405020304" pitchFamily="18" charset="0"/>
                          <a:cs typeface="Times New Roman" panose="02020603050405020304" pitchFamily="18" charset="0"/>
                        </a:rPr>
                        <a:t>LISS IV Image - </a:t>
                      </a:r>
                      <a:r>
                        <a:rPr lang="en-GB" sz="2000" dirty="0" err="1">
                          <a:latin typeface="Times New Roman" panose="02020603050405020304" pitchFamily="18" charset="0"/>
                          <a:cs typeface="Times New Roman" panose="02020603050405020304" pitchFamily="18" charset="0"/>
                        </a:rPr>
                        <a:t>Foloda</a:t>
                      </a:r>
                      <a:r>
                        <a:rPr lang="en-GB" sz="2000" dirty="0">
                          <a:latin typeface="Times New Roman" panose="02020603050405020304" pitchFamily="18" charset="0"/>
                          <a:cs typeface="Times New Roman" panose="02020603050405020304" pitchFamily="18" charset="0"/>
                        </a:rPr>
                        <a:t> Village located in Muzaffarnagar District, India</a:t>
                      </a:r>
                      <a:endParaRPr lang="en-IN" sz="2000" dirty="0">
                        <a:latin typeface="Times New Roman" panose="02020603050405020304" pitchFamily="18" charset="0"/>
                        <a:cs typeface="Times New Roman" panose="02020603050405020304" pitchFamily="18" charset="0"/>
                      </a:endParaRPr>
                    </a:p>
                  </a:txBody>
                  <a:tcPr/>
                </a:tc>
                <a:tc>
                  <a:txBody>
                    <a:bodyPr/>
                    <a:lstStyle/>
                    <a:p>
                      <a:pPr marL="342900" indent="-342900">
                        <a:lnSpc>
                          <a:spcPct val="107000"/>
                        </a:lnSpc>
                        <a:spcAft>
                          <a:spcPts val="800"/>
                        </a:spcAft>
                        <a:buFont typeface="Arial" panose="020B0604020202020204" pitchFamily="34" charset="0"/>
                        <a:buChar char="•"/>
                      </a:pPr>
                      <a:r>
                        <a:rPr kumimoji="0" lang="en-IN" sz="2000" kern="1200" dirty="0">
                          <a:solidFill>
                            <a:schemeClr val="tx1"/>
                          </a:solidFill>
                          <a:latin typeface="Times New Roman" panose="02020603050405020304" pitchFamily="18" charset="0"/>
                          <a:ea typeface="+mn-ea"/>
                          <a:cs typeface="Times New Roman" panose="02020603050405020304" pitchFamily="18" charset="0"/>
                        </a:rPr>
                        <a:t>Crop classification using an integrated approach methods based on texture feature (mean, variance, kurtosis and skewness) and  different vegetation indices (NDVI, DVI, GEMI, GNDVI, MSAVI2, NDWI, NG, NR, NNIR, OSAVI and VI green).</a:t>
                      </a:r>
                    </a:p>
                    <a:p>
                      <a:pPr marL="342900" indent="-342900">
                        <a:lnSpc>
                          <a:spcPct val="107000"/>
                        </a:lnSpc>
                        <a:spcAft>
                          <a:spcPts val="800"/>
                        </a:spcAft>
                        <a:buFont typeface="Arial" panose="020B0604020202020204" pitchFamily="34" charset="0"/>
                        <a:buChar char="•"/>
                      </a:pPr>
                      <a:r>
                        <a:rPr kumimoji="0" lang="en-IN" sz="2000" kern="1200" dirty="0">
                          <a:solidFill>
                            <a:schemeClr val="tx1"/>
                          </a:solidFill>
                          <a:latin typeface="Times New Roman" panose="02020603050405020304" pitchFamily="18" charset="0"/>
                          <a:ea typeface="+mn-ea"/>
                          <a:cs typeface="Times New Roman" panose="02020603050405020304" pitchFamily="18" charset="0"/>
                        </a:rPr>
                        <a:t>Finally, the classification is done using decision tree method. </a:t>
                      </a:r>
                    </a:p>
                    <a:p>
                      <a:pPr marL="342900" indent="-342900">
                        <a:lnSpc>
                          <a:spcPct val="107000"/>
                        </a:lnSpc>
                        <a:spcAft>
                          <a:spcPts val="800"/>
                        </a:spcAft>
                        <a:buFont typeface="Arial" panose="020B0604020202020204" pitchFamily="34" charset="0"/>
                        <a:buChar char="•"/>
                      </a:pPr>
                      <a:r>
                        <a:rPr kumimoji="0" lang="en-IN" sz="2000" kern="1200" dirty="0">
                          <a:solidFill>
                            <a:schemeClr val="tx1"/>
                          </a:solidFill>
                          <a:latin typeface="Times New Roman" panose="02020603050405020304" pitchFamily="18" charset="0"/>
                          <a:ea typeface="+mn-ea"/>
                          <a:cs typeface="Times New Roman" panose="02020603050405020304" pitchFamily="18" charset="0"/>
                        </a:rPr>
                        <a:t>The classification accuracy is 89.42%</a:t>
                      </a:r>
                    </a:p>
                    <a:p>
                      <a:pPr marL="0" indent="0">
                        <a:lnSpc>
                          <a:spcPct val="107000"/>
                        </a:lnSpc>
                        <a:spcAft>
                          <a:spcPts val="800"/>
                        </a:spcAft>
                        <a:buFont typeface="Arial" panose="020B0604020202020204" pitchFamily="34" charset="0"/>
                        <a:buNone/>
                      </a:pPr>
                      <a:r>
                        <a:rPr kumimoji="0" lang="en-IN" sz="2000" kern="1200" dirty="0">
                          <a:solidFill>
                            <a:schemeClr val="tx1"/>
                          </a:solidFill>
                          <a:latin typeface="Times New Roman" panose="02020603050405020304" pitchFamily="18" charset="0"/>
                          <a:ea typeface="+mn-ea"/>
                          <a:cs typeface="Times New Roman" panose="02020603050405020304" pitchFamily="18" charset="0"/>
                        </a:rPr>
                        <a:t>Limitation:</a:t>
                      </a:r>
                    </a:p>
                    <a:p>
                      <a:pPr marL="342900" indent="-342900">
                        <a:lnSpc>
                          <a:spcPct val="107000"/>
                        </a:lnSpc>
                        <a:spcAft>
                          <a:spcPts val="800"/>
                        </a:spcAft>
                        <a:buFont typeface="Arial" panose="020B0604020202020204" pitchFamily="34" charset="0"/>
                        <a:buChar char="•"/>
                      </a:pPr>
                      <a:r>
                        <a:rPr kumimoji="0" lang="en-IN" sz="2000" kern="1200" dirty="0">
                          <a:solidFill>
                            <a:schemeClr val="tx1"/>
                          </a:solidFill>
                          <a:latin typeface="Times New Roman" panose="02020603050405020304" pitchFamily="18" charset="0"/>
                          <a:ea typeface="+mn-ea"/>
                          <a:cs typeface="Times New Roman" panose="02020603050405020304" pitchFamily="18" charset="0"/>
                        </a:rPr>
                        <a:t>Resulting in low accuracy value.</a:t>
                      </a: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8211427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100</a:t>
            </a:fld>
            <a:endParaRPr lang="en-US"/>
          </a:p>
        </p:txBody>
      </p:sp>
      <p:sp>
        <p:nvSpPr>
          <p:cNvPr id="11" name="TextBox 10">
            <a:extLst>
              <a:ext uri="{FF2B5EF4-FFF2-40B4-BE49-F238E27FC236}">
                <a16:creationId xmlns:a16="http://schemas.microsoft.com/office/drawing/2014/main" id="{F68CD891-F7E2-ACDF-6806-82DC3C23DF9F}"/>
              </a:ext>
            </a:extLst>
          </p:cNvPr>
          <p:cNvSpPr txBox="1"/>
          <p:nvPr/>
        </p:nvSpPr>
        <p:spPr>
          <a:xfrm>
            <a:off x="2514600" y="2038290"/>
            <a:ext cx="504056" cy="400110"/>
          </a:xfrm>
          <a:prstGeom prst="rect">
            <a:avLst/>
          </a:prstGeom>
          <a:noFill/>
        </p:spPr>
        <p:txBody>
          <a:bodyPr wrap="square" rtlCol="0">
            <a:spAutoFit/>
          </a:bodyPr>
          <a:lstStyle/>
          <a:p>
            <a:r>
              <a:rPr lang="en-IN" sz="2000" b="0" dirty="0">
                <a:solidFill>
                  <a:schemeClr val="tx1"/>
                </a:solidFill>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D7A6016B-4979-53A1-2C4F-56979019055C}"/>
              </a:ext>
            </a:extLst>
          </p:cNvPr>
          <p:cNvSpPr txBox="1"/>
          <p:nvPr/>
        </p:nvSpPr>
        <p:spPr>
          <a:xfrm>
            <a:off x="4800600" y="2038290"/>
            <a:ext cx="504056" cy="400110"/>
          </a:xfrm>
          <a:prstGeom prst="rect">
            <a:avLst/>
          </a:prstGeom>
          <a:noFill/>
        </p:spPr>
        <p:txBody>
          <a:bodyPr wrap="square" rtlCol="0">
            <a:spAutoFit/>
          </a:bodyPr>
          <a:lstStyle/>
          <a:p>
            <a:r>
              <a:rPr lang="en-IN" sz="2000" b="0" dirty="0">
                <a:solidFill>
                  <a:schemeClr val="tx1"/>
                </a:solidFill>
                <a:latin typeface="Times New Roman" panose="02020603050405020304" pitchFamily="18" charset="0"/>
                <a:cs typeface="Times New Roman" panose="02020603050405020304" pitchFamily="18" charset="0"/>
              </a:rPr>
              <a:t>(b)</a:t>
            </a:r>
          </a:p>
        </p:txBody>
      </p:sp>
      <p:sp>
        <p:nvSpPr>
          <p:cNvPr id="14" name="TextBox 13">
            <a:extLst>
              <a:ext uri="{FF2B5EF4-FFF2-40B4-BE49-F238E27FC236}">
                <a16:creationId xmlns:a16="http://schemas.microsoft.com/office/drawing/2014/main" id="{70240558-2735-40E3-9059-18DD8D267C1E}"/>
              </a:ext>
            </a:extLst>
          </p:cNvPr>
          <p:cNvSpPr txBox="1"/>
          <p:nvPr/>
        </p:nvSpPr>
        <p:spPr>
          <a:xfrm>
            <a:off x="6934200" y="1981200"/>
            <a:ext cx="504056" cy="400110"/>
          </a:xfrm>
          <a:prstGeom prst="rect">
            <a:avLst/>
          </a:prstGeom>
          <a:noFill/>
        </p:spPr>
        <p:txBody>
          <a:bodyPr wrap="square" rtlCol="0">
            <a:spAutoFit/>
          </a:bodyPr>
          <a:lstStyle/>
          <a:p>
            <a:r>
              <a:rPr lang="en-IN" sz="2000" b="0" dirty="0">
                <a:solidFill>
                  <a:schemeClr val="tx1"/>
                </a:solidFill>
                <a:latin typeface="Times New Roman" panose="02020603050405020304" pitchFamily="18" charset="0"/>
                <a:cs typeface="Times New Roman" panose="02020603050405020304" pitchFamily="18" charset="0"/>
              </a:rPr>
              <a:t>(c)</a:t>
            </a:r>
          </a:p>
        </p:txBody>
      </p:sp>
      <p:sp>
        <p:nvSpPr>
          <p:cNvPr id="15" name="TextBox 14">
            <a:extLst>
              <a:ext uri="{FF2B5EF4-FFF2-40B4-BE49-F238E27FC236}">
                <a16:creationId xmlns:a16="http://schemas.microsoft.com/office/drawing/2014/main" id="{BECA6283-2BEE-BC81-9E5A-0D513C7A05ED}"/>
              </a:ext>
            </a:extLst>
          </p:cNvPr>
          <p:cNvSpPr txBox="1"/>
          <p:nvPr/>
        </p:nvSpPr>
        <p:spPr>
          <a:xfrm>
            <a:off x="2590800" y="4191000"/>
            <a:ext cx="504056" cy="400110"/>
          </a:xfrm>
          <a:prstGeom prst="rect">
            <a:avLst/>
          </a:prstGeom>
          <a:noFill/>
        </p:spPr>
        <p:txBody>
          <a:bodyPr wrap="square" rtlCol="0">
            <a:spAutoFit/>
          </a:bodyPr>
          <a:lstStyle/>
          <a:p>
            <a:r>
              <a:rPr lang="en-IN" sz="2000" b="0" dirty="0">
                <a:solidFill>
                  <a:schemeClr val="tx1"/>
                </a:solidFill>
                <a:latin typeface="Times New Roman" panose="02020603050405020304" pitchFamily="18" charset="0"/>
                <a:cs typeface="Times New Roman" panose="02020603050405020304" pitchFamily="18" charset="0"/>
              </a:rPr>
              <a:t>(d)</a:t>
            </a:r>
          </a:p>
        </p:txBody>
      </p:sp>
      <p:sp>
        <p:nvSpPr>
          <p:cNvPr id="16" name="TextBox 15">
            <a:extLst>
              <a:ext uri="{FF2B5EF4-FFF2-40B4-BE49-F238E27FC236}">
                <a16:creationId xmlns:a16="http://schemas.microsoft.com/office/drawing/2014/main" id="{B696856D-B1C7-743D-84FD-FD2E65E9F441}"/>
              </a:ext>
            </a:extLst>
          </p:cNvPr>
          <p:cNvSpPr txBox="1"/>
          <p:nvPr/>
        </p:nvSpPr>
        <p:spPr>
          <a:xfrm>
            <a:off x="2514600" y="4571907"/>
            <a:ext cx="6248400" cy="1631216"/>
          </a:xfrm>
          <a:prstGeom prst="rect">
            <a:avLst/>
          </a:prstGeom>
          <a:noFill/>
        </p:spPr>
        <p:txBody>
          <a:bodyPr wrap="square" rtlCol="0">
            <a:spAutoFit/>
          </a:bodyPr>
          <a:lstStyle/>
          <a:p>
            <a:pPr indent="-899795" algn="just">
              <a:spcBef>
                <a:spcPts val="600"/>
              </a:spcBef>
              <a:spcAft>
                <a:spcPts val="1200"/>
              </a:spcAft>
            </a:pPr>
            <a:r>
              <a:rPr lang="en-GB" sz="2000" b="0" dirty="0">
                <a:solidFill>
                  <a:schemeClr val="tx1"/>
                </a:solidFill>
                <a:effectLst/>
                <a:latin typeface="Times New Roman" panose="02020603050405020304" pitchFamily="18" charset="0"/>
                <a:ea typeface="Times New Roman" panose="02020603050405020304" pitchFamily="18" charset="0"/>
              </a:rPr>
              <a:t>Classified LISS IV images (a) Input LISS IV Image          (b) Classified image with Deep features (c) Classified image with Deep features and Gabor (d) Classified image with Deep features and LBP (e) Classified image of the proposed method </a:t>
            </a:r>
            <a:endParaRPr lang="en-IN" sz="2000" b="0" dirty="0">
              <a:solidFill>
                <a:schemeClr val="tx1"/>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DDC605FD-AAC6-EAA4-933B-B9C3F103C8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1000"/>
            <a:ext cx="1710630" cy="1695243"/>
          </a:xfrm>
          <a:prstGeom prst="rect">
            <a:avLst/>
          </a:prstGeom>
          <a:noFill/>
          <a:ln>
            <a:noFill/>
          </a:ln>
        </p:spPr>
      </p:pic>
      <p:sp>
        <p:nvSpPr>
          <p:cNvPr id="19" name="TextBox 18">
            <a:extLst>
              <a:ext uri="{FF2B5EF4-FFF2-40B4-BE49-F238E27FC236}">
                <a16:creationId xmlns:a16="http://schemas.microsoft.com/office/drawing/2014/main" id="{24490BFA-0777-D2E3-5B0E-F2E1C6E19E81}"/>
              </a:ext>
            </a:extLst>
          </p:cNvPr>
          <p:cNvSpPr txBox="1"/>
          <p:nvPr/>
        </p:nvSpPr>
        <p:spPr>
          <a:xfrm>
            <a:off x="4724400" y="4191000"/>
            <a:ext cx="504056" cy="400110"/>
          </a:xfrm>
          <a:prstGeom prst="rect">
            <a:avLst/>
          </a:prstGeom>
          <a:noFill/>
        </p:spPr>
        <p:txBody>
          <a:bodyPr wrap="square" rtlCol="0">
            <a:spAutoFit/>
          </a:bodyPr>
          <a:lstStyle/>
          <a:p>
            <a:r>
              <a:rPr lang="en-IN" sz="2000" b="0" dirty="0">
                <a:solidFill>
                  <a:schemeClr val="tx1"/>
                </a:solidFill>
                <a:latin typeface="Times New Roman" panose="02020603050405020304" pitchFamily="18" charset="0"/>
                <a:cs typeface="Times New Roman" panose="02020603050405020304" pitchFamily="18" charset="0"/>
              </a:rPr>
              <a:t>(e)</a:t>
            </a:r>
          </a:p>
        </p:txBody>
      </p:sp>
      <p:pic>
        <p:nvPicPr>
          <p:cNvPr id="8" name="Picture 7">
            <a:extLst>
              <a:ext uri="{FF2B5EF4-FFF2-40B4-BE49-F238E27FC236}">
                <a16:creationId xmlns:a16="http://schemas.microsoft.com/office/drawing/2014/main" id="{974D6C1E-A26D-34A6-41E1-F76931168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81000"/>
            <a:ext cx="1748146" cy="1663461"/>
          </a:xfrm>
          <a:prstGeom prst="rect">
            <a:avLst/>
          </a:prstGeom>
        </p:spPr>
      </p:pic>
      <p:pic>
        <p:nvPicPr>
          <p:cNvPr id="10" name="Picture 9">
            <a:extLst>
              <a:ext uri="{FF2B5EF4-FFF2-40B4-BE49-F238E27FC236}">
                <a16:creationId xmlns:a16="http://schemas.microsoft.com/office/drawing/2014/main" id="{A34FA3ED-F29D-2123-EE66-5160B786F877}"/>
              </a:ext>
            </a:extLst>
          </p:cNvPr>
          <p:cNvPicPr>
            <a:picLocks noChangeAspect="1"/>
          </p:cNvPicPr>
          <p:nvPr/>
        </p:nvPicPr>
        <p:blipFill>
          <a:blip r:embed="rId5"/>
          <a:stretch>
            <a:fillRect/>
          </a:stretch>
        </p:blipFill>
        <p:spPr>
          <a:xfrm>
            <a:off x="6500195" y="2743200"/>
            <a:ext cx="1196005" cy="1200329"/>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id="{72174CF5-2C0A-2C05-8983-59EDB52104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381000"/>
            <a:ext cx="1740996" cy="1656657"/>
          </a:xfrm>
          <a:prstGeom prst="rect">
            <a:avLst/>
          </a:prstGeom>
        </p:spPr>
      </p:pic>
      <p:pic>
        <p:nvPicPr>
          <p:cNvPr id="24" name="Picture 23">
            <a:extLst>
              <a:ext uri="{FF2B5EF4-FFF2-40B4-BE49-F238E27FC236}">
                <a16:creationId xmlns:a16="http://schemas.microsoft.com/office/drawing/2014/main" id="{33004518-6679-E6FE-3BB1-027051AB58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5000" y="2514600"/>
            <a:ext cx="1748148" cy="1663462"/>
          </a:xfrm>
          <a:prstGeom prst="rect">
            <a:avLst/>
          </a:prstGeom>
        </p:spPr>
      </p:pic>
      <p:pic>
        <p:nvPicPr>
          <p:cNvPr id="26" name="Picture 25">
            <a:extLst>
              <a:ext uri="{FF2B5EF4-FFF2-40B4-BE49-F238E27FC236}">
                <a16:creationId xmlns:a16="http://schemas.microsoft.com/office/drawing/2014/main" id="{E88B7D05-09FC-B383-C388-6EC81E6243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9238" y="2514600"/>
            <a:ext cx="1773708" cy="1687784"/>
          </a:xfrm>
          <a:prstGeom prst="rect">
            <a:avLst/>
          </a:prstGeom>
        </p:spPr>
      </p:pic>
      <p:sp>
        <p:nvSpPr>
          <p:cNvPr id="3" name="TextBox 2">
            <a:extLst>
              <a:ext uri="{FF2B5EF4-FFF2-40B4-BE49-F238E27FC236}">
                <a16:creationId xmlns:a16="http://schemas.microsoft.com/office/drawing/2014/main" id="{2EFD4367-1DCF-DF28-7FE5-E8F03BAC71FD}"/>
              </a:ext>
            </a:extLst>
          </p:cNvPr>
          <p:cNvSpPr txBox="1"/>
          <p:nvPr/>
        </p:nvSpPr>
        <p:spPr>
          <a:xfrm>
            <a:off x="1090228" y="4576730"/>
            <a:ext cx="1676400" cy="400110"/>
          </a:xfrm>
          <a:prstGeom prst="rect">
            <a:avLst/>
          </a:prstGeom>
          <a:noFill/>
        </p:spPr>
        <p:txBody>
          <a:bodyPr wrap="square" rtlCol="0">
            <a:spAutoFit/>
          </a:bodyPr>
          <a:lstStyle/>
          <a:p>
            <a:pPr indent="-899795" algn="just">
              <a:spcBef>
                <a:spcPts val="600"/>
              </a:spcBef>
              <a:spcAft>
                <a:spcPts val="1200"/>
              </a:spcAft>
            </a:pPr>
            <a:r>
              <a:rPr lang="en-IN" sz="2000" dirty="0">
                <a:solidFill>
                  <a:schemeClr val="tx1"/>
                </a:solidFill>
                <a:effectLst/>
                <a:latin typeface="Times New Roman" panose="02020603050405020304" pitchFamily="18" charset="0"/>
                <a:ea typeface="Times New Roman" panose="02020603050405020304" pitchFamily="18" charset="0"/>
              </a:rPr>
              <a:t>Figure 17.</a:t>
            </a:r>
          </a:p>
        </p:txBody>
      </p:sp>
    </p:spTree>
    <p:extLst>
      <p:ext uri="{BB962C8B-B14F-4D97-AF65-F5344CB8AC3E}">
        <p14:creationId xmlns:p14="http://schemas.microsoft.com/office/powerpoint/2010/main" val="3299137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75582" y="585076"/>
            <a:ext cx="6642603" cy="461665"/>
          </a:xfrm>
          <a:prstGeom prst="rect">
            <a:avLst/>
          </a:prstGeom>
          <a:noFill/>
        </p:spPr>
        <p:txBody>
          <a:bodyPr wrap="square">
            <a:spAutoFit/>
          </a:bodyPr>
          <a:lstStyle/>
          <a:p>
            <a:pPr algn="just"/>
            <a:r>
              <a:rPr lang="fr-FR" sz="2400" dirty="0">
                <a:solidFill>
                  <a:schemeClr val="tx1"/>
                </a:solidFill>
                <a:latin typeface="Times New Roman" pitchFamily="18" charset="0"/>
                <a:cs typeface="Times New Roman" pitchFamily="18" charset="0"/>
              </a:rPr>
              <a:t>Table 11.</a:t>
            </a:r>
            <a:r>
              <a:rPr lang="fr-FR" sz="2400" b="0" dirty="0">
                <a:solidFill>
                  <a:schemeClr val="tx1"/>
                </a:solidFill>
                <a:latin typeface="Times New Roman" pitchFamily="18" charset="0"/>
                <a:cs typeface="Times New Roman" pitchFamily="18" charset="0"/>
              </a:rPr>
              <a:t> Confusion Matrix for Madurai Image</a:t>
            </a:r>
            <a:endParaRPr lang="en-GB"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101</a:t>
            </a:fld>
            <a:endParaRPr lang="en-US"/>
          </a:p>
        </p:txBody>
      </p:sp>
      <p:pic>
        <p:nvPicPr>
          <p:cNvPr id="3" name="Picture 2">
            <a:extLst>
              <a:ext uri="{FF2B5EF4-FFF2-40B4-BE49-F238E27FC236}">
                <a16:creationId xmlns:a16="http://schemas.microsoft.com/office/drawing/2014/main" id="{389F9646-6C44-E1DF-BC78-B025EAE38850}"/>
              </a:ext>
            </a:extLst>
          </p:cNvPr>
          <p:cNvPicPr>
            <a:picLocks noChangeAspect="1"/>
          </p:cNvPicPr>
          <p:nvPr/>
        </p:nvPicPr>
        <p:blipFill>
          <a:blip r:embed="rId3"/>
          <a:stretch>
            <a:fillRect/>
          </a:stretch>
        </p:blipFill>
        <p:spPr>
          <a:xfrm>
            <a:off x="1212182" y="1179368"/>
            <a:ext cx="7401465" cy="5350964"/>
          </a:xfrm>
          <a:prstGeom prst="rect">
            <a:avLst/>
          </a:prstGeom>
        </p:spPr>
      </p:pic>
    </p:spTree>
    <p:extLst>
      <p:ext uri="{BB962C8B-B14F-4D97-AF65-F5344CB8AC3E}">
        <p14:creationId xmlns:p14="http://schemas.microsoft.com/office/powerpoint/2010/main" val="332953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102</a:t>
            </a:fld>
            <a:endParaRPr lang="en-US"/>
          </a:p>
        </p:txBody>
      </p:sp>
      <p:sp>
        <p:nvSpPr>
          <p:cNvPr id="12" name="TextBox 11">
            <a:extLst>
              <a:ext uri="{FF2B5EF4-FFF2-40B4-BE49-F238E27FC236}">
                <a16:creationId xmlns:a16="http://schemas.microsoft.com/office/drawing/2014/main" id="{15A38A89-A9E4-52A3-1729-DD373685112A}"/>
              </a:ext>
            </a:extLst>
          </p:cNvPr>
          <p:cNvSpPr txBox="1"/>
          <p:nvPr/>
        </p:nvSpPr>
        <p:spPr>
          <a:xfrm>
            <a:off x="2514600" y="679048"/>
            <a:ext cx="5910633" cy="830997"/>
          </a:xfrm>
          <a:prstGeom prst="rect">
            <a:avLst/>
          </a:prstGeom>
          <a:noFill/>
        </p:spPr>
        <p:txBody>
          <a:bodyPr wrap="square" rtlCol="0">
            <a:spAutoFit/>
          </a:bodyPr>
          <a:lstStyle/>
          <a:p>
            <a:r>
              <a:rPr lang="en-GB"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Classification accuracy of LISS IV Image based on different features</a:t>
            </a:r>
            <a:endParaRPr lang="en-IN" sz="2400" b="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A54AD1-83AC-65DE-83F8-F4AA151FEB1B}"/>
              </a:ext>
            </a:extLst>
          </p:cNvPr>
          <p:cNvPicPr>
            <a:picLocks noChangeAspect="1"/>
          </p:cNvPicPr>
          <p:nvPr/>
        </p:nvPicPr>
        <p:blipFill>
          <a:blip r:embed="rId3"/>
          <a:stretch>
            <a:fillRect/>
          </a:stretch>
        </p:blipFill>
        <p:spPr>
          <a:xfrm>
            <a:off x="2286000" y="2061591"/>
            <a:ext cx="5562600" cy="2586609"/>
          </a:xfrm>
          <a:prstGeom prst="rect">
            <a:avLst/>
          </a:prstGeom>
        </p:spPr>
      </p:pic>
      <p:sp>
        <p:nvSpPr>
          <p:cNvPr id="3" name="TextBox 2">
            <a:extLst>
              <a:ext uri="{FF2B5EF4-FFF2-40B4-BE49-F238E27FC236}">
                <a16:creationId xmlns:a16="http://schemas.microsoft.com/office/drawing/2014/main" id="{3A794667-ABBF-49A6-7336-82C1AF416BFD}"/>
              </a:ext>
            </a:extLst>
          </p:cNvPr>
          <p:cNvSpPr txBox="1"/>
          <p:nvPr/>
        </p:nvSpPr>
        <p:spPr>
          <a:xfrm>
            <a:off x="1219200" y="679047"/>
            <a:ext cx="1524000" cy="461665"/>
          </a:xfrm>
          <a:prstGeom prst="rect">
            <a:avLst/>
          </a:prstGeom>
          <a:noFill/>
        </p:spPr>
        <p:txBody>
          <a:bodyPr wrap="square" rtlCol="0">
            <a:spAutoFit/>
          </a:bodyPr>
          <a:lstStyle/>
          <a:p>
            <a:r>
              <a:rPr lang="en-IN" sz="2400" dirty="0">
                <a:solidFill>
                  <a:schemeClr val="tx1"/>
                </a:solidFill>
                <a:latin typeface="Times New Roman" panose="02020603050405020304" pitchFamily="18" charset="0"/>
                <a:cs typeface="Times New Roman" panose="02020603050405020304" pitchFamily="18" charset="0"/>
              </a:rPr>
              <a:t>Table 12. </a:t>
            </a:r>
          </a:p>
        </p:txBody>
      </p:sp>
    </p:spTree>
    <p:extLst>
      <p:ext uri="{BB962C8B-B14F-4D97-AF65-F5344CB8AC3E}">
        <p14:creationId xmlns:p14="http://schemas.microsoft.com/office/powerpoint/2010/main" val="2531766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103</a:t>
            </a:fld>
            <a:endParaRPr lang="en-US"/>
          </a:p>
        </p:txBody>
      </p:sp>
      <p:sp>
        <p:nvSpPr>
          <p:cNvPr id="12" name="TextBox 11">
            <a:extLst>
              <a:ext uri="{FF2B5EF4-FFF2-40B4-BE49-F238E27FC236}">
                <a16:creationId xmlns:a16="http://schemas.microsoft.com/office/drawing/2014/main" id="{15A38A89-A9E4-52A3-1729-DD373685112A}"/>
              </a:ext>
            </a:extLst>
          </p:cNvPr>
          <p:cNvSpPr txBox="1"/>
          <p:nvPr/>
        </p:nvSpPr>
        <p:spPr>
          <a:xfrm>
            <a:off x="2895600" y="4987190"/>
            <a:ext cx="5692527" cy="461665"/>
          </a:xfrm>
          <a:prstGeom prst="rect">
            <a:avLst/>
          </a:prstGeom>
          <a:noFill/>
        </p:spPr>
        <p:txBody>
          <a:bodyPr wrap="square" rtlCol="0">
            <a:spAutoFit/>
          </a:bodyPr>
          <a:lstStyle/>
          <a:p>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Classification Accuracies for LISS IV Image</a:t>
            </a:r>
            <a:endParaRPr lang="en-IN" sz="2400" b="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3ACA34-F86B-E491-37A7-0665A1735126}"/>
              </a:ext>
            </a:extLst>
          </p:cNvPr>
          <p:cNvPicPr>
            <a:picLocks noChangeAspect="1"/>
          </p:cNvPicPr>
          <p:nvPr/>
        </p:nvPicPr>
        <p:blipFill>
          <a:blip r:embed="rId3"/>
          <a:stretch>
            <a:fillRect/>
          </a:stretch>
        </p:blipFill>
        <p:spPr>
          <a:xfrm>
            <a:off x="1828800" y="1470701"/>
            <a:ext cx="6258439" cy="3220362"/>
          </a:xfrm>
          <a:prstGeom prst="rect">
            <a:avLst/>
          </a:prstGeom>
        </p:spPr>
      </p:pic>
      <p:sp>
        <p:nvSpPr>
          <p:cNvPr id="3" name="TextBox 2">
            <a:extLst>
              <a:ext uri="{FF2B5EF4-FFF2-40B4-BE49-F238E27FC236}">
                <a16:creationId xmlns:a16="http://schemas.microsoft.com/office/drawing/2014/main" id="{E0C1EAFB-DBF8-CD30-1DFF-87F3BEB1D062}"/>
              </a:ext>
            </a:extLst>
          </p:cNvPr>
          <p:cNvSpPr txBox="1"/>
          <p:nvPr/>
        </p:nvSpPr>
        <p:spPr>
          <a:xfrm>
            <a:off x="1524000" y="4987190"/>
            <a:ext cx="1524000" cy="461665"/>
          </a:xfrm>
          <a:prstGeom prst="rect">
            <a:avLst/>
          </a:prstGeom>
          <a:noFill/>
        </p:spPr>
        <p:txBody>
          <a:bodyPr wrap="square" rtlCol="0">
            <a:spAutoFit/>
          </a:bodyPr>
          <a:lstStyle/>
          <a:p>
            <a:r>
              <a:rPr lang="en-US" sz="24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Figure 18.</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8714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58810"/>
            <a:ext cx="595902" cy="476250"/>
          </a:xfrm>
        </p:spPr>
        <p:txBody>
          <a:bodyPr/>
          <a:lstStyle/>
          <a:p>
            <a:pPr>
              <a:defRPr/>
            </a:pPr>
            <a:fld id="{ABBEF5C2-3C9E-4B3A-8957-6EFA4BF640AD}" type="slidenum">
              <a:rPr lang="en-US" smtClean="0"/>
              <a:pPr>
                <a:defRPr/>
              </a:pPr>
              <a:t>104</a:t>
            </a:fld>
            <a:endParaRPr lang="en-US"/>
          </a:p>
        </p:txBody>
      </p:sp>
      <p:sp>
        <p:nvSpPr>
          <p:cNvPr id="12" name="TextBox 11">
            <a:extLst>
              <a:ext uri="{FF2B5EF4-FFF2-40B4-BE49-F238E27FC236}">
                <a16:creationId xmlns:a16="http://schemas.microsoft.com/office/drawing/2014/main" id="{15A38A89-A9E4-52A3-1729-DD373685112A}"/>
              </a:ext>
            </a:extLst>
          </p:cNvPr>
          <p:cNvSpPr txBox="1"/>
          <p:nvPr/>
        </p:nvSpPr>
        <p:spPr>
          <a:xfrm>
            <a:off x="3200400" y="5029200"/>
            <a:ext cx="5398734" cy="830997"/>
          </a:xfrm>
          <a:prstGeom prst="rect">
            <a:avLst/>
          </a:prstGeom>
          <a:noFill/>
        </p:spPr>
        <p:txBody>
          <a:bodyPr wrap="square" rtlCol="0">
            <a:spAutoFit/>
          </a:bodyPr>
          <a:lstStyle/>
          <a:p>
            <a:r>
              <a:rPr lang="en-GB"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Comparison of OA of the proposed method with other earlier methods</a:t>
            </a:r>
            <a:endParaRPr lang="en-IN" sz="2400" b="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63A051-809A-8610-346B-EBFE1095F645}"/>
              </a:ext>
            </a:extLst>
          </p:cNvPr>
          <p:cNvPicPr>
            <a:picLocks noChangeAspect="1"/>
          </p:cNvPicPr>
          <p:nvPr/>
        </p:nvPicPr>
        <p:blipFill>
          <a:blip r:embed="rId3"/>
          <a:stretch>
            <a:fillRect/>
          </a:stretch>
        </p:blipFill>
        <p:spPr>
          <a:xfrm>
            <a:off x="2119312" y="1301022"/>
            <a:ext cx="6034088" cy="3585303"/>
          </a:xfrm>
          <a:prstGeom prst="rect">
            <a:avLst/>
          </a:prstGeom>
        </p:spPr>
      </p:pic>
      <p:sp>
        <p:nvSpPr>
          <p:cNvPr id="3" name="TextBox 2">
            <a:extLst>
              <a:ext uri="{FF2B5EF4-FFF2-40B4-BE49-F238E27FC236}">
                <a16:creationId xmlns:a16="http://schemas.microsoft.com/office/drawing/2014/main" id="{50551E5C-0C19-E1B8-1D8C-BB1A96081810}"/>
              </a:ext>
            </a:extLst>
          </p:cNvPr>
          <p:cNvSpPr txBox="1"/>
          <p:nvPr/>
        </p:nvSpPr>
        <p:spPr>
          <a:xfrm>
            <a:off x="1828800" y="5029200"/>
            <a:ext cx="1501417" cy="461665"/>
          </a:xfrm>
          <a:prstGeom prst="rect">
            <a:avLst/>
          </a:prstGeom>
          <a:noFill/>
        </p:spPr>
        <p:txBody>
          <a:bodyPr wrap="square" rtlCol="0">
            <a:spAutoFit/>
          </a:bodyPr>
          <a:lstStyle/>
          <a:p>
            <a:r>
              <a:rPr lang="en-GB" sz="24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Figure </a:t>
            </a:r>
            <a:r>
              <a:rPr lang="en-GB" sz="2400" dirty="0">
                <a:solidFill>
                  <a:schemeClr val="tx1"/>
                </a:solidFill>
                <a:latin typeface="Times New Roman" panose="02020603050405020304" pitchFamily="18" charset="0"/>
                <a:ea typeface="Times New Roman" panose="02020603050405020304" pitchFamily="18" charset="0"/>
                <a:cs typeface="Latha" panose="020B0604020202020204" pitchFamily="34" charset="0"/>
              </a:rPr>
              <a:t>19</a:t>
            </a:r>
            <a:r>
              <a:rPr lang="en-GB" sz="24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  </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15328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09953" y="6305550"/>
            <a:ext cx="660895" cy="476250"/>
          </a:xfrm>
        </p:spPr>
        <p:txBody>
          <a:bodyPr/>
          <a:lstStyle/>
          <a:p>
            <a:pPr>
              <a:defRPr/>
            </a:pPr>
            <a:fld id="{ABBEF5C2-3C9E-4B3A-8957-6EFA4BF640AD}" type="slidenum">
              <a:rPr lang="en-US" smtClean="0"/>
              <a:pPr>
                <a:defRPr/>
              </a:pPr>
              <a:t>105</a:t>
            </a:fld>
            <a:endParaRPr lang="en-US" dirty="0"/>
          </a:p>
        </p:txBody>
      </p:sp>
      <p:sp>
        <p:nvSpPr>
          <p:cNvPr id="12" name="TextBox 11">
            <a:extLst>
              <a:ext uri="{FF2B5EF4-FFF2-40B4-BE49-F238E27FC236}">
                <a16:creationId xmlns:a16="http://schemas.microsoft.com/office/drawing/2014/main" id="{15A38A89-A9E4-52A3-1729-DD373685112A}"/>
              </a:ext>
            </a:extLst>
          </p:cNvPr>
          <p:cNvSpPr txBox="1"/>
          <p:nvPr/>
        </p:nvSpPr>
        <p:spPr>
          <a:xfrm>
            <a:off x="2514600" y="616803"/>
            <a:ext cx="5895353" cy="830997"/>
          </a:xfrm>
          <a:prstGeom prst="rect">
            <a:avLst/>
          </a:prstGeom>
          <a:noFill/>
        </p:spPr>
        <p:txBody>
          <a:bodyPr wrap="square" rtlCol="0">
            <a:spAutoFit/>
          </a:bodyPr>
          <a:lstStyle/>
          <a:p>
            <a:r>
              <a:rPr lang="en-GB"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Results of different methods and their classification accuracies for Madurai image</a:t>
            </a:r>
            <a:endParaRPr lang="en-IN"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A4D6159-17BD-F37C-EA1E-CB5BE5EFB2D8}"/>
              </a:ext>
            </a:extLst>
          </p:cNvPr>
          <p:cNvPicPr>
            <a:picLocks noChangeAspect="1"/>
          </p:cNvPicPr>
          <p:nvPr/>
        </p:nvPicPr>
        <p:blipFill>
          <a:blip r:embed="rId3"/>
          <a:stretch>
            <a:fillRect/>
          </a:stretch>
        </p:blipFill>
        <p:spPr>
          <a:xfrm>
            <a:off x="1887660" y="1905000"/>
            <a:ext cx="6341591" cy="2152650"/>
          </a:xfrm>
          <a:prstGeom prst="rect">
            <a:avLst/>
          </a:prstGeom>
        </p:spPr>
      </p:pic>
      <p:sp>
        <p:nvSpPr>
          <p:cNvPr id="3" name="TextBox 2">
            <a:extLst>
              <a:ext uri="{FF2B5EF4-FFF2-40B4-BE49-F238E27FC236}">
                <a16:creationId xmlns:a16="http://schemas.microsoft.com/office/drawing/2014/main" id="{870B156C-431C-4845-BAD4-B33E15362DD2}"/>
              </a:ext>
            </a:extLst>
          </p:cNvPr>
          <p:cNvSpPr txBox="1"/>
          <p:nvPr/>
        </p:nvSpPr>
        <p:spPr>
          <a:xfrm>
            <a:off x="1235725" y="605135"/>
            <a:ext cx="1431275" cy="461665"/>
          </a:xfrm>
          <a:prstGeom prst="rect">
            <a:avLst/>
          </a:prstGeom>
          <a:noFill/>
        </p:spPr>
        <p:txBody>
          <a:bodyPr wrap="square" rtlCol="0">
            <a:spAutoFit/>
          </a:bodyPr>
          <a:lstStyle/>
          <a:p>
            <a:r>
              <a:rPr lang="en-GB" sz="24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Table 13</a:t>
            </a:r>
            <a:r>
              <a:rPr lang="en-GB" sz="2400" dirty="0">
                <a:solidFill>
                  <a:schemeClr val="tx1"/>
                </a:solidFill>
                <a:latin typeface="Times New Roman" panose="02020603050405020304" pitchFamily="18" charset="0"/>
                <a:ea typeface="Times New Roman" panose="02020603050405020304" pitchFamily="18" charset="0"/>
                <a:cs typeface="Latha" panose="020B0604020202020204" pitchFamily="34" charset="0"/>
              </a:rPr>
              <a:t>.</a:t>
            </a:r>
            <a:r>
              <a:rPr lang="en-GB" sz="24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 </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416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67000"/>
            <a:ext cx="7498080" cy="1143000"/>
          </a:xfrm>
        </p:spPr>
        <p:txBody>
          <a:bodyPr>
            <a:normAutofit fontScale="90000"/>
          </a:bodyPr>
          <a:lstStyle/>
          <a:p>
            <a:pPr algn="ctr"/>
            <a:r>
              <a:rPr lang="en-GB" sz="4400" i="1" dirty="0">
                <a:solidFill>
                  <a:srgbClr val="7030A0"/>
                </a:solidFill>
                <a:latin typeface="Times New Roman" pitchFamily="18" charset="0"/>
                <a:cs typeface="Times New Roman" pitchFamily="18" charset="0"/>
              </a:rPr>
              <a:t>OPTIMAL FEATURE SELECTION USING EVOLUTIONARY TECHNIQUES</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532440" y="6305550"/>
            <a:ext cx="538408" cy="476250"/>
          </a:xfrm>
        </p:spPr>
        <p:txBody>
          <a:bodyPr/>
          <a:lstStyle/>
          <a:p>
            <a:pPr>
              <a:defRPr/>
            </a:pPr>
            <a:fld id="{ABBEF5C2-3C9E-4B3A-8957-6EFA4BF640AD}" type="slidenum">
              <a:rPr lang="en-US" smtClean="0"/>
              <a:pPr>
                <a:defRPr/>
              </a:pPr>
              <a:t>106</a:t>
            </a:fld>
            <a:endParaRPr lang="en-US" dirty="0"/>
          </a:p>
        </p:txBody>
      </p:sp>
      <p:sp>
        <p:nvSpPr>
          <p:cNvPr id="6" name="TextBox 5">
            <a:extLst>
              <a:ext uri="{FF2B5EF4-FFF2-40B4-BE49-F238E27FC236}">
                <a16:creationId xmlns:a16="http://schemas.microsoft.com/office/drawing/2014/main" id="{C3F92FC4-51BA-3C61-DC10-D4E271AD7786}"/>
              </a:ext>
            </a:extLst>
          </p:cNvPr>
          <p:cNvSpPr txBox="1"/>
          <p:nvPr/>
        </p:nvSpPr>
        <p:spPr>
          <a:xfrm>
            <a:off x="6321968" y="357396"/>
            <a:ext cx="2520280" cy="707886"/>
          </a:xfrm>
          <a:prstGeom prst="rect">
            <a:avLst/>
          </a:prstGeom>
          <a:noFill/>
        </p:spPr>
        <p:txBody>
          <a:bodyPr wrap="square">
            <a:spAutoFit/>
          </a:bodyPr>
          <a:lstStyle/>
          <a:p>
            <a:r>
              <a:rPr lang="en-US" sz="4000" b="0" i="1" dirty="0">
                <a:solidFill>
                  <a:srgbClr val="7030A0"/>
                </a:solidFill>
                <a:latin typeface="Times New Roman" pitchFamily="18" charset="0"/>
                <a:cs typeface="Times New Roman" pitchFamily="18" charset="0"/>
              </a:rPr>
              <a:t>Module - 3</a:t>
            </a:r>
            <a:endParaRPr lang="en-IN" sz="4000" dirty="0"/>
          </a:p>
        </p:txBody>
      </p:sp>
    </p:spTree>
    <p:extLst>
      <p:ext uri="{BB962C8B-B14F-4D97-AF65-F5344CB8AC3E}">
        <p14:creationId xmlns:p14="http://schemas.microsoft.com/office/powerpoint/2010/main" val="35207320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2440" y="6305550"/>
            <a:ext cx="538408" cy="476250"/>
          </a:xfrm>
        </p:spPr>
        <p:txBody>
          <a:bodyPr/>
          <a:lstStyle/>
          <a:p>
            <a:pPr>
              <a:defRPr/>
            </a:pPr>
            <a:fld id="{ABBEF5C2-3C9E-4B3A-8957-6EFA4BF640AD}" type="slidenum">
              <a:rPr lang="en-US" smtClean="0"/>
              <a:pPr>
                <a:defRPr/>
              </a:pPr>
              <a:t>107</a:t>
            </a:fld>
            <a:endParaRPr lang="en-US" dirty="0"/>
          </a:p>
        </p:txBody>
      </p:sp>
      <p:sp>
        <p:nvSpPr>
          <p:cNvPr id="12" name="TextBox 11">
            <a:extLst>
              <a:ext uri="{FF2B5EF4-FFF2-40B4-BE49-F238E27FC236}">
                <a16:creationId xmlns:a16="http://schemas.microsoft.com/office/drawing/2014/main" id="{15A38A89-A9E4-52A3-1729-DD373685112A}"/>
              </a:ext>
            </a:extLst>
          </p:cNvPr>
          <p:cNvSpPr txBox="1"/>
          <p:nvPr/>
        </p:nvSpPr>
        <p:spPr>
          <a:xfrm>
            <a:off x="1043118" y="188640"/>
            <a:ext cx="7776863" cy="501194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DCNN is one of the successful neural networks for extracting features and classifying images, especially in the RS field.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But DCNN feature extraction methods result in large number of features.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Also, since the CNN architecture remains a black box, so selecting or reducing features is a tedious process.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This module presents a novel way of selecting only the most relevant deep features. </a:t>
            </a:r>
            <a:endParaRPr lang="en-IN" sz="2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2407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316416" y="6305550"/>
            <a:ext cx="754432" cy="476250"/>
          </a:xfrm>
        </p:spPr>
        <p:txBody>
          <a:bodyPr/>
          <a:lstStyle/>
          <a:p>
            <a:pPr>
              <a:defRPr/>
            </a:pPr>
            <a:fld id="{ABBEF5C2-3C9E-4B3A-8957-6EFA4BF640AD}" type="slidenum">
              <a:rPr lang="en-US" smtClean="0"/>
              <a:pPr>
                <a:defRPr/>
              </a:pPr>
              <a:t>108</a:t>
            </a:fld>
            <a:endParaRPr lang="en-US" dirty="0"/>
          </a:p>
        </p:txBody>
      </p:sp>
      <p:sp>
        <p:nvSpPr>
          <p:cNvPr id="12" name="TextBox 11">
            <a:extLst>
              <a:ext uri="{FF2B5EF4-FFF2-40B4-BE49-F238E27FC236}">
                <a16:creationId xmlns:a16="http://schemas.microsoft.com/office/drawing/2014/main" id="{15A38A89-A9E4-52A3-1729-DD373685112A}"/>
              </a:ext>
            </a:extLst>
          </p:cNvPr>
          <p:cNvSpPr txBox="1"/>
          <p:nvPr/>
        </p:nvSpPr>
        <p:spPr>
          <a:xfrm>
            <a:off x="1043118" y="188640"/>
            <a:ext cx="7776863" cy="501194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module proposes two entirely different ways of selecting efficient features.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Finally, we compare the results of both methods and suggest the best method.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two methods are namely</a:t>
            </a:r>
          </a:p>
          <a:p>
            <a:pPr marL="1262063" indent="-725488" algn="just">
              <a:lnSpc>
                <a:spcPct val="150000"/>
              </a:lnSpc>
              <a:buFont typeface="Wingdings" panose="05000000000000000000" pitchFamily="2" charset="2"/>
              <a:buChar char="q"/>
            </a:pPr>
            <a:r>
              <a:rPr lang="en-GB" sz="2400" dirty="0">
                <a:solidFill>
                  <a:schemeClr val="tx1"/>
                </a:solidFill>
                <a:latin typeface="Times New Roman" panose="02020603050405020304" pitchFamily="18" charset="0"/>
                <a:cs typeface="Times New Roman" panose="02020603050405020304" pitchFamily="18" charset="0"/>
              </a:rPr>
              <a:t>Enhanced Selective Deep Feature Basket-based Firefly (ESDFBF) Algorithm. </a:t>
            </a:r>
          </a:p>
          <a:p>
            <a:pPr marL="1262063" indent="-725488" algn="just">
              <a:lnSpc>
                <a:spcPct val="150000"/>
              </a:lnSpc>
              <a:buFont typeface="Wingdings" panose="05000000000000000000" pitchFamily="2" charset="2"/>
              <a:buChar char="q"/>
            </a:pPr>
            <a:r>
              <a:rPr lang="en-GB" sz="2400" dirty="0">
                <a:solidFill>
                  <a:schemeClr val="tx1"/>
                </a:solidFill>
                <a:latin typeface="Times New Roman" panose="02020603050405020304" pitchFamily="18" charset="0"/>
                <a:cs typeface="Times New Roman" panose="02020603050405020304" pitchFamily="18" charset="0"/>
              </a:rPr>
              <a:t>Wrapper-based Random Search strategy with Mutual Information (WRSMI)</a:t>
            </a:r>
          </a:p>
        </p:txBody>
      </p:sp>
    </p:spTree>
    <p:extLst>
      <p:ext uri="{BB962C8B-B14F-4D97-AF65-F5344CB8AC3E}">
        <p14:creationId xmlns:p14="http://schemas.microsoft.com/office/powerpoint/2010/main" val="4817651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109</a:t>
            </a:fld>
            <a:endParaRPr lang="en-US"/>
          </a:p>
        </p:txBody>
      </p:sp>
      <p:sp>
        <p:nvSpPr>
          <p:cNvPr id="2" name="Rectangle 1">
            <a:extLst>
              <a:ext uri="{FF2B5EF4-FFF2-40B4-BE49-F238E27FC236}">
                <a16:creationId xmlns:a16="http://schemas.microsoft.com/office/drawing/2014/main" id="{759E7424-48C5-96E1-69B6-DD1FF70CC307}"/>
              </a:ext>
            </a:extLst>
          </p:cNvPr>
          <p:cNvSpPr/>
          <p:nvPr/>
        </p:nvSpPr>
        <p:spPr>
          <a:xfrm>
            <a:off x="1691680" y="1412776"/>
            <a:ext cx="6552728" cy="3675045"/>
          </a:xfrm>
          <a:prstGeom prst="rect">
            <a:avLst/>
          </a:prstGeom>
          <a:noFill/>
        </p:spPr>
        <p:txBody>
          <a:bodyPr wrap="square" lIns="91440" tIns="45720" rIns="91440" bIns="45720">
            <a:spAutoFit/>
          </a:bodyPr>
          <a:lstStyle/>
          <a:p>
            <a:pPr algn="ctr">
              <a:lnSpc>
                <a:spcPct val="150000"/>
              </a:lnSpc>
            </a:pPr>
            <a:r>
              <a:rPr lang="en-GB" sz="4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Enhanced Selective Deep Feature </a:t>
            </a:r>
          </a:p>
          <a:p>
            <a:pPr algn="ctr">
              <a:lnSpc>
                <a:spcPct val="150000"/>
              </a:lnSpc>
            </a:pPr>
            <a:r>
              <a:rPr lang="en-GB" sz="4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Basket-based Firefly (ESDFBF) </a:t>
            </a:r>
          </a:p>
        </p:txBody>
      </p:sp>
    </p:spTree>
    <p:extLst>
      <p:ext uri="{BB962C8B-B14F-4D97-AF65-F5344CB8AC3E}">
        <p14:creationId xmlns:p14="http://schemas.microsoft.com/office/powerpoint/2010/main" val="110159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11</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2348688448"/>
              </p:ext>
            </p:extLst>
          </p:nvPr>
        </p:nvGraphicFramePr>
        <p:xfrm>
          <a:off x="1115616" y="188640"/>
          <a:ext cx="7848872" cy="6534334"/>
        </p:xfrm>
        <a:graphic>
          <a:graphicData uri="http://schemas.openxmlformats.org/drawingml/2006/table">
            <a:tbl>
              <a:tblPr firstRow="1" bandRow="1">
                <a:tableStyleId>{5940675A-B579-460E-94D1-54222C63F5DA}</a:tableStyleId>
              </a:tblPr>
              <a:tblGrid>
                <a:gridCol w="2098212">
                  <a:extLst>
                    <a:ext uri="{9D8B030D-6E8A-4147-A177-3AD203B41FA5}">
                      <a16:colId xmlns:a16="http://schemas.microsoft.com/office/drawing/2014/main" val="406820577"/>
                    </a:ext>
                  </a:extLst>
                </a:gridCol>
                <a:gridCol w="1986405">
                  <a:extLst>
                    <a:ext uri="{9D8B030D-6E8A-4147-A177-3AD203B41FA5}">
                      <a16:colId xmlns:a16="http://schemas.microsoft.com/office/drawing/2014/main" val="2658887784"/>
                    </a:ext>
                  </a:extLst>
                </a:gridCol>
                <a:gridCol w="3764255">
                  <a:extLst>
                    <a:ext uri="{9D8B030D-6E8A-4147-A177-3AD203B41FA5}">
                      <a16:colId xmlns:a16="http://schemas.microsoft.com/office/drawing/2014/main" val="875451995"/>
                    </a:ext>
                  </a:extLst>
                </a:gridCol>
              </a:tblGrid>
              <a:tr h="504056">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5252061">
                <a:tc>
                  <a:txBody>
                    <a:bodyPr/>
                    <a:lstStyle/>
                    <a:p>
                      <a:pPr algn="just"/>
                      <a:r>
                        <a:rPr lang="en-IN" sz="2000" dirty="0" err="1">
                          <a:latin typeface="Times New Roman" pitchFamily="18" charset="0"/>
                          <a:cs typeface="Times New Roman" pitchFamily="18" charset="0"/>
                        </a:rPr>
                        <a:t>Mitkari</a:t>
                      </a:r>
                      <a:r>
                        <a:rPr lang="en-IN" sz="2000" dirty="0">
                          <a:latin typeface="Times New Roman" pitchFamily="18" charset="0"/>
                          <a:cs typeface="Times New Roman" pitchFamily="18" charset="0"/>
                        </a:rPr>
                        <a:t> K.V, Arora M.K and Tiwari R.K (2017). Extraction of Glacial Lakes in Gangotri Glacier Using Object-Based Image Analysis. IEEE Journal of Selected Topics in Applied Earth Observations and Remote Sensing, Vol. 10, no. 12, pp. 5275-5283. </a:t>
                      </a:r>
                    </a:p>
                  </a:txBody>
                  <a:tcPr/>
                </a:tc>
                <a:tc>
                  <a:txBody>
                    <a:bodyPr/>
                    <a:lstStyle/>
                    <a:p>
                      <a:pPr marL="0" indent="0" algn="just">
                        <a:buFont typeface="Arial" panose="020B0604020202020204" pitchFamily="34" charset="0"/>
                        <a:buNone/>
                      </a:pPr>
                      <a:r>
                        <a:rPr lang="en-GB" sz="2000" dirty="0">
                          <a:latin typeface="Times New Roman" panose="02020603050405020304" pitchFamily="18" charset="0"/>
                          <a:cs typeface="Times New Roman" panose="02020603050405020304" pitchFamily="18" charset="0"/>
                        </a:rPr>
                        <a:t>LISS IV Image - Glacial lake present in Indian Himalayas, Uttarkashi district, Uttarakhand State, India</a:t>
                      </a:r>
                      <a:endParaRPr lang="en-IN" sz="2000" dirty="0">
                        <a:latin typeface="Times New Roman" panose="02020603050405020304" pitchFamily="18" charset="0"/>
                        <a:cs typeface="Times New Roman" panose="02020603050405020304" pitchFamily="18" charset="0"/>
                      </a:endParaRPr>
                    </a:p>
                  </a:txBody>
                  <a:tcPr/>
                </a:tc>
                <a:tc>
                  <a:txBody>
                    <a:bodyPr/>
                    <a:lstStyle/>
                    <a:p>
                      <a:pPr marL="342900" indent="-342900" algn="just">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A novel object-based image analysis (OBIA) approach for extraction of Glacial lakes. </a:t>
                      </a:r>
                    </a:p>
                    <a:p>
                      <a:pPr marL="342900" indent="-342900" algn="just">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segmentation is performed using multi resolution segmentation algorithm to bring out the objects and after segmentation the rule set is defined to classify the object. </a:t>
                      </a:r>
                    </a:p>
                    <a:p>
                      <a:pPr marL="342900" indent="-342900" algn="just">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misclassification of shadow as lake is avoided. </a:t>
                      </a:r>
                    </a:p>
                    <a:p>
                      <a:pPr marL="342900" indent="-342900" algn="just">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classification accuracy obtained is 94.83%</a:t>
                      </a:r>
                    </a:p>
                    <a:p>
                      <a:pPr marL="0" indent="0" algn="just">
                        <a:lnSpc>
                          <a:spcPct val="107000"/>
                        </a:lnSpc>
                        <a:spcAft>
                          <a:spcPts val="800"/>
                        </a:spcAft>
                        <a:buFont typeface="Arial" panose="020B0604020202020204" pitchFamily="34" charset="0"/>
                        <a:buNone/>
                      </a:pPr>
                      <a:r>
                        <a:rPr kumimoji="0" lang="en-GB" sz="2000" kern="1200" dirty="0">
                          <a:solidFill>
                            <a:schemeClr val="tx1"/>
                          </a:solidFill>
                          <a:latin typeface="Times New Roman" panose="02020603050405020304" pitchFamily="18" charset="0"/>
                          <a:ea typeface="+mn-ea"/>
                          <a:cs typeface="Times New Roman" panose="02020603050405020304" pitchFamily="18" charset="0"/>
                        </a:rPr>
                        <a:t>Limitation:</a:t>
                      </a:r>
                    </a:p>
                    <a:p>
                      <a:pPr marL="342900" indent="-342900" algn="just">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Parameters are dataset dependent so having a universal value is not possible.</a:t>
                      </a: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41466546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58200" y="6305550"/>
            <a:ext cx="612648" cy="476250"/>
          </a:xfrm>
        </p:spPr>
        <p:txBody>
          <a:bodyPr/>
          <a:lstStyle/>
          <a:p>
            <a:pPr>
              <a:defRPr/>
            </a:pPr>
            <a:fld id="{ABBEF5C2-3C9E-4B3A-8957-6EFA4BF640AD}" type="slidenum">
              <a:rPr lang="en-US" smtClean="0"/>
              <a:pPr>
                <a:defRPr/>
              </a:pPr>
              <a:t>110</a:t>
            </a:fld>
            <a:endParaRPr lang="en-US"/>
          </a:p>
        </p:txBody>
      </p:sp>
      <p:sp>
        <p:nvSpPr>
          <p:cNvPr id="12" name="TextBox 11">
            <a:extLst>
              <a:ext uri="{FF2B5EF4-FFF2-40B4-BE49-F238E27FC236}">
                <a16:creationId xmlns:a16="http://schemas.microsoft.com/office/drawing/2014/main" id="{15A38A89-A9E4-52A3-1729-DD373685112A}"/>
              </a:ext>
            </a:extLst>
          </p:cNvPr>
          <p:cNvSpPr txBox="1"/>
          <p:nvPr/>
        </p:nvSpPr>
        <p:spPr>
          <a:xfrm>
            <a:off x="1043608" y="189908"/>
            <a:ext cx="7776863" cy="5104282"/>
          </a:xfrm>
          <a:prstGeom prst="rect">
            <a:avLst/>
          </a:prstGeom>
          <a:noFill/>
        </p:spPr>
        <p:txBody>
          <a:bodyPr wrap="square" rtlCol="0">
            <a:spAutoFit/>
          </a:bodyPr>
          <a:lstStyle/>
          <a:p>
            <a:pPr algn="just">
              <a:lnSpc>
                <a:spcPct val="150000"/>
              </a:lnSpc>
            </a:pPr>
            <a:r>
              <a:rPr lang="en-GB" sz="2800" dirty="0">
                <a:solidFill>
                  <a:schemeClr val="tx1"/>
                </a:solidFill>
                <a:latin typeface="Times New Roman" panose="02020603050405020304" pitchFamily="18" charset="0"/>
                <a:cs typeface="Times New Roman" panose="02020603050405020304" pitchFamily="18" charset="0"/>
              </a:rPr>
              <a:t>Major contributions of the proposed method:</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Selecting the necessary features from the feature maps generated by the activation function of DCNN.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Ensemble of two methods namely the feature aggregation and Firefly algorithm to bring out the fine features needed for classification.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Final Efficient feature selection for the classification of RS Images based on the Basket based feature selection method.</a:t>
            </a:r>
          </a:p>
        </p:txBody>
      </p:sp>
    </p:spTree>
    <p:extLst>
      <p:ext uri="{BB962C8B-B14F-4D97-AF65-F5344CB8AC3E}">
        <p14:creationId xmlns:p14="http://schemas.microsoft.com/office/powerpoint/2010/main" val="3233684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58200" y="6305550"/>
            <a:ext cx="612648" cy="476250"/>
          </a:xfrm>
        </p:spPr>
        <p:txBody>
          <a:bodyPr/>
          <a:lstStyle/>
          <a:p>
            <a:pPr>
              <a:defRPr/>
            </a:pPr>
            <a:fld id="{ABBEF5C2-3C9E-4B3A-8957-6EFA4BF640AD}" type="slidenum">
              <a:rPr lang="en-US" smtClean="0"/>
              <a:pPr>
                <a:defRPr/>
              </a:pPr>
              <a:t>111</a:t>
            </a:fld>
            <a:endParaRPr lang="en-US" dirty="0"/>
          </a:p>
        </p:txBody>
      </p:sp>
      <p:sp>
        <p:nvSpPr>
          <p:cNvPr id="12" name="TextBox 11">
            <a:extLst>
              <a:ext uri="{FF2B5EF4-FFF2-40B4-BE49-F238E27FC236}">
                <a16:creationId xmlns:a16="http://schemas.microsoft.com/office/drawing/2014/main" id="{15A38A89-A9E4-52A3-1729-DD373685112A}"/>
              </a:ext>
            </a:extLst>
          </p:cNvPr>
          <p:cNvSpPr txBox="1"/>
          <p:nvPr/>
        </p:nvSpPr>
        <p:spPr>
          <a:xfrm>
            <a:off x="2696782" y="4941168"/>
            <a:ext cx="6339713" cy="579967"/>
          </a:xfrm>
          <a:prstGeom prst="rect">
            <a:avLst/>
          </a:prstGeom>
          <a:noFill/>
        </p:spPr>
        <p:txBody>
          <a:bodyPr wrap="square" rtlCol="0">
            <a:spAutoFit/>
          </a:bodyPr>
          <a:lstStyle/>
          <a:p>
            <a:pPr algn="just">
              <a:lnSpc>
                <a:spcPct val="150000"/>
              </a:lnSpc>
            </a:pPr>
            <a:r>
              <a:rPr lang="en-GB" sz="2400" b="0" dirty="0">
                <a:solidFill>
                  <a:schemeClr val="tx1"/>
                </a:solidFill>
                <a:latin typeface="Times New Roman" panose="02020603050405020304" pitchFamily="18" charset="0"/>
                <a:cs typeface="Times New Roman" panose="02020603050405020304" pitchFamily="18" charset="0"/>
              </a:rPr>
              <a:t>Architectural view of the Proposed Methodology</a:t>
            </a:r>
          </a:p>
        </p:txBody>
      </p:sp>
      <p:pic>
        <p:nvPicPr>
          <p:cNvPr id="2" name="Picture 1">
            <a:extLst>
              <a:ext uri="{FF2B5EF4-FFF2-40B4-BE49-F238E27FC236}">
                <a16:creationId xmlns:a16="http://schemas.microsoft.com/office/drawing/2014/main" id="{13E4E671-69E3-5625-B838-8CF90ED10AF8}"/>
              </a:ext>
            </a:extLst>
          </p:cNvPr>
          <p:cNvPicPr>
            <a:picLocks noChangeAspect="1"/>
          </p:cNvPicPr>
          <p:nvPr/>
        </p:nvPicPr>
        <p:blipFill>
          <a:blip r:embed="rId3"/>
          <a:stretch>
            <a:fillRect/>
          </a:stretch>
        </p:blipFill>
        <p:spPr>
          <a:xfrm>
            <a:off x="1043608" y="1478484"/>
            <a:ext cx="8100392" cy="3196733"/>
          </a:xfrm>
          <a:prstGeom prst="rect">
            <a:avLst/>
          </a:prstGeom>
        </p:spPr>
      </p:pic>
      <p:sp>
        <p:nvSpPr>
          <p:cNvPr id="3" name="TextBox 2">
            <a:extLst>
              <a:ext uri="{FF2B5EF4-FFF2-40B4-BE49-F238E27FC236}">
                <a16:creationId xmlns:a16="http://schemas.microsoft.com/office/drawing/2014/main" id="{C5F52560-D681-BE59-F42F-C4BCF76DA630}"/>
              </a:ext>
            </a:extLst>
          </p:cNvPr>
          <p:cNvSpPr txBox="1"/>
          <p:nvPr/>
        </p:nvSpPr>
        <p:spPr>
          <a:xfrm>
            <a:off x="1335832" y="4953000"/>
            <a:ext cx="1635968" cy="579967"/>
          </a:xfrm>
          <a:prstGeom prst="rect">
            <a:avLst/>
          </a:prstGeom>
          <a:noFill/>
        </p:spPr>
        <p:txBody>
          <a:bodyPr wrap="square" rtlCol="0">
            <a:spAutoFit/>
          </a:bodyPr>
          <a:lstStyle/>
          <a:p>
            <a:pPr algn="just">
              <a:lnSpc>
                <a:spcPct val="150000"/>
              </a:lnSpc>
            </a:pPr>
            <a:r>
              <a:rPr lang="en-GB" sz="2400" dirty="0">
                <a:solidFill>
                  <a:schemeClr val="tx1"/>
                </a:solidFill>
                <a:latin typeface="Times New Roman" panose="02020603050405020304" pitchFamily="18" charset="0"/>
                <a:cs typeface="Times New Roman" panose="02020603050405020304" pitchFamily="18" charset="0"/>
              </a:rPr>
              <a:t>Figure 20. </a:t>
            </a:r>
            <a:endParaRPr lang="en-GB" sz="2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014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908720"/>
            <a:ext cx="7630065" cy="3903954"/>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multi-dimensional feature maps as the input, which are obtained from DCNN.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Every feature map represents the result of a filter applied on the input image matrix.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Each filter tries to bring out a feature from the image.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So, the maximum value in the feature map indicates that the particular position has some important feature.</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112</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1188745" y="198507"/>
            <a:ext cx="7630065"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3.1.1 1. Selective Deep Features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SDF) Algorithm</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248730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479208"/>
            <a:ext cx="7630065" cy="4457952"/>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input size of the feature maps is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WxHxK</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(Where,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WxH</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represents the feature map’s spatial resolution and K represents the number of feature maps).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features are compared in a depth-wise manner and the maximum of which is found out.</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final features selected are of size w1xh1.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feature set size is tremendously decreased thus leading to the improvement in the reduced running time.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58200" y="6305550"/>
            <a:ext cx="612648" cy="476250"/>
          </a:xfrm>
        </p:spPr>
        <p:txBody>
          <a:bodyPr/>
          <a:lstStyle/>
          <a:p>
            <a:pPr>
              <a:defRPr/>
            </a:pPr>
            <a:fld id="{ABBEF5C2-3C9E-4B3A-8957-6EFA4BF640AD}" type="slidenum">
              <a:rPr lang="en-US" smtClean="0"/>
              <a:pPr>
                <a:defRPr/>
              </a:pPr>
              <a:t>113</a:t>
            </a:fld>
            <a:endParaRPr lang="en-US" dirty="0"/>
          </a:p>
        </p:txBody>
      </p:sp>
    </p:spTree>
    <p:extLst>
      <p:ext uri="{BB962C8B-B14F-4D97-AF65-F5344CB8AC3E}">
        <p14:creationId xmlns:p14="http://schemas.microsoft.com/office/powerpoint/2010/main" val="17096292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9200" y="101600"/>
            <a:ext cx="7630065" cy="6340197"/>
          </a:xfrm>
          <a:prstGeom prst="rect">
            <a:avLst/>
          </a:prstGeom>
          <a:noFill/>
        </p:spPr>
        <p:txBody>
          <a:bodyPr wrap="square">
            <a:spAutoFit/>
          </a:bodyPr>
          <a:lstStyle/>
          <a:p>
            <a:pPr algn="just">
              <a:spcAft>
                <a:spcPts val="600"/>
              </a:spcAft>
            </a:pPr>
            <a:r>
              <a:rPr lang="en-US" sz="2800" b="1" spc="-10" dirty="0">
                <a:solidFill>
                  <a:schemeClr val="tx1"/>
                </a:solidFill>
                <a:effectLst/>
                <a:latin typeface="Times New Roman" panose="02020603050405020304" pitchFamily="18" charset="0"/>
                <a:ea typeface="Times New Roman" panose="02020603050405020304" pitchFamily="18" charset="0"/>
              </a:rPr>
              <a:t>Algorithm</a:t>
            </a:r>
            <a:r>
              <a:rPr lang="en-US" sz="2800" spc="-10" dirty="0">
                <a:solidFill>
                  <a:schemeClr val="tx1"/>
                </a:solidFill>
                <a:effectLst/>
                <a:latin typeface="Times New Roman" panose="02020603050405020304" pitchFamily="18" charset="0"/>
                <a:ea typeface="Times New Roman" panose="02020603050405020304" pitchFamily="18" charset="0"/>
              </a:rPr>
              <a:t>: function </a:t>
            </a:r>
            <a:r>
              <a:rPr lang="en-US" sz="2800" b="1" spc="-10" dirty="0">
                <a:solidFill>
                  <a:schemeClr val="tx1"/>
                </a:solidFill>
                <a:effectLst/>
                <a:latin typeface="Times New Roman" panose="02020603050405020304" pitchFamily="18" charset="0"/>
                <a:ea typeface="Times New Roman" panose="02020603050405020304" pitchFamily="18" charset="0"/>
              </a:rPr>
              <a:t>SDF</a:t>
            </a:r>
            <a:r>
              <a:rPr lang="en-US" sz="2800" spc="-10" dirty="0">
                <a:solidFill>
                  <a:schemeClr val="tx1"/>
                </a:solidFill>
                <a:effectLst/>
                <a:latin typeface="Times New Roman" panose="02020603050405020304" pitchFamily="18" charset="0"/>
                <a:ea typeface="Times New Roman" panose="02020603050405020304" pitchFamily="18" charset="0"/>
              </a:rPr>
              <a:t> (</a:t>
            </a:r>
            <a:r>
              <a:rPr lang="en-US" sz="2800" spc="-10" dirty="0" err="1">
                <a:solidFill>
                  <a:schemeClr val="tx1"/>
                </a:solidFill>
                <a:effectLst/>
                <a:latin typeface="Times New Roman" panose="02020603050405020304" pitchFamily="18" charset="0"/>
                <a:ea typeface="Times New Roman" panose="02020603050405020304" pitchFamily="18" charset="0"/>
              </a:rPr>
              <a:t>deep_feat</a:t>
            </a:r>
            <a:r>
              <a:rPr lang="en-US" sz="2800" spc="-10" dirty="0">
                <a:solidFill>
                  <a:schemeClr val="tx1"/>
                </a:solidFill>
                <a:effectLst/>
                <a:latin typeface="Times New Roman" panose="02020603050405020304" pitchFamily="18" charset="0"/>
                <a:ea typeface="Times New Roman" panose="02020603050405020304" pitchFamily="18" charset="0"/>
              </a:rPr>
              <a:t>)</a:t>
            </a:r>
            <a:endParaRPr lang="en-IN" sz="280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//Input: </a:t>
            </a:r>
            <a:r>
              <a:rPr lang="en-US" sz="2200" b="0" spc="-10" dirty="0" err="1">
                <a:solidFill>
                  <a:schemeClr val="tx1"/>
                </a:solidFill>
                <a:effectLst/>
                <a:latin typeface="Times New Roman" panose="02020603050405020304" pitchFamily="18" charset="0"/>
                <a:ea typeface="Times New Roman" panose="02020603050405020304" pitchFamily="18" charset="0"/>
              </a:rPr>
              <a:t>deep_feat</a:t>
            </a:r>
            <a:r>
              <a:rPr lang="en-US" sz="2200" b="0" spc="-10" dirty="0">
                <a:solidFill>
                  <a:schemeClr val="tx1"/>
                </a:solidFill>
                <a:effectLst/>
                <a:latin typeface="Times New Roman" panose="02020603050405020304" pitchFamily="18" charset="0"/>
                <a:ea typeface="Times New Roman" panose="02020603050405020304" pitchFamily="18" charset="0"/>
              </a:rPr>
              <a:t>, Feature Map from CNN of size W x H x K</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//Output: </a:t>
            </a:r>
            <a:r>
              <a:rPr lang="en-US" sz="2200" b="0" spc="-10" dirty="0" err="1">
                <a:solidFill>
                  <a:schemeClr val="tx1"/>
                </a:solidFill>
                <a:effectLst/>
                <a:latin typeface="Times New Roman" panose="02020603050405020304" pitchFamily="18" charset="0"/>
                <a:ea typeface="Times New Roman" panose="02020603050405020304" pitchFamily="18" charset="0"/>
              </a:rPr>
              <a:t>selected_deep_feat</a:t>
            </a:r>
            <a:r>
              <a:rPr lang="en-US" sz="2200" b="0" spc="-10" dirty="0">
                <a:solidFill>
                  <a:schemeClr val="tx1"/>
                </a:solidFill>
                <a:effectLst/>
                <a:latin typeface="Times New Roman" panose="02020603050405020304" pitchFamily="18" charset="0"/>
                <a:ea typeface="Times New Roman" panose="02020603050405020304" pitchFamily="18" charset="0"/>
              </a:rPr>
              <a:t>, Selected features of size w1 x h1</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Initialize max = 0</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for </a:t>
            </a:r>
            <a:r>
              <a:rPr lang="en-US" sz="2200" b="0" spc="-10" dirty="0" err="1">
                <a:solidFill>
                  <a:schemeClr val="tx1"/>
                </a:solidFill>
                <a:effectLst/>
                <a:latin typeface="Times New Roman" panose="02020603050405020304" pitchFamily="18" charset="0"/>
                <a:ea typeface="Times New Roman" panose="02020603050405020304" pitchFamily="18" charset="0"/>
              </a:rPr>
              <a:t>i</a:t>
            </a: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 1 to W</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for j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1 to H</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for k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 1 to K</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if (</a:t>
            </a:r>
            <a:r>
              <a:rPr lang="en-US" sz="2200" b="0" spc="-10" dirty="0" err="1">
                <a:solidFill>
                  <a:schemeClr val="tx1"/>
                </a:solidFill>
                <a:effectLst/>
                <a:latin typeface="Times New Roman" panose="02020603050405020304" pitchFamily="18" charset="0"/>
                <a:ea typeface="Times New Roman" panose="02020603050405020304" pitchFamily="18" charset="0"/>
              </a:rPr>
              <a:t>deep_feat</a:t>
            </a:r>
            <a:r>
              <a:rPr lang="en-US" sz="2200" b="0" spc="-10" dirty="0">
                <a:solidFill>
                  <a:schemeClr val="tx1"/>
                </a:solidFill>
                <a:effectLst/>
                <a:latin typeface="Times New Roman" panose="02020603050405020304" pitchFamily="18" charset="0"/>
                <a:ea typeface="Times New Roman" panose="02020603050405020304" pitchFamily="18" charset="0"/>
              </a:rPr>
              <a:t>(</a:t>
            </a:r>
            <a:r>
              <a:rPr lang="en-US" sz="2200" b="0" spc="-10" dirty="0" err="1">
                <a:solidFill>
                  <a:schemeClr val="tx1"/>
                </a:solidFill>
                <a:effectLst/>
                <a:latin typeface="Times New Roman" panose="02020603050405020304" pitchFamily="18" charset="0"/>
                <a:ea typeface="Times New Roman" panose="02020603050405020304" pitchFamily="18" charset="0"/>
              </a:rPr>
              <a:t>i,j,k</a:t>
            </a:r>
            <a:r>
              <a:rPr lang="en-US" sz="2200" b="0" spc="-10" dirty="0">
                <a:solidFill>
                  <a:schemeClr val="tx1"/>
                </a:solidFill>
                <a:effectLst/>
                <a:latin typeface="Times New Roman" panose="02020603050405020304" pitchFamily="18" charset="0"/>
                <a:ea typeface="Times New Roman" panose="02020603050405020304" pitchFamily="18" charset="0"/>
              </a:rPr>
              <a:t>) &gt; max)</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max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deep_feat</a:t>
            </a:r>
            <a:r>
              <a:rPr lang="en-US" sz="2200" b="0" spc="-10" dirty="0">
                <a:solidFill>
                  <a:schemeClr val="tx1"/>
                </a:solidFill>
                <a:effectLst/>
                <a:latin typeface="Times New Roman" panose="02020603050405020304" pitchFamily="18" charset="0"/>
                <a:ea typeface="Times New Roman" panose="02020603050405020304" pitchFamily="18" charset="0"/>
              </a:rPr>
              <a:t>(</a:t>
            </a:r>
            <a:r>
              <a:rPr lang="en-US" sz="2200" b="0" spc="-10" dirty="0" err="1">
                <a:solidFill>
                  <a:schemeClr val="tx1"/>
                </a:solidFill>
                <a:effectLst/>
                <a:latin typeface="Times New Roman" panose="02020603050405020304" pitchFamily="18" charset="0"/>
                <a:ea typeface="Times New Roman" panose="02020603050405020304" pitchFamily="18" charset="0"/>
              </a:rPr>
              <a:t>i,j,k</a:t>
            </a:r>
            <a:r>
              <a:rPr lang="en-US" sz="2200" b="0" spc="-10" dirty="0">
                <a:solidFill>
                  <a:schemeClr val="tx1"/>
                </a:solidFill>
                <a:effectLst/>
                <a:latin typeface="Times New Roman" panose="02020603050405020304" pitchFamily="18" charset="0"/>
                <a:ea typeface="Times New Roman" panose="02020603050405020304" pitchFamily="18" charset="0"/>
              </a:rPr>
              <a:t>)</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end_if</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selected_deep_feat</a:t>
            </a:r>
            <a:r>
              <a:rPr lang="en-US" sz="2200" b="0" spc="-10" dirty="0">
                <a:solidFill>
                  <a:schemeClr val="tx1"/>
                </a:solidFill>
                <a:effectLst/>
                <a:latin typeface="Times New Roman" panose="02020603050405020304" pitchFamily="18" charset="0"/>
                <a:ea typeface="Times New Roman" panose="02020603050405020304" pitchFamily="18" charset="0"/>
              </a:rPr>
              <a:t>(</a:t>
            </a:r>
            <a:r>
              <a:rPr lang="en-US" sz="2200" b="0" spc="-10" dirty="0" err="1">
                <a:solidFill>
                  <a:schemeClr val="tx1"/>
                </a:solidFill>
                <a:effectLst/>
                <a:latin typeface="Times New Roman" panose="02020603050405020304" pitchFamily="18" charset="0"/>
                <a:ea typeface="Times New Roman" panose="02020603050405020304" pitchFamily="18" charset="0"/>
              </a:rPr>
              <a:t>i,j</a:t>
            </a: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 max</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end_for</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end_for</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err="1">
                <a:solidFill>
                  <a:schemeClr val="tx1"/>
                </a:solidFill>
                <a:effectLst/>
                <a:latin typeface="Times New Roman" panose="02020603050405020304" pitchFamily="18" charset="0"/>
                <a:ea typeface="Times New Roman" panose="02020603050405020304" pitchFamily="18" charset="0"/>
              </a:rPr>
              <a:t>end_for</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Return </a:t>
            </a:r>
            <a:r>
              <a:rPr lang="en-US" sz="2200" b="0" spc="-10" dirty="0" err="1">
                <a:solidFill>
                  <a:schemeClr val="tx1"/>
                </a:solidFill>
                <a:effectLst/>
                <a:latin typeface="Times New Roman" panose="02020603050405020304" pitchFamily="18" charset="0"/>
                <a:ea typeface="Times New Roman" panose="02020603050405020304" pitchFamily="18" charset="0"/>
              </a:rPr>
              <a:t>selected_deep_feat</a:t>
            </a:r>
            <a:r>
              <a:rPr lang="en-US" sz="2200" b="0" spc="-10" dirty="0">
                <a:solidFill>
                  <a:schemeClr val="tx1"/>
                </a:solidFill>
                <a:effectLst/>
                <a:latin typeface="Times New Roman" panose="02020603050405020304" pitchFamily="18" charset="0"/>
                <a:ea typeface="Times New Roman" panose="02020603050405020304" pitchFamily="18" charset="0"/>
              </a:rPr>
              <a:t> </a:t>
            </a:r>
            <a:endParaRPr lang="en-IN" sz="22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114</a:t>
            </a:fld>
            <a:endParaRPr lang="en-US" dirty="0"/>
          </a:p>
        </p:txBody>
      </p:sp>
    </p:spTree>
    <p:extLst>
      <p:ext uri="{BB962C8B-B14F-4D97-AF65-F5344CB8AC3E}">
        <p14:creationId xmlns:p14="http://schemas.microsoft.com/office/powerpoint/2010/main" val="25599184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1247429"/>
            <a:ext cx="7630065" cy="5565947"/>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After the selection of the deep features, the Firefly-based algorithm namely ESDFF is applied to still bring out the efficient features from w1 x h1 features.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Firefly algorithm is based on the glowing nature of the firefly. The firefly with lesser brightness moves towards the brighter firefly.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An initial population,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Init_Pop</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of fireflies are randomly initialized.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feature selection is done based on the brightness and the attractiveness of the fireflies.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115</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17278" y="243805"/>
            <a:ext cx="7847210" cy="954107"/>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3.1.2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2. Enhanced Selective Deep Feature Firefly </a:t>
            </a:r>
          </a:p>
          <a:p>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a:t>
            </a:r>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(ESDFF)</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Algorithm</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03843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980728"/>
            <a:ext cx="7630065" cy="4457952"/>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Create fireflies’ initial population randomly with binary values.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Each firefly is considered as a subset of features with the assumption that if it has value ‘1’ then it means the features are included and if the value is ‘0’ then those particular features are excluded.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firefly is denoted as &lt;Vi1, Vi2, Vi3, …,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ViN</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&gt; where,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1,2, 3, …, n and ‘n’ represents the firefly’s count.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116</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1188745" y="260648"/>
            <a:ext cx="3167231"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Initial Population</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440271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980728"/>
            <a:ext cx="7630065" cy="2241960"/>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Each firefly’s position is evaluated with the help of three basic classifiers.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classifiers implemented are NB, MSVM and KNN classifier.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58200" y="6305550"/>
            <a:ext cx="612648" cy="476250"/>
          </a:xfrm>
        </p:spPr>
        <p:txBody>
          <a:bodyPr/>
          <a:lstStyle/>
          <a:p>
            <a:pPr>
              <a:defRPr/>
            </a:pPr>
            <a:fld id="{ABBEF5C2-3C9E-4B3A-8957-6EFA4BF640AD}" type="slidenum">
              <a:rPr lang="en-US" smtClean="0"/>
              <a:pPr>
                <a:defRPr/>
              </a:pPr>
              <a:t>117</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1043608" y="188640"/>
            <a:ext cx="6120680"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Calculate Fitness Function</a:t>
            </a:r>
            <a:endParaRPr lang="en-IN" sz="28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D6079C77-C7B2-7304-7811-2895C1B36B96}"/>
              </a:ext>
            </a:extLst>
          </p:cNvPr>
          <p:cNvPicPr>
            <a:picLocks noChangeAspect="1"/>
          </p:cNvPicPr>
          <p:nvPr/>
        </p:nvPicPr>
        <p:blipFill>
          <a:blip r:embed="rId3"/>
          <a:stretch>
            <a:fillRect/>
          </a:stretch>
        </p:blipFill>
        <p:spPr>
          <a:xfrm>
            <a:off x="2627784" y="3429000"/>
            <a:ext cx="5328592" cy="685105"/>
          </a:xfrm>
          <a:prstGeom prst="rect">
            <a:avLst/>
          </a:prstGeom>
        </p:spPr>
      </p:pic>
    </p:spTree>
    <p:extLst>
      <p:ext uri="{BB962C8B-B14F-4D97-AF65-F5344CB8AC3E}">
        <p14:creationId xmlns:p14="http://schemas.microsoft.com/office/powerpoint/2010/main" val="39218168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980728"/>
            <a:ext cx="7630065" cy="2795958"/>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Each firefly’s fitness is compared with the other fireflies to move less brighter fireflies towards more brighter fireflies.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i.e., The less bright fireflies have low fitness value and more brighter fireflies have high fitness values.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118</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043608" y="116632"/>
            <a:ext cx="3818382"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Movement of Fireflies</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99764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1209572" y="485868"/>
                <a:ext cx="7630065" cy="2850396"/>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To make such movement the position values are updated using distance ‘r’ and attractiveness ‘A’.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a:t>
                </a:r>
                <a14:m>
                  <m:oMath xmlns:m="http://schemas.openxmlformats.org/officeDocument/2006/math">
                    <m:sSub>
                      <m:sSubPr>
                        <m:ctrlPr>
                          <a:rPr lang="en-IN" sz="2400" i="1" smtClean="0">
                            <a:solidFill>
                              <a:schemeClr val="tx1"/>
                            </a:solidFill>
                            <a:effectLst/>
                            <a:latin typeface="Cambria Math" panose="02040503050406030204" pitchFamily="18" charset="0"/>
                          </a:rPr>
                        </m:ctrlPr>
                      </m:sSubPr>
                      <m:e>
                        <m:r>
                          <a:rPr lang="en-US" sz="240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𝑟</m:t>
                        </m:r>
                      </m:e>
                      <m:sub>
                        <m:r>
                          <a:rPr lang="en-US" sz="240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𝑖𝑗</m:t>
                        </m:r>
                      </m:sub>
                    </m:sSub>
                  </m:oMath>
                </a14:m>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denotes the distance between </a:t>
                </a:r>
                <a14:m>
                  <m:oMath xmlns:m="http://schemas.openxmlformats.org/officeDocument/2006/math">
                    <m:sSup>
                      <m:sSupPr>
                        <m:ctrlPr>
                          <a:rPr lang="en-IN"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𝑖</m:t>
                        </m:r>
                      </m:e>
                      <m:sup>
                        <m:r>
                          <a:rPr lang="en-US" sz="2400" i="1">
                            <a:solidFill>
                              <a:schemeClr val="tx1"/>
                            </a:solidFill>
                            <a:latin typeface="Cambria Math" panose="02040503050406030204" pitchFamily="18" charset="0"/>
                          </a:rPr>
                          <m:t>𝑡h</m:t>
                        </m:r>
                      </m:sup>
                    </m:sSup>
                    <m:r>
                      <a:rPr lang="en-IN" sz="2400" b="1" i="0" smtClean="0">
                        <a:solidFill>
                          <a:schemeClr val="tx1"/>
                        </a:solidFill>
                        <a:latin typeface="Cambria Math" panose="02040503050406030204" pitchFamily="18" charset="0"/>
                      </a:rPr>
                      <m:t> </m:t>
                    </m:r>
                  </m:oMath>
                </a14:m>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firefly and </a:t>
                </a:r>
                <a14:m>
                  <m:oMath xmlns:m="http://schemas.openxmlformats.org/officeDocument/2006/math">
                    <m:sSup>
                      <m:sSupPr>
                        <m:ctrlPr>
                          <a:rPr lang="en-IN"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𝑗</m:t>
                        </m:r>
                      </m:e>
                      <m:sup>
                        <m:r>
                          <a:rPr lang="en-US" sz="2400" i="1">
                            <a:solidFill>
                              <a:schemeClr val="tx1"/>
                            </a:solidFill>
                            <a:latin typeface="Cambria Math" panose="02040503050406030204" pitchFamily="18" charset="0"/>
                          </a:rPr>
                          <m:t>𝑡h</m:t>
                        </m:r>
                      </m:sup>
                    </m:sSup>
                  </m:oMath>
                </a14:m>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firefly.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attractiveness is calculated as follows,</a:t>
                </a:r>
              </a:p>
            </p:txBody>
          </p:sp>
        </mc:Choice>
        <mc:Fallback xmlns="">
          <p:sp>
            <p:nvSpPr>
              <p:cNvPr id="8" name="TextBox 7"/>
              <p:cNvSpPr txBox="1">
                <a:spLocks noRot="1" noChangeAspect="1" noMove="1" noResize="1" noEditPoints="1" noAdjustHandles="1" noChangeArrowheads="1" noChangeShapeType="1" noTextEdit="1"/>
              </p:cNvSpPr>
              <p:nvPr/>
            </p:nvSpPr>
            <p:spPr>
              <a:xfrm>
                <a:off x="1209572" y="485868"/>
                <a:ext cx="7630065" cy="2850396"/>
              </a:xfrm>
              <a:prstGeom prst="rect">
                <a:avLst/>
              </a:prstGeom>
              <a:blipFill>
                <a:blip r:embed="rId3"/>
                <a:stretch>
                  <a:fillRect l="-1038" r="-1278" b="-4069"/>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119</a:t>
            </a:fld>
            <a:endParaRPr lang="en-US" dirty="0"/>
          </a:p>
        </p:txBody>
      </p:sp>
      <p:pic>
        <p:nvPicPr>
          <p:cNvPr id="6" name="Picture 5">
            <a:extLst>
              <a:ext uri="{FF2B5EF4-FFF2-40B4-BE49-F238E27FC236}">
                <a16:creationId xmlns:a16="http://schemas.microsoft.com/office/drawing/2014/main" id="{C26A27F0-5DF3-84B6-FE43-80A550C90973}"/>
              </a:ext>
            </a:extLst>
          </p:cNvPr>
          <p:cNvPicPr>
            <a:picLocks noChangeAspect="1"/>
          </p:cNvPicPr>
          <p:nvPr/>
        </p:nvPicPr>
        <p:blipFill>
          <a:blip r:embed="rId4"/>
          <a:stretch>
            <a:fillRect/>
          </a:stretch>
        </p:blipFill>
        <p:spPr>
          <a:xfrm>
            <a:off x="2483768" y="3482856"/>
            <a:ext cx="5385203" cy="388721"/>
          </a:xfrm>
          <a:prstGeom prst="rect">
            <a:avLst/>
          </a:prstGeom>
        </p:spPr>
      </p:pic>
    </p:spTree>
    <p:extLst>
      <p:ext uri="{BB962C8B-B14F-4D97-AF65-F5344CB8AC3E}">
        <p14:creationId xmlns:p14="http://schemas.microsoft.com/office/powerpoint/2010/main" val="6703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12</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3632097093"/>
              </p:ext>
            </p:extLst>
          </p:nvPr>
        </p:nvGraphicFramePr>
        <p:xfrm>
          <a:off x="1115616" y="404665"/>
          <a:ext cx="7955232" cy="6145538"/>
        </p:xfrm>
        <a:graphic>
          <a:graphicData uri="http://schemas.openxmlformats.org/drawingml/2006/table">
            <a:tbl>
              <a:tblPr firstRow="1" bandRow="1">
                <a:tableStyleId>{5940675A-B579-460E-94D1-54222C63F5DA}</a:tableStyleId>
              </a:tblPr>
              <a:tblGrid>
                <a:gridCol w="2126645">
                  <a:extLst>
                    <a:ext uri="{9D8B030D-6E8A-4147-A177-3AD203B41FA5}">
                      <a16:colId xmlns:a16="http://schemas.microsoft.com/office/drawing/2014/main" val="406820577"/>
                    </a:ext>
                  </a:extLst>
                </a:gridCol>
                <a:gridCol w="2013323">
                  <a:extLst>
                    <a:ext uri="{9D8B030D-6E8A-4147-A177-3AD203B41FA5}">
                      <a16:colId xmlns:a16="http://schemas.microsoft.com/office/drawing/2014/main" val="2658887784"/>
                    </a:ext>
                  </a:extLst>
                </a:gridCol>
                <a:gridCol w="3815264">
                  <a:extLst>
                    <a:ext uri="{9D8B030D-6E8A-4147-A177-3AD203B41FA5}">
                      <a16:colId xmlns:a16="http://schemas.microsoft.com/office/drawing/2014/main" val="875451995"/>
                    </a:ext>
                  </a:extLst>
                </a:gridCol>
              </a:tblGrid>
              <a:tr h="441396">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4599164">
                <a:tc>
                  <a:txBody>
                    <a:bodyPr/>
                    <a:lstStyle/>
                    <a:p>
                      <a:r>
                        <a:rPr lang="en-IN" sz="2000" dirty="0">
                          <a:latin typeface="Times New Roman" panose="02020603050405020304" pitchFamily="18" charset="0"/>
                          <a:cs typeface="Times New Roman" panose="02020603050405020304" pitchFamily="18" charset="0"/>
                        </a:rPr>
                        <a:t>Prakash P.S, Soumya K.D and Bharath H.A (2018). Urban building extraction using satellite imagery through Machine Learning, 2018 IEEE Symposium Series on Computational Intelligence (SSCI), pp. 1670-1675. </a:t>
                      </a:r>
                    </a:p>
                  </a:txBody>
                  <a:tcPr/>
                </a:tc>
                <a:tc>
                  <a:txBody>
                    <a:bodyPr/>
                    <a:lstStyle/>
                    <a:p>
                      <a:pPr marL="0" indent="0">
                        <a:buFont typeface="Arial" panose="020B0604020202020204" pitchFamily="34" charset="0"/>
                        <a:buNone/>
                      </a:pPr>
                      <a:r>
                        <a:rPr lang="en-GB" sz="2000" dirty="0">
                          <a:latin typeface="Times New Roman" panose="02020603050405020304" pitchFamily="18" charset="0"/>
                          <a:cs typeface="Times New Roman" panose="02020603050405020304" pitchFamily="18" charset="0"/>
                        </a:rPr>
                        <a:t>LISS IV Image - Bengaluru, Karnataka, India. </a:t>
                      </a:r>
                      <a:endParaRPr lang="en-IN" sz="2000" dirty="0">
                        <a:latin typeface="Times New Roman" panose="02020603050405020304" pitchFamily="18" charset="0"/>
                        <a:cs typeface="Times New Roman" panose="02020603050405020304" pitchFamily="18" charset="0"/>
                      </a:endParaRPr>
                    </a:p>
                  </a:txBody>
                  <a:tcPr/>
                </a:tc>
                <a:tc>
                  <a:txBody>
                    <a:bodyPr/>
                    <a:lstStyle/>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method attempts to validate the SVM method to extract buildings from complex scenes.</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multiple kernel function of SVM classifier is used. </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results show that the radial basis function performs best with 95.68% when compared with linear, sigmoid and polynomial function.</a:t>
                      </a:r>
                    </a:p>
                    <a:p>
                      <a:pPr marL="0" indent="0">
                        <a:lnSpc>
                          <a:spcPct val="107000"/>
                        </a:lnSpc>
                        <a:spcAft>
                          <a:spcPts val="800"/>
                        </a:spcAft>
                        <a:buFont typeface="Arial" panose="020B0604020202020204" pitchFamily="34" charset="0"/>
                        <a:buNone/>
                      </a:pPr>
                      <a:r>
                        <a:rPr kumimoji="0" lang="en-GB" sz="2000" kern="1200" dirty="0">
                          <a:solidFill>
                            <a:schemeClr val="tx1"/>
                          </a:solidFill>
                          <a:latin typeface="Times New Roman" panose="02020603050405020304" pitchFamily="18" charset="0"/>
                          <a:ea typeface="+mn-ea"/>
                          <a:cs typeface="Times New Roman" panose="02020603050405020304" pitchFamily="18" charset="0"/>
                        </a:rPr>
                        <a:t>Limitation:</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Due to complex roof surface, the pool of buildings are not captured well.</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Major misclassification in open area and roads.</a:t>
                      </a: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34371336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980728"/>
            <a:ext cx="7630065" cy="1687963"/>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Individually firefly’s new position is evaluated.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Based on the accuracy, the fitness function is recalculated for each firefly as follows,</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120</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1188744" y="188640"/>
            <a:ext cx="5975543" cy="523220"/>
          </a:xfrm>
          <a:prstGeom prst="rect">
            <a:avLst/>
          </a:prstGeom>
          <a:noFill/>
        </p:spPr>
        <p:txBody>
          <a:bodyPr wrap="square" lIns="91440" tIns="45720" rIns="91440" bIns="45720">
            <a:spAutoFit/>
          </a:bodyPr>
          <a:lstStyle/>
          <a:p>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Assess the new position</a:t>
            </a:r>
            <a:endParaRPr lang="en-IN" sz="28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70DB222A-5BF1-88D9-937F-16C5D1A65E10}"/>
              </a:ext>
            </a:extLst>
          </p:cNvPr>
          <p:cNvPicPr>
            <a:picLocks noChangeAspect="1"/>
          </p:cNvPicPr>
          <p:nvPr/>
        </p:nvPicPr>
        <p:blipFill>
          <a:blip r:embed="rId3"/>
          <a:stretch>
            <a:fillRect/>
          </a:stretch>
        </p:blipFill>
        <p:spPr>
          <a:xfrm>
            <a:off x="3375844" y="2937559"/>
            <a:ext cx="3140372" cy="419433"/>
          </a:xfrm>
          <a:prstGeom prst="rect">
            <a:avLst/>
          </a:prstGeom>
        </p:spPr>
      </p:pic>
    </p:spTree>
    <p:extLst>
      <p:ext uri="{BB962C8B-B14F-4D97-AF65-F5344CB8AC3E}">
        <p14:creationId xmlns:p14="http://schemas.microsoft.com/office/powerpoint/2010/main" val="23524562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980728"/>
            <a:ext cx="7630065" cy="4457952"/>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firefly with the best fitness function value is selected as the best one and the corresponding features are considered as the best feature subset.</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This step is continued until the desired number of features is obtained.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If the maximum iteration is reached, the algorithm is stopped with the best feature subset at that moment or else, from step 3 the process is continued again.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121</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1043607" y="137194"/>
            <a:ext cx="3995959" cy="523220"/>
          </a:xfrm>
          <a:prstGeom prst="rect">
            <a:avLst/>
          </a:prstGeom>
          <a:noFill/>
        </p:spPr>
        <p:txBody>
          <a:bodyPr wrap="square" lIns="91440" tIns="45720" rIns="91440" bIns="45720">
            <a:spAutoFit/>
          </a:bodyPr>
          <a:lstStyle/>
          <a:p>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Rank and update</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73749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908720"/>
            <a:ext cx="7630065" cy="4191981"/>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proposed system uses three evaluators based on the three classifiers.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algorithm is run using the three evaluators.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execution of the ESDFF algorithm with different evaluators results in three feature set (FS). </a:t>
            </a:r>
          </a:p>
          <a:p>
            <a:pPr indent="1074738" algn="just">
              <a:lnSpc>
                <a:spcPct val="150000"/>
              </a:lnSpc>
            </a:pP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FS_1	:</a:t>
            </a:r>
            <a:r>
              <a:rPr lang="en-GB" sz="20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Feature set obtained using NB classifier</a:t>
            </a:r>
          </a:p>
          <a:p>
            <a:pPr indent="1074738" algn="just">
              <a:lnSpc>
                <a:spcPct val="150000"/>
              </a:lnSpc>
            </a:pP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FS_2	:</a:t>
            </a:r>
            <a:r>
              <a:rPr lang="en-GB" sz="20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Feature set obtained using KNN classifier</a:t>
            </a:r>
          </a:p>
          <a:p>
            <a:pPr indent="1074738" algn="just">
              <a:lnSpc>
                <a:spcPct val="150000"/>
              </a:lnSpc>
            </a:pPr>
            <a:r>
              <a:rPr lang="en-GB"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FS_3	:</a:t>
            </a:r>
            <a:r>
              <a:rPr lang="en-GB" sz="20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Feature set obtained using SVM classifier</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122</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1188745" y="198507"/>
            <a:ext cx="7630065" cy="954107"/>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3.1.3 3. Basket-based Feature Selection (BBFS)</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Algorithm</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760758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908720"/>
            <a:ext cx="7630065" cy="3903954"/>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Let us consider three baskets for holding different feature sets.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first basket holds value of More Efficient Feature (MEF), the second basket holds value of Efficient Feature (EF) and the third basket holds value of Least Efficient Feature (LEF).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Based on the FS_1, FS_2, FS_3, three baskets are filled. </a:t>
            </a:r>
            <a:endParaRPr lang="en-GB" sz="20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382000" y="6305550"/>
            <a:ext cx="688848" cy="476250"/>
          </a:xfrm>
        </p:spPr>
        <p:txBody>
          <a:bodyPr/>
          <a:lstStyle/>
          <a:p>
            <a:pPr>
              <a:defRPr/>
            </a:pPr>
            <a:fld id="{ABBEF5C2-3C9E-4B3A-8957-6EFA4BF640AD}" type="slidenum">
              <a:rPr lang="en-US" smtClean="0"/>
              <a:pPr>
                <a:defRPr/>
              </a:pPr>
              <a:t>123</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7164288" y="110569"/>
            <a:ext cx="2159119"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19112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58200" y="6298890"/>
            <a:ext cx="685800" cy="476250"/>
          </a:xfrm>
        </p:spPr>
        <p:txBody>
          <a:bodyPr/>
          <a:lstStyle/>
          <a:p>
            <a:pPr>
              <a:defRPr/>
            </a:pPr>
            <a:fld id="{ABBEF5C2-3C9E-4B3A-8957-6EFA4BF640AD}" type="slidenum">
              <a:rPr lang="en-US" smtClean="0"/>
              <a:pPr>
                <a:defRPr/>
              </a:pPr>
              <a:t>124</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7164288" y="110569"/>
            <a:ext cx="2159119"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C511DE86-843D-65E2-4C60-9EB7F8ECD17F}"/>
              </a:ext>
            </a:extLst>
          </p:cNvPr>
          <p:cNvPicPr>
            <a:picLocks noChangeAspect="1"/>
          </p:cNvPicPr>
          <p:nvPr/>
        </p:nvPicPr>
        <p:blipFill>
          <a:blip r:embed="rId3"/>
          <a:stretch>
            <a:fillRect/>
          </a:stretch>
        </p:blipFill>
        <p:spPr>
          <a:xfrm>
            <a:off x="1278169" y="1628800"/>
            <a:ext cx="7411120" cy="3240360"/>
          </a:xfrm>
          <a:prstGeom prst="rect">
            <a:avLst/>
          </a:prstGeom>
        </p:spPr>
      </p:pic>
    </p:spTree>
    <p:extLst>
      <p:ext uri="{BB962C8B-B14F-4D97-AF65-F5344CB8AC3E}">
        <p14:creationId xmlns:p14="http://schemas.microsoft.com/office/powerpoint/2010/main" val="41307366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188640"/>
            <a:ext cx="7630065" cy="6232475"/>
          </a:xfrm>
          <a:prstGeom prst="rect">
            <a:avLst/>
          </a:prstGeom>
          <a:noFill/>
        </p:spPr>
        <p:txBody>
          <a:bodyPr wrap="square">
            <a:spAutoFit/>
          </a:bodyPr>
          <a:lstStyle/>
          <a:p>
            <a:pPr algn="just">
              <a:spcAft>
                <a:spcPts val="1800"/>
              </a:spcAft>
            </a:pPr>
            <a:r>
              <a:rPr lang="en-US" sz="2400" b="1" spc="-10" dirty="0">
                <a:solidFill>
                  <a:schemeClr val="tx1"/>
                </a:solidFill>
                <a:effectLst/>
                <a:latin typeface="Times New Roman" panose="02020603050405020304" pitchFamily="18" charset="0"/>
                <a:ea typeface="Times New Roman" panose="02020603050405020304" pitchFamily="18" charset="0"/>
              </a:rPr>
              <a:t>Algorithm</a:t>
            </a:r>
            <a:r>
              <a:rPr lang="en-US" sz="2400" spc="-10" dirty="0">
                <a:solidFill>
                  <a:schemeClr val="tx1"/>
                </a:solidFill>
                <a:effectLst/>
                <a:latin typeface="Times New Roman" panose="02020603050405020304" pitchFamily="18" charset="0"/>
                <a:ea typeface="Times New Roman" panose="02020603050405020304" pitchFamily="18" charset="0"/>
              </a:rPr>
              <a:t>: function </a:t>
            </a:r>
            <a:r>
              <a:rPr lang="en-US" sz="2400" b="1" spc="-10" dirty="0">
                <a:solidFill>
                  <a:schemeClr val="tx1"/>
                </a:solidFill>
                <a:effectLst/>
                <a:latin typeface="Times New Roman" panose="02020603050405020304" pitchFamily="18" charset="0"/>
                <a:ea typeface="Times New Roman" panose="02020603050405020304" pitchFamily="18" charset="0"/>
              </a:rPr>
              <a:t>BBFS</a:t>
            </a:r>
            <a:r>
              <a:rPr lang="en-US" sz="2400" spc="-10" dirty="0">
                <a:solidFill>
                  <a:schemeClr val="tx1"/>
                </a:solidFill>
                <a:effectLst/>
                <a:latin typeface="Times New Roman" panose="02020603050405020304" pitchFamily="18" charset="0"/>
                <a:ea typeface="Times New Roman" panose="02020603050405020304" pitchFamily="18" charset="0"/>
              </a:rPr>
              <a:t> (FS1, FS2, FS3, N)</a:t>
            </a:r>
            <a:endParaRPr lang="en-IN" sz="2400" dirty="0">
              <a:solidFill>
                <a:schemeClr val="tx1"/>
              </a:solidFill>
              <a:effectLst/>
              <a:latin typeface="Times New Roman" panose="02020603050405020304" pitchFamily="18" charset="0"/>
              <a:ea typeface="Times New Roman" panose="02020603050405020304" pitchFamily="18" charset="0"/>
            </a:endParaRPr>
          </a:p>
          <a:p>
            <a:pPr marL="812800" indent="-812800" algn="just">
              <a:spcAft>
                <a:spcPts val="1800"/>
              </a:spcAft>
            </a:pPr>
            <a:r>
              <a:rPr lang="en-US" sz="2000" b="0" spc="-10" dirty="0">
                <a:solidFill>
                  <a:schemeClr val="tx1"/>
                </a:solidFill>
                <a:effectLst/>
                <a:latin typeface="Times New Roman" panose="02020603050405020304" pitchFamily="18" charset="0"/>
                <a:ea typeface="Times New Roman" panose="02020603050405020304" pitchFamily="18" charset="0"/>
              </a:rPr>
              <a:t>//Input: FS1, features obtained based on NB classifier, FS2, features obtained based on KNN classifier, FS3, features obtained based on SVM classifier, N represents the number of features to be selected</a:t>
            </a:r>
            <a:endParaRPr lang="en-IN" sz="20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US" sz="2000" b="0" spc="-10" dirty="0">
                <a:solidFill>
                  <a:schemeClr val="tx1"/>
                </a:solidFill>
                <a:effectLst/>
                <a:latin typeface="Times New Roman" panose="02020603050405020304" pitchFamily="18" charset="0"/>
                <a:ea typeface="Times New Roman" panose="02020603050405020304" pitchFamily="18" charset="0"/>
              </a:rPr>
              <a:t>//Output: </a:t>
            </a:r>
            <a:r>
              <a:rPr lang="en-US" sz="2000" b="0" spc="-10" dirty="0" err="1">
                <a:solidFill>
                  <a:schemeClr val="tx1"/>
                </a:solidFill>
                <a:effectLst/>
                <a:latin typeface="Times New Roman" panose="02020603050405020304" pitchFamily="18" charset="0"/>
                <a:ea typeface="Times New Roman" panose="02020603050405020304" pitchFamily="18" charset="0"/>
              </a:rPr>
              <a:t>Final_fe</a:t>
            </a:r>
            <a:r>
              <a:rPr lang="en-US" sz="2000" b="0" spc="-10" dirty="0">
                <a:solidFill>
                  <a:schemeClr val="tx1"/>
                </a:solidFill>
                <a:effectLst/>
                <a:latin typeface="Times New Roman" panose="02020603050405020304" pitchFamily="18" charset="0"/>
                <a:ea typeface="Times New Roman" panose="02020603050405020304" pitchFamily="18" charset="0"/>
              </a:rPr>
              <a:t>, Final features selected</a:t>
            </a:r>
            <a:endParaRPr lang="en-IN" sz="20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US" sz="2000" b="0" spc="-10" dirty="0">
                <a:solidFill>
                  <a:schemeClr val="tx1"/>
                </a:solidFill>
                <a:effectLst/>
                <a:latin typeface="Times New Roman" panose="02020603050405020304" pitchFamily="18" charset="0"/>
                <a:ea typeface="Times New Roman" panose="02020603050405020304" pitchFamily="18" charset="0"/>
              </a:rPr>
              <a:t>Calculate MEF, EF and LEF</a:t>
            </a:r>
          </a:p>
          <a:p>
            <a:pPr algn="just">
              <a:spcAft>
                <a:spcPts val="1800"/>
              </a:spcAft>
            </a:pPr>
            <a:r>
              <a:rPr lang="en-US" sz="2000" b="0" spc="-10" dirty="0">
                <a:solidFill>
                  <a:schemeClr val="tx1"/>
                </a:solidFill>
                <a:effectLst/>
                <a:latin typeface="Times New Roman" panose="02020603050405020304" pitchFamily="18" charset="0"/>
                <a:ea typeface="Times New Roman" panose="02020603050405020304" pitchFamily="18" charset="0"/>
              </a:rPr>
              <a:t>B1 </a:t>
            </a:r>
            <a:r>
              <a:rPr lang="en-US" sz="20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000" b="0" spc="-10" dirty="0">
                <a:solidFill>
                  <a:schemeClr val="tx1"/>
                </a:solidFill>
                <a:effectLst/>
                <a:latin typeface="Times New Roman" panose="02020603050405020304" pitchFamily="18" charset="0"/>
                <a:ea typeface="Times New Roman" panose="02020603050405020304" pitchFamily="18" charset="0"/>
              </a:rPr>
              <a:t> MEF</a:t>
            </a:r>
            <a:endParaRPr lang="en-IN" sz="20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US" sz="2000" b="0" spc="-10" dirty="0">
                <a:solidFill>
                  <a:schemeClr val="tx1"/>
                </a:solidFill>
                <a:effectLst/>
                <a:latin typeface="Times New Roman" panose="02020603050405020304" pitchFamily="18" charset="0"/>
                <a:ea typeface="Times New Roman" panose="02020603050405020304" pitchFamily="18" charset="0"/>
              </a:rPr>
              <a:t>B2 </a:t>
            </a:r>
            <a:r>
              <a:rPr lang="en-US" sz="20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000" b="0" spc="-10" dirty="0">
                <a:solidFill>
                  <a:schemeClr val="tx1"/>
                </a:solidFill>
                <a:effectLst/>
                <a:latin typeface="Times New Roman" panose="02020603050405020304" pitchFamily="18" charset="0"/>
                <a:ea typeface="Times New Roman" panose="02020603050405020304" pitchFamily="18" charset="0"/>
              </a:rPr>
              <a:t> EF</a:t>
            </a:r>
            <a:endParaRPr lang="en-IN" sz="20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US" sz="2000" b="0" spc="-10" dirty="0">
                <a:solidFill>
                  <a:schemeClr val="tx1"/>
                </a:solidFill>
                <a:effectLst/>
                <a:latin typeface="Times New Roman" panose="02020603050405020304" pitchFamily="18" charset="0"/>
                <a:ea typeface="Times New Roman" panose="02020603050405020304" pitchFamily="18" charset="0"/>
              </a:rPr>
              <a:t>B3 </a:t>
            </a:r>
            <a:r>
              <a:rPr lang="en-US" sz="20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000" b="0" spc="-10" dirty="0">
                <a:solidFill>
                  <a:schemeClr val="tx1"/>
                </a:solidFill>
                <a:effectLst/>
                <a:latin typeface="Times New Roman" panose="02020603050405020304" pitchFamily="18" charset="0"/>
                <a:ea typeface="Times New Roman" panose="02020603050405020304" pitchFamily="18" charset="0"/>
              </a:rPr>
              <a:t> LEF</a:t>
            </a:r>
            <a:endParaRPr lang="en-IN" sz="20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US" sz="2000" b="0" spc="-10" dirty="0">
                <a:solidFill>
                  <a:schemeClr val="tx1"/>
                </a:solidFill>
                <a:effectLst/>
                <a:latin typeface="Times New Roman" panose="02020603050405020304" pitchFamily="18" charset="0"/>
                <a:ea typeface="Times New Roman" panose="02020603050405020304" pitchFamily="18" charset="0"/>
              </a:rPr>
              <a:t>if B1_size == N</a:t>
            </a:r>
            <a:endParaRPr lang="en-IN" sz="20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US" sz="2000" b="0" spc="-10" dirty="0">
                <a:solidFill>
                  <a:schemeClr val="tx1"/>
                </a:solidFill>
                <a:effectLst/>
                <a:latin typeface="Times New Roman" panose="02020603050405020304" pitchFamily="18" charset="0"/>
                <a:ea typeface="Times New Roman" panose="02020603050405020304" pitchFamily="18" charset="0"/>
              </a:rPr>
              <a:t>	Add all MEF features to B1</a:t>
            </a:r>
            <a:endParaRPr lang="en-IN" sz="20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US" sz="2000" b="0" spc="-10" dirty="0">
                <a:solidFill>
                  <a:schemeClr val="tx1"/>
                </a:solidFill>
                <a:effectLst/>
                <a:latin typeface="Times New Roman" panose="02020603050405020304" pitchFamily="18" charset="0"/>
                <a:ea typeface="Times New Roman" panose="02020603050405020304" pitchFamily="18" charset="0"/>
              </a:rPr>
              <a:t>end-if</a:t>
            </a:r>
            <a:endParaRPr lang="en-IN" sz="20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125</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7164288" y="110569"/>
            <a:ext cx="2159119"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27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7624" y="410463"/>
            <a:ext cx="7630065" cy="5970865"/>
          </a:xfrm>
          <a:prstGeom prst="rect">
            <a:avLst/>
          </a:prstGeom>
          <a:noFill/>
        </p:spPr>
        <p:txBody>
          <a:bodyPr wrap="square">
            <a:spAutoFit/>
          </a:bodyPr>
          <a:lstStyle/>
          <a:p>
            <a:pPr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while B1_size != N</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45720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if (B1_Size &lt; N)</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n = N – B1_size</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if (B2_size == n)</a:t>
            </a:r>
            <a:endParaRPr lang="en-IN" sz="1800" b="0" dirty="0">
              <a:solidFill>
                <a:schemeClr val="tx1"/>
              </a:solidFill>
              <a:effectLst/>
              <a:latin typeface="Times New Roman" panose="02020603050405020304" pitchFamily="18" charset="0"/>
              <a:ea typeface="Times New Roman" panose="02020603050405020304" pitchFamily="18" charset="0"/>
            </a:endParaRPr>
          </a:p>
          <a:p>
            <a:pPr marL="648970" indent="2654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add EF to B1</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else-if (B2_size &gt; n)</a:t>
            </a:r>
            <a:endParaRPr lang="en-IN" sz="1800" b="0" dirty="0">
              <a:solidFill>
                <a:schemeClr val="tx1"/>
              </a:solidFill>
              <a:latin typeface="Times New Roman" panose="02020603050405020304" pitchFamily="18" charset="0"/>
              <a:ea typeface="Times New Roman" panose="02020603050405020304" pitchFamily="18" charset="0"/>
            </a:endParaRPr>
          </a:p>
          <a:p>
            <a:pPr indent="722630" algn="just">
              <a:spcAft>
                <a:spcPts val="1200"/>
              </a:spcAft>
            </a:pPr>
            <a:r>
              <a:rPr lang="en-IN" sz="1800" b="0" spc="-10" dirty="0">
                <a:solidFill>
                  <a:schemeClr val="tx1"/>
                </a:solidFill>
                <a:effectLst/>
                <a:latin typeface="Times New Roman" panose="02020603050405020304" pitchFamily="18" charset="0"/>
                <a:ea typeface="Times New Roman" panose="02020603050405020304" pitchFamily="18" charset="0"/>
              </a:rPr>
              <a:t>		</a:t>
            </a:r>
            <a:r>
              <a:rPr lang="en-US" sz="1800" b="0" spc="-10" dirty="0">
                <a:solidFill>
                  <a:schemeClr val="tx1"/>
                </a:solidFill>
                <a:effectLst/>
                <a:latin typeface="Times New Roman" panose="02020603050405020304" pitchFamily="18" charset="0"/>
                <a:ea typeface="Times New Roman" panose="02020603050405020304" pitchFamily="18" charset="0"/>
              </a:rPr>
              <a:t>Calculate </a:t>
            </a:r>
            <a:r>
              <a:rPr lang="en-US" sz="1800" b="0" spc="-10" dirty="0" err="1">
                <a:solidFill>
                  <a:schemeClr val="tx1"/>
                </a:solidFill>
                <a:effectLst/>
                <a:latin typeface="Times New Roman" panose="02020603050405020304" pitchFamily="18" charset="0"/>
                <a:ea typeface="Times New Roman" panose="02020603050405020304" pitchFamily="18" charset="0"/>
              </a:rPr>
              <a:t>Idx</a:t>
            </a:r>
            <a:r>
              <a:rPr lang="en-US" sz="1800" b="0" spc="-10" dirty="0">
                <a:solidFill>
                  <a:schemeClr val="tx1"/>
                </a:solidFill>
                <a:effectLst/>
                <a:latin typeface="Times New Roman" panose="02020603050405020304" pitchFamily="18" charset="0"/>
                <a:ea typeface="Times New Roman" panose="02020603050405020304" pitchFamily="18" charset="0"/>
              </a:rPr>
              <a:t> using MRMR algorithm for all EF</a:t>
            </a:r>
            <a:endParaRPr lang="en-IN" sz="1800" b="0" dirty="0">
              <a:solidFill>
                <a:schemeClr val="tx1"/>
              </a:solidFill>
              <a:effectLst/>
              <a:latin typeface="Times New Roman" panose="02020603050405020304" pitchFamily="18" charset="0"/>
              <a:ea typeface="Times New Roman" panose="02020603050405020304" pitchFamily="18" charset="0"/>
            </a:endParaRPr>
          </a:p>
          <a:p>
            <a:pPr marL="191770" indent="7226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Add top ‘n’ features to B1</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else</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Add all EF features to B1</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n = N – B1_size</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Calculate </a:t>
            </a:r>
            <a:r>
              <a:rPr lang="en-US" sz="1800" b="0" spc="-10" dirty="0" err="1">
                <a:solidFill>
                  <a:schemeClr val="tx1"/>
                </a:solidFill>
                <a:effectLst/>
                <a:latin typeface="Times New Roman" panose="02020603050405020304" pitchFamily="18" charset="0"/>
                <a:ea typeface="Times New Roman" panose="02020603050405020304" pitchFamily="18" charset="0"/>
              </a:rPr>
              <a:t>Idx</a:t>
            </a:r>
            <a:r>
              <a:rPr lang="en-US" sz="1800" b="0" spc="-10" dirty="0">
                <a:solidFill>
                  <a:schemeClr val="tx1"/>
                </a:solidFill>
                <a:effectLst/>
                <a:latin typeface="Times New Roman" panose="02020603050405020304" pitchFamily="18" charset="0"/>
                <a:ea typeface="Times New Roman" panose="02020603050405020304" pitchFamily="18" charset="0"/>
              </a:rPr>
              <a:t> for all LEF features</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Add top ‘n’ features to B1</a:t>
            </a:r>
            <a:endParaRPr lang="en-IN" sz="1800" b="0" dirty="0">
              <a:solidFill>
                <a:schemeClr val="tx1"/>
              </a:solidFill>
              <a:effectLst/>
              <a:latin typeface="Times New Roman" panose="02020603050405020304" pitchFamily="18" charset="0"/>
              <a:ea typeface="Times New Roman" panose="02020603050405020304" pitchFamily="18" charset="0"/>
            </a:endParaRPr>
          </a:p>
          <a:p>
            <a:pPr marL="265430" indent="457200" algn="just">
              <a:spcAft>
                <a:spcPts val="1200"/>
              </a:spcAft>
            </a:pPr>
            <a:r>
              <a:rPr lang="en-US" sz="1800" b="0" spc="-10" dirty="0">
                <a:solidFill>
                  <a:schemeClr val="tx1"/>
                </a:solidFill>
                <a:effectLst/>
                <a:latin typeface="Times New Roman" panose="02020603050405020304" pitchFamily="18" charset="0"/>
                <a:ea typeface="Times New Roman" panose="02020603050405020304" pitchFamily="18" charset="0"/>
              </a:rPr>
              <a:t>	end-if</a:t>
            </a:r>
            <a:endParaRPr lang="en-IN" sz="18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126</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7164288" y="110569"/>
            <a:ext cx="2159119"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546647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7624" y="410463"/>
            <a:ext cx="7630065" cy="3416320"/>
          </a:xfrm>
          <a:prstGeom prst="rect">
            <a:avLst/>
          </a:prstGeom>
          <a:noFill/>
        </p:spPr>
        <p:txBody>
          <a:bodyPr wrap="square">
            <a:spAutoFit/>
          </a:bodyPr>
          <a:lstStyle/>
          <a:p>
            <a:pPr indent="457200" algn="just">
              <a:spcAft>
                <a:spcPts val="1800"/>
              </a:spcAft>
            </a:pPr>
            <a:r>
              <a:rPr lang="en-US" sz="1800" b="0" spc="-10" dirty="0">
                <a:solidFill>
                  <a:schemeClr val="tx1"/>
                </a:solidFill>
                <a:effectLst/>
                <a:latin typeface="Times New Roman" panose="02020603050405020304" pitchFamily="18" charset="0"/>
                <a:ea typeface="Times New Roman" panose="02020603050405020304" pitchFamily="18" charset="0"/>
              </a:rPr>
              <a:t>else</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800"/>
              </a:spcAft>
            </a:pPr>
            <a:r>
              <a:rPr lang="en-US" sz="1800" b="0" spc="-10" dirty="0">
                <a:solidFill>
                  <a:schemeClr val="tx1"/>
                </a:solidFill>
                <a:effectLst/>
                <a:latin typeface="Times New Roman" panose="02020603050405020304" pitchFamily="18" charset="0"/>
                <a:ea typeface="Times New Roman" panose="02020603050405020304" pitchFamily="18" charset="0"/>
              </a:rPr>
              <a:t>	n = N – B1_size</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800"/>
              </a:spcAft>
            </a:pPr>
            <a:r>
              <a:rPr lang="en-US" sz="1800" b="0" spc="-10" dirty="0">
                <a:solidFill>
                  <a:schemeClr val="tx1"/>
                </a:solidFill>
                <a:effectLst/>
                <a:latin typeface="Times New Roman" panose="02020603050405020304" pitchFamily="18" charset="0"/>
                <a:ea typeface="Times New Roman" panose="02020603050405020304" pitchFamily="18" charset="0"/>
              </a:rPr>
              <a:t>	Calculate </a:t>
            </a:r>
            <a:r>
              <a:rPr lang="en-US" sz="1800" b="0" spc="-10" dirty="0" err="1">
                <a:solidFill>
                  <a:schemeClr val="tx1"/>
                </a:solidFill>
                <a:effectLst/>
                <a:latin typeface="Times New Roman" panose="02020603050405020304" pitchFamily="18" charset="0"/>
                <a:ea typeface="Times New Roman" panose="02020603050405020304" pitchFamily="18" charset="0"/>
              </a:rPr>
              <a:t>Idx</a:t>
            </a:r>
            <a:r>
              <a:rPr lang="en-US" sz="1800" b="0" spc="-10" dirty="0">
                <a:solidFill>
                  <a:schemeClr val="tx1"/>
                </a:solidFill>
                <a:effectLst/>
                <a:latin typeface="Times New Roman" panose="02020603050405020304" pitchFamily="18" charset="0"/>
                <a:ea typeface="Times New Roman" panose="02020603050405020304" pitchFamily="18" charset="0"/>
              </a:rPr>
              <a:t> for all MEF features</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800"/>
              </a:spcAft>
            </a:pPr>
            <a:r>
              <a:rPr lang="en-US" sz="1800" b="0" spc="-10" dirty="0">
                <a:solidFill>
                  <a:schemeClr val="tx1"/>
                </a:solidFill>
                <a:effectLst/>
                <a:latin typeface="Times New Roman" panose="02020603050405020304" pitchFamily="18" charset="0"/>
                <a:ea typeface="Times New Roman" panose="02020603050405020304" pitchFamily="18" charset="0"/>
              </a:rPr>
              <a:t>	Add top ‘n’ features to B1</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800"/>
              </a:spcAft>
            </a:pPr>
            <a:r>
              <a:rPr lang="en-US" sz="1800" b="0" spc="-10" dirty="0">
                <a:solidFill>
                  <a:schemeClr val="tx1"/>
                </a:solidFill>
                <a:effectLst/>
                <a:latin typeface="Times New Roman" panose="02020603050405020304" pitchFamily="18" charset="0"/>
                <a:ea typeface="Times New Roman" panose="02020603050405020304" pitchFamily="18" charset="0"/>
              </a:rPr>
              <a:t>	end-if</a:t>
            </a:r>
            <a:endParaRPr lang="en-IN" sz="1800" b="0" dirty="0">
              <a:solidFill>
                <a:schemeClr val="tx1"/>
              </a:solidFill>
              <a:effectLst/>
              <a:latin typeface="Times New Roman" panose="02020603050405020304" pitchFamily="18" charset="0"/>
              <a:ea typeface="Times New Roman" panose="02020603050405020304" pitchFamily="18" charset="0"/>
            </a:endParaRPr>
          </a:p>
          <a:p>
            <a:pPr indent="457200" algn="just">
              <a:spcAft>
                <a:spcPts val="1800"/>
              </a:spcAft>
            </a:pPr>
            <a:r>
              <a:rPr lang="en-US" sz="1800" b="0" spc="-10" dirty="0">
                <a:solidFill>
                  <a:schemeClr val="tx1"/>
                </a:solidFill>
                <a:effectLst/>
                <a:latin typeface="Times New Roman" panose="02020603050405020304" pitchFamily="18" charset="0"/>
                <a:ea typeface="Times New Roman" panose="02020603050405020304" pitchFamily="18" charset="0"/>
              </a:rPr>
              <a:t>end-while</a:t>
            </a:r>
            <a:endParaRPr lang="en-IN" sz="18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US" sz="1800" b="0" spc="-10" dirty="0">
                <a:solidFill>
                  <a:schemeClr val="tx1"/>
                </a:solidFill>
                <a:effectLst/>
                <a:latin typeface="Times New Roman" panose="02020603050405020304" pitchFamily="18" charset="0"/>
                <a:ea typeface="Times New Roman" panose="02020603050405020304" pitchFamily="18" charset="0"/>
              </a:rPr>
              <a:t>Return </a:t>
            </a:r>
            <a:r>
              <a:rPr lang="en-US" sz="1800" b="0" spc="-10" dirty="0" err="1">
                <a:solidFill>
                  <a:schemeClr val="tx1"/>
                </a:solidFill>
                <a:effectLst/>
                <a:latin typeface="Times New Roman" panose="02020603050405020304" pitchFamily="18" charset="0"/>
                <a:ea typeface="Times New Roman" panose="02020603050405020304" pitchFamily="18" charset="0"/>
              </a:rPr>
              <a:t>Final_fe</a:t>
            </a:r>
            <a:r>
              <a:rPr lang="en-US" sz="1800" b="0" spc="-10" dirty="0">
                <a:solidFill>
                  <a:schemeClr val="tx1"/>
                </a:solidFill>
                <a:effectLst/>
                <a:latin typeface="Times New Roman" panose="02020603050405020304" pitchFamily="18" charset="0"/>
                <a:ea typeface="Times New Roman" panose="02020603050405020304" pitchFamily="18" charset="0"/>
              </a:rPr>
              <a:t> = B1 </a:t>
            </a:r>
            <a:endParaRPr lang="en-IN" sz="18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127</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7164288" y="110569"/>
            <a:ext cx="2159119"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382589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128</a:t>
            </a:fld>
            <a:endParaRPr lang="en-US" dirty="0"/>
          </a:p>
        </p:txBody>
      </p:sp>
      <p:sp>
        <p:nvSpPr>
          <p:cNvPr id="2" name="Rectangle 1">
            <a:extLst>
              <a:ext uri="{FF2B5EF4-FFF2-40B4-BE49-F238E27FC236}">
                <a16:creationId xmlns:a16="http://schemas.microsoft.com/office/drawing/2014/main" id="{759E7424-48C5-96E1-69B6-DD1FF70CC307}"/>
              </a:ext>
            </a:extLst>
          </p:cNvPr>
          <p:cNvSpPr/>
          <p:nvPr/>
        </p:nvSpPr>
        <p:spPr>
          <a:xfrm>
            <a:off x="1547664" y="1484784"/>
            <a:ext cx="6552728" cy="3675045"/>
          </a:xfrm>
          <a:prstGeom prst="rect">
            <a:avLst/>
          </a:prstGeom>
          <a:noFill/>
        </p:spPr>
        <p:txBody>
          <a:bodyPr wrap="square" lIns="91440" tIns="45720" rIns="91440" bIns="45720">
            <a:spAutoFit/>
          </a:bodyPr>
          <a:lstStyle/>
          <a:p>
            <a:pPr marL="536575" algn="ctr">
              <a:lnSpc>
                <a:spcPct val="150000"/>
              </a:lnSpc>
            </a:pPr>
            <a:r>
              <a:rPr lang="en-GB" sz="400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Wrapper-based Random Search strategy with Mutual Information (WRSMI)</a:t>
            </a:r>
          </a:p>
        </p:txBody>
      </p:sp>
    </p:spTree>
    <p:extLst>
      <p:ext uri="{BB962C8B-B14F-4D97-AF65-F5344CB8AC3E}">
        <p14:creationId xmlns:p14="http://schemas.microsoft.com/office/powerpoint/2010/main" val="3456188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2440" y="6305550"/>
            <a:ext cx="538408" cy="476250"/>
          </a:xfrm>
        </p:spPr>
        <p:txBody>
          <a:bodyPr/>
          <a:lstStyle/>
          <a:p>
            <a:pPr>
              <a:defRPr/>
            </a:pPr>
            <a:fld id="{ABBEF5C2-3C9E-4B3A-8957-6EFA4BF640AD}" type="slidenum">
              <a:rPr lang="en-US" smtClean="0"/>
              <a:pPr>
                <a:defRPr/>
              </a:pPr>
              <a:t>129</a:t>
            </a:fld>
            <a:endParaRPr lang="en-US" dirty="0"/>
          </a:p>
        </p:txBody>
      </p:sp>
      <p:sp>
        <p:nvSpPr>
          <p:cNvPr id="12" name="TextBox 11">
            <a:extLst>
              <a:ext uri="{FF2B5EF4-FFF2-40B4-BE49-F238E27FC236}">
                <a16:creationId xmlns:a16="http://schemas.microsoft.com/office/drawing/2014/main" id="{15A38A89-A9E4-52A3-1729-DD373685112A}"/>
              </a:ext>
            </a:extLst>
          </p:cNvPr>
          <p:cNvSpPr txBox="1"/>
          <p:nvPr/>
        </p:nvSpPr>
        <p:spPr>
          <a:xfrm>
            <a:off x="1043608" y="189908"/>
            <a:ext cx="7776863" cy="4457952"/>
          </a:xfrm>
          <a:prstGeom prst="rect">
            <a:avLst/>
          </a:prstGeom>
          <a:noFill/>
        </p:spPr>
        <p:txBody>
          <a:bodyPr wrap="square" rtlCol="0">
            <a:spAutoFit/>
          </a:bodyPr>
          <a:lstStyle/>
          <a:p>
            <a:pPr algn="just">
              <a:lnSpc>
                <a:spcPct val="150000"/>
              </a:lnSpc>
            </a:pPr>
            <a:r>
              <a:rPr lang="en-GB" sz="2400" dirty="0">
                <a:solidFill>
                  <a:schemeClr val="tx1"/>
                </a:solidFill>
                <a:latin typeface="Times New Roman" panose="02020603050405020304" pitchFamily="18" charset="0"/>
                <a:cs typeface="Times New Roman" panose="02020603050405020304" pitchFamily="18" charset="0"/>
              </a:rPr>
              <a:t>Major contributions of the proposed method:</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system proposes another new way of selecting features which works based on random search method.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selection is wrapper-based that works using a randomized search strategy and it is referred as “Wrapper-Based Random Search strategy with Mutual Information (WRSMI).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process is done in an orderly manner. </a:t>
            </a:r>
          </a:p>
        </p:txBody>
      </p:sp>
    </p:spTree>
    <p:extLst>
      <p:ext uri="{BB962C8B-B14F-4D97-AF65-F5344CB8AC3E}">
        <p14:creationId xmlns:p14="http://schemas.microsoft.com/office/powerpoint/2010/main" val="3132119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13</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2792902326"/>
              </p:ext>
            </p:extLst>
          </p:nvPr>
        </p:nvGraphicFramePr>
        <p:xfrm>
          <a:off x="1115616" y="404665"/>
          <a:ext cx="7955232" cy="5819402"/>
        </p:xfrm>
        <a:graphic>
          <a:graphicData uri="http://schemas.openxmlformats.org/drawingml/2006/table">
            <a:tbl>
              <a:tblPr firstRow="1" bandRow="1">
                <a:tableStyleId>{5940675A-B579-460E-94D1-54222C63F5DA}</a:tableStyleId>
              </a:tblPr>
              <a:tblGrid>
                <a:gridCol w="2126645">
                  <a:extLst>
                    <a:ext uri="{9D8B030D-6E8A-4147-A177-3AD203B41FA5}">
                      <a16:colId xmlns:a16="http://schemas.microsoft.com/office/drawing/2014/main" val="406820577"/>
                    </a:ext>
                  </a:extLst>
                </a:gridCol>
                <a:gridCol w="2013323">
                  <a:extLst>
                    <a:ext uri="{9D8B030D-6E8A-4147-A177-3AD203B41FA5}">
                      <a16:colId xmlns:a16="http://schemas.microsoft.com/office/drawing/2014/main" val="2658887784"/>
                    </a:ext>
                  </a:extLst>
                </a:gridCol>
                <a:gridCol w="3815264">
                  <a:extLst>
                    <a:ext uri="{9D8B030D-6E8A-4147-A177-3AD203B41FA5}">
                      <a16:colId xmlns:a16="http://schemas.microsoft.com/office/drawing/2014/main" val="875451995"/>
                    </a:ext>
                  </a:extLst>
                </a:gridCol>
              </a:tblGrid>
              <a:tr h="441396">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4599164">
                <a:tc>
                  <a:txBody>
                    <a:bodyPr/>
                    <a:lstStyle/>
                    <a:p>
                      <a:r>
                        <a:rPr lang="en-GB" sz="2000" dirty="0">
                          <a:latin typeface="Times New Roman" panose="02020603050405020304" pitchFamily="18" charset="0"/>
                          <a:cs typeface="Times New Roman" panose="02020603050405020304" pitchFamily="18" charset="0"/>
                        </a:rPr>
                        <a:t>Biswajit Mondal, </a:t>
                      </a:r>
                      <a:r>
                        <a:rPr lang="en-GB" sz="2000" dirty="0" err="1">
                          <a:latin typeface="Times New Roman" panose="02020603050405020304" pitchFamily="18" charset="0"/>
                          <a:cs typeface="Times New Roman" panose="02020603050405020304" pitchFamily="18" charset="0"/>
                        </a:rPr>
                        <a:t>Ashis</a:t>
                      </a:r>
                      <a:r>
                        <a:rPr lang="en-GB" sz="2000" dirty="0">
                          <a:latin typeface="Times New Roman" panose="02020603050405020304" pitchFamily="18" charset="0"/>
                          <a:cs typeface="Times New Roman" panose="02020603050405020304" pitchFamily="18" charset="0"/>
                        </a:rPr>
                        <a:t> Kumar </a:t>
                      </a:r>
                      <a:r>
                        <a:rPr lang="en-GB" sz="2000" dirty="0" err="1">
                          <a:latin typeface="Times New Roman" panose="02020603050405020304" pitchFamily="18" charset="0"/>
                          <a:cs typeface="Times New Roman" panose="02020603050405020304" pitchFamily="18" charset="0"/>
                        </a:rPr>
                        <a:t>Saha</a:t>
                      </a:r>
                      <a:r>
                        <a:rPr lang="en-GB" sz="2000" dirty="0">
                          <a:latin typeface="Times New Roman" panose="02020603050405020304" pitchFamily="18" charset="0"/>
                          <a:cs typeface="Times New Roman" panose="02020603050405020304" pitchFamily="18" charset="0"/>
                        </a:rPr>
                        <a:t> &amp; Anirban Roy (2019): Mapping</a:t>
                      </a:r>
                    </a:p>
                    <a:p>
                      <a:r>
                        <a:rPr lang="en-GB" sz="2000" dirty="0">
                          <a:latin typeface="Times New Roman" panose="02020603050405020304" pitchFamily="18" charset="0"/>
                          <a:cs typeface="Times New Roman" panose="02020603050405020304" pitchFamily="18" charset="0"/>
                        </a:rPr>
                        <a:t>mangroves using LISS-IV and Hyperion data in part of the Indian </a:t>
                      </a:r>
                      <a:r>
                        <a:rPr lang="en-GB" sz="2000" dirty="0" err="1">
                          <a:latin typeface="Times New Roman" panose="02020603050405020304" pitchFamily="18" charset="0"/>
                          <a:cs typeface="Times New Roman" panose="02020603050405020304" pitchFamily="18" charset="0"/>
                        </a:rPr>
                        <a:t>Sundarban</a:t>
                      </a:r>
                      <a:r>
                        <a:rPr lang="en-GB" sz="2000" dirty="0">
                          <a:latin typeface="Times New Roman" panose="02020603050405020304" pitchFamily="18" charset="0"/>
                          <a:cs typeface="Times New Roman" panose="02020603050405020304" pitchFamily="18" charset="0"/>
                        </a:rPr>
                        <a:t>, International Journal</a:t>
                      </a:r>
                    </a:p>
                    <a:p>
                      <a:r>
                        <a:rPr lang="en-GB" sz="2000" dirty="0">
                          <a:latin typeface="Times New Roman" panose="02020603050405020304" pitchFamily="18" charset="0"/>
                          <a:cs typeface="Times New Roman" panose="02020603050405020304" pitchFamily="18" charset="0"/>
                        </a:rPr>
                        <a:t>of Remote Sensing. </a:t>
                      </a:r>
                    </a:p>
                    <a:p>
                      <a:endParaRPr lang="en-IN" sz="2000"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GB" sz="2000" dirty="0">
                          <a:latin typeface="Times New Roman" panose="02020603050405020304" pitchFamily="18" charset="0"/>
                          <a:cs typeface="Times New Roman" panose="02020603050405020304" pitchFamily="18" charset="0"/>
                        </a:rPr>
                        <a:t>LISS IV Image - Lothian Island and</a:t>
                      </a:r>
                    </a:p>
                    <a:p>
                      <a:pPr marL="0" indent="0">
                        <a:buFont typeface="Arial" panose="020B0604020202020204" pitchFamily="34" charset="0"/>
                        <a:buNone/>
                      </a:pPr>
                      <a:r>
                        <a:rPr lang="en-GB" sz="2000" dirty="0" err="1">
                          <a:latin typeface="Times New Roman" panose="02020603050405020304" pitchFamily="18" charset="0"/>
                          <a:cs typeface="Times New Roman" panose="02020603050405020304" pitchFamily="18" charset="0"/>
                        </a:rPr>
                        <a:t>Saptamukhi</a:t>
                      </a:r>
                      <a:r>
                        <a:rPr lang="en-GB" sz="2000" dirty="0">
                          <a:latin typeface="Times New Roman" panose="02020603050405020304" pitchFamily="18" charset="0"/>
                          <a:cs typeface="Times New Roman" panose="02020603050405020304" pitchFamily="18" charset="0"/>
                        </a:rPr>
                        <a:t> Reserve Forest located in the western part of </a:t>
                      </a:r>
                      <a:r>
                        <a:rPr lang="en-GB" sz="2000" dirty="0" err="1">
                          <a:latin typeface="Times New Roman" panose="02020603050405020304" pitchFamily="18" charset="0"/>
                          <a:cs typeface="Times New Roman" panose="02020603050405020304" pitchFamily="18" charset="0"/>
                        </a:rPr>
                        <a:t>Sundarban</a:t>
                      </a:r>
                      <a:endParaRPr lang="en-GB"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GB" sz="2000" dirty="0">
                          <a:latin typeface="Times New Roman" panose="02020603050405020304" pitchFamily="18" charset="0"/>
                          <a:cs typeface="Times New Roman" panose="02020603050405020304" pitchFamily="18" charset="0"/>
                        </a:rPr>
                        <a:t>Biosphere Reserve of India.</a:t>
                      </a:r>
                    </a:p>
                  </a:txBody>
                  <a:tcPr/>
                </a:tc>
                <a:tc>
                  <a:txBody>
                    <a:bodyPr/>
                    <a:lstStyle/>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method introduced a OBIA method for land cover mapping of mangrove forest. </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training samples obtained by Hyperion data are used by Object-based Image Analysis (OBIA) classification . </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Classification is done by Maximum Likelihood Classifier (MLC) using same set of training samples and evaluated with same set of test samples</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Accuracy: 75.28%</a:t>
                      </a:r>
                    </a:p>
                    <a:p>
                      <a:pPr marL="0" indent="0">
                        <a:lnSpc>
                          <a:spcPct val="107000"/>
                        </a:lnSpc>
                        <a:spcAft>
                          <a:spcPts val="800"/>
                        </a:spcAft>
                        <a:buFont typeface="Arial" panose="020B0604020202020204" pitchFamily="34" charset="0"/>
                        <a:buNone/>
                      </a:pPr>
                      <a:r>
                        <a:rPr kumimoji="0" lang="en-IN" sz="2000" kern="1200" dirty="0">
                          <a:solidFill>
                            <a:schemeClr val="tx1"/>
                          </a:solidFill>
                          <a:latin typeface="Times New Roman" panose="02020603050405020304" pitchFamily="18" charset="0"/>
                          <a:ea typeface="+mn-ea"/>
                          <a:cs typeface="Times New Roman" panose="02020603050405020304" pitchFamily="18" charset="0"/>
                        </a:rPr>
                        <a:t>Limitation:</a:t>
                      </a:r>
                    </a:p>
                    <a:p>
                      <a:pPr marL="342900" indent="-342900">
                        <a:lnSpc>
                          <a:spcPct val="107000"/>
                        </a:lnSpc>
                        <a:spcAft>
                          <a:spcPts val="800"/>
                        </a:spcAft>
                        <a:buFont typeface="Arial" panose="020B0604020202020204" pitchFamily="34" charset="0"/>
                        <a:buChar char="•"/>
                      </a:pPr>
                      <a:r>
                        <a:rPr kumimoji="0" lang="en-IN" sz="2000" kern="1200" dirty="0">
                          <a:solidFill>
                            <a:schemeClr val="tx1"/>
                          </a:solidFill>
                          <a:latin typeface="Times New Roman" panose="02020603050405020304" pitchFamily="18" charset="0"/>
                          <a:ea typeface="+mn-ea"/>
                          <a:cs typeface="Times New Roman" panose="02020603050405020304" pitchFamily="18" charset="0"/>
                        </a:rPr>
                        <a:t>Resulting in low accuracy value.</a:t>
                      </a: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24963893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130</a:t>
            </a:fld>
            <a:endParaRPr lang="en-US" dirty="0"/>
          </a:p>
        </p:txBody>
      </p:sp>
      <p:sp>
        <p:nvSpPr>
          <p:cNvPr id="12" name="TextBox 11">
            <a:extLst>
              <a:ext uri="{FF2B5EF4-FFF2-40B4-BE49-F238E27FC236}">
                <a16:creationId xmlns:a16="http://schemas.microsoft.com/office/drawing/2014/main" id="{15A38A89-A9E4-52A3-1729-DD373685112A}"/>
              </a:ext>
            </a:extLst>
          </p:cNvPr>
          <p:cNvSpPr txBox="1"/>
          <p:nvPr/>
        </p:nvSpPr>
        <p:spPr>
          <a:xfrm>
            <a:off x="2209800" y="4798482"/>
            <a:ext cx="6096000" cy="579967"/>
          </a:xfrm>
          <a:prstGeom prst="rect">
            <a:avLst/>
          </a:prstGeom>
          <a:noFill/>
        </p:spPr>
        <p:txBody>
          <a:bodyPr wrap="square" rtlCol="0">
            <a:spAutoFit/>
          </a:bodyPr>
          <a:lstStyle/>
          <a:p>
            <a:pPr algn="just">
              <a:lnSpc>
                <a:spcPct val="150000"/>
              </a:lnSpc>
            </a:pPr>
            <a:r>
              <a:rPr lang="en-GB" sz="2400" dirty="0">
                <a:solidFill>
                  <a:schemeClr val="tx1"/>
                </a:solidFill>
                <a:latin typeface="Times New Roman" panose="02020603050405020304" pitchFamily="18" charset="0"/>
                <a:cs typeface="Times New Roman" panose="02020603050405020304" pitchFamily="18" charset="0"/>
              </a:rPr>
              <a:t>Figure 21. </a:t>
            </a:r>
            <a:r>
              <a:rPr lang="en-GB" sz="2400" b="0" dirty="0">
                <a:solidFill>
                  <a:schemeClr val="tx1"/>
                </a:solidFill>
                <a:latin typeface="Times New Roman" panose="02020603050405020304" pitchFamily="18" charset="0"/>
                <a:cs typeface="Times New Roman" panose="02020603050405020304" pitchFamily="18" charset="0"/>
              </a:rPr>
              <a:t>Block diagram of WRSMI method</a:t>
            </a:r>
          </a:p>
        </p:txBody>
      </p:sp>
      <p:pic>
        <p:nvPicPr>
          <p:cNvPr id="3" name="Picture 2">
            <a:extLst>
              <a:ext uri="{FF2B5EF4-FFF2-40B4-BE49-F238E27FC236}">
                <a16:creationId xmlns:a16="http://schemas.microsoft.com/office/drawing/2014/main" id="{12199590-D612-26D3-F8A5-716710034CEF}"/>
              </a:ext>
            </a:extLst>
          </p:cNvPr>
          <p:cNvPicPr>
            <a:picLocks noChangeAspect="1"/>
          </p:cNvPicPr>
          <p:nvPr/>
        </p:nvPicPr>
        <p:blipFill>
          <a:blip r:embed="rId3"/>
          <a:stretch>
            <a:fillRect/>
          </a:stretch>
        </p:blipFill>
        <p:spPr>
          <a:xfrm>
            <a:off x="1071884" y="1268760"/>
            <a:ext cx="8072116" cy="3182590"/>
          </a:xfrm>
          <a:prstGeom prst="rect">
            <a:avLst/>
          </a:prstGeom>
        </p:spPr>
      </p:pic>
    </p:spTree>
    <p:extLst>
      <p:ext uri="{BB962C8B-B14F-4D97-AF65-F5344CB8AC3E}">
        <p14:creationId xmlns:p14="http://schemas.microsoft.com/office/powerpoint/2010/main" val="24065973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1124744"/>
            <a:ext cx="7630065" cy="4457952"/>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proposed method considers the multi-dimensional feature maps as the input, which are obtained from DCNN.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Every feature map represents the result of a filter applied on the input image matrix.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Each filter tries to bring out a feature from the image.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So, the maximum value in the feature map indicates that the particular position has some important feature.</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131</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1188745" y="198507"/>
            <a:ext cx="4678655"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3.2.1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SDF Algorithm</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715567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9200" y="381000"/>
            <a:ext cx="7630065" cy="4457952"/>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input size of the feature maps is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WxHxK</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(Where,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WxH</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represents the feature map’s spatial resolution and K represents the number of feature maps).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features are compared in a depth-wise manner and the maximum of which is found out.</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final features selected are of size w1xh1.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feature set size is tremendously decreased thus leading to the improvement in the reduced running time.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2440" y="6305550"/>
            <a:ext cx="538408" cy="476250"/>
          </a:xfrm>
        </p:spPr>
        <p:txBody>
          <a:bodyPr/>
          <a:lstStyle/>
          <a:p>
            <a:pPr>
              <a:defRPr/>
            </a:pPr>
            <a:fld id="{ABBEF5C2-3C9E-4B3A-8957-6EFA4BF640AD}" type="slidenum">
              <a:rPr lang="en-US" smtClean="0"/>
              <a:pPr>
                <a:defRPr/>
              </a:pPr>
              <a:t>132</a:t>
            </a:fld>
            <a:endParaRPr lang="en-US" dirty="0"/>
          </a:p>
        </p:txBody>
      </p:sp>
    </p:spTree>
    <p:extLst>
      <p:ext uri="{BB962C8B-B14F-4D97-AF65-F5344CB8AC3E}">
        <p14:creationId xmlns:p14="http://schemas.microsoft.com/office/powerpoint/2010/main" val="26298481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2183" y="248975"/>
            <a:ext cx="7630065" cy="6340197"/>
          </a:xfrm>
          <a:prstGeom prst="rect">
            <a:avLst/>
          </a:prstGeom>
          <a:noFill/>
        </p:spPr>
        <p:txBody>
          <a:bodyPr wrap="square">
            <a:spAutoFit/>
          </a:bodyPr>
          <a:lstStyle/>
          <a:p>
            <a:pPr algn="just">
              <a:spcAft>
                <a:spcPts val="600"/>
              </a:spcAft>
            </a:pPr>
            <a:r>
              <a:rPr lang="en-US" sz="2800" b="1" spc="-10" dirty="0">
                <a:solidFill>
                  <a:schemeClr val="tx1"/>
                </a:solidFill>
                <a:effectLst/>
                <a:latin typeface="Times New Roman" panose="02020603050405020304" pitchFamily="18" charset="0"/>
                <a:ea typeface="Times New Roman" panose="02020603050405020304" pitchFamily="18" charset="0"/>
              </a:rPr>
              <a:t>Algorithm</a:t>
            </a:r>
            <a:r>
              <a:rPr lang="en-US" sz="2800" spc="-10" dirty="0">
                <a:solidFill>
                  <a:schemeClr val="tx1"/>
                </a:solidFill>
                <a:effectLst/>
                <a:latin typeface="Times New Roman" panose="02020603050405020304" pitchFamily="18" charset="0"/>
                <a:ea typeface="Times New Roman" panose="02020603050405020304" pitchFamily="18" charset="0"/>
              </a:rPr>
              <a:t>: function </a:t>
            </a:r>
            <a:r>
              <a:rPr lang="en-US" sz="2800" b="1" spc="-10" dirty="0">
                <a:solidFill>
                  <a:schemeClr val="tx1"/>
                </a:solidFill>
                <a:effectLst/>
                <a:latin typeface="Times New Roman" panose="02020603050405020304" pitchFamily="18" charset="0"/>
                <a:ea typeface="Times New Roman" panose="02020603050405020304" pitchFamily="18" charset="0"/>
              </a:rPr>
              <a:t>SDF</a:t>
            </a:r>
            <a:r>
              <a:rPr lang="en-US" sz="2800" spc="-10" dirty="0">
                <a:solidFill>
                  <a:schemeClr val="tx1"/>
                </a:solidFill>
                <a:effectLst/>
                <a:latin typeface="Times New Roman" panose="02020603050405020304" pitchFamily="18" charset="0"/>
                <a:ea typeface="Times New Roman" panose="02020603050405020304" pitchFamily="18" charset="0"/>
              </a:rPr>
              <a:t> (</a:t>
            </a:r>
            <a:r>
              <a:rPr lang="en-US" sz="2800" spc="-10" dirty="0" err="1">
                <a:solidFill>
                  <a:schemeClr val="tx1"/>
                </a:solidFill>
                <a:effectLst/>
                <a:latin typeface="Times New Roman" panose="02020603050405020304" pitchFamily="18" charset="0"/>
                <a:ea typeface="Times New Roman" panose="02020603050405020304" pitchFamily="18" charset="0"/>
              </a:rPr>
              <a:t>deep_feat</a:t>
            </a:r>
            <a:r>
              <a:rPr lang="en-US" sz="2800" spc="-10" dirty="0">
                <a:solidFill>
                  <a:schemeClr val="tx1"/>
                </a:solidFill>
                <a:effectLst/>
                <a:latin typeface="Times New Roman" panose="02020603050405020304" pitchFamily="18" charset="0"/>
                <a:ea typeface="Times New Roman" panose="02020603050405020304" pitchFamily="18" charset="0"/>
              </a:rPr>
              <a:t>)</a:t>
            </a:r>
            <a:endParaRPr lang="en-IN" sz="280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//Input: </a:t>
            </a:r>
            <a:r>
              <a:rPr lang="en-US" sz="2200" b="0" spc="-10" dirty="0" err="1">
                <a:solidFill>
                  <a:schemeClr val="tx1"/>
                </a:solidFill>
                <a:effectLst/>
                <a:latin typeface="Times New Roman" panose="02020603050405020304" pitchFamily="18" charset="0"/>
                <a:ea typeface="Times New Roman" panose="02020603050405020304" pitchFamily="18" charset="0"/>
              </a:rPr>
              <a:t>deep_feat</a:t>
            </a:r>
            <a:r>
              <a:rPr lang="en-US" sz="2200" b="0" spc="-10" dirty="0">
                <a:solidFill>
                  <a:schemeClr val="tx1"/>
                </a:solidFill>
                <a:effectLst/>
                <a:latin typeface="Times New Roman" panose="02020603050405020304" pitchFamily="18" charset="0"/>
                <a:ea typeface="Times New Roman" panose="02020603050405020304" pitchFamily="18" charset="0"/>
              </a:rPr>
              <a:t>, Feature Map from CNN of size W x H x K</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//Output: </a:t>
            </a:r>
            <a:r>
              <a:rPr lang="en-US" sz="2200" b="0" spc="-10" dirty="0" err="1">
                <a:solidFill>
                  <a:schemeClr val="tx1"/>
                </a:solidFill>
                <a:effectLst/>
                <a:latin typeface="Times New Roman" panose="02020603050405020304" pitchFamily="18" charset="0"/>
                <a:ea typeface="Times New Roman" panose="02020603050405020304" pitchFamily="18" charset="0"/>
              </a:rPr>
              <a:t>selected_deep_feat</a:t>
            </a:r>
            <a:r>
              <a:rPr lang="en-US" sz="2200" b="0" spc="-10" dirty="0">
                <a:solidFill>
                  <a:schemeClr val="tx1"/>
                </a:solidFill>
                <a:effectLst/>
                <a:latin typeface="Times New Roman" panose="02020603050405020304" pitchFamily="18" charset="0"/>
                <a:ea typeface="Times New Roman" panose="02020603050405020304" pitchFamily="18" charset="0"/>
              </a:rPr>
              <a:t>, Selected features of size w1 x h1</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Initialize max = 0</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for </a:t>
            </a:r>
            <a:r>
              <a:rPr lang="en-US" sz="2200" b="0" spc="-10" dirty="0" err="1">
                <a:solidFill>
                  <a:schemeClr val="tx1"/>
                </a:solidFill>
                <a:effectLst/>
                <a:latin typeface="Times New Roman" panose="02020603050405020304" pitchFamily="18" charset="0"/>
                <a:ea typeface="Times New Roman" panose="02020603050405020304" pitchFamily="18" charset="0"/>
              </a:rPr>
              <a:t>i</a:t>
            </a: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 1 to W</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for j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1 to H</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for k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 1 to K</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if (</a:t>
            </a:r>
            <a:r>
              <a:rPr lang="en-US" sz="2200" b="0" spc="-10" dirty="0" err="1">
                <a:solidFill>
                  <a:schemeClr val="tx1"/>
                </a:solidFill>
                <a:effectLst/>
                <a:latin typeface="Times New Roman" panose="02020603050405020304" pitchFamily="18" charset="0"/>
                <a:ea typeface="Times New Roman" panose="02020603050405020304" pitchFamily="18" charset="0"/>
              </a:rPr>
              <a:t>deep_feat</a:t>
            </a:r>
            <a:r>
              <a:rPr lang="en-US" sz="2200" b="0" spc="-10" dirty="0">
                <a:solidFill>
                  <a:schemeClr val="tx1"/>
                </a:solidFill>
                <a:effectLst/>
                <a:latin typeface="Times New Roman" panose="02020603050405020304" pitchFamily="18" charset="0"/>
                <a:ea typeface="Times New Roman" panose="02020603050405020304" pitchFamily="18" charset="0"/>
              </a:rPr>
              <a:t>(</a:t>
            </a:r>
            <a:r>
              <a:rPr lang="en-US" sz="2200" b="0" spc="-10" dirty="0" err="1">
                <a:solidFill>
                  <a:schemeClr val="tx1"/>
                </a:solidFill>
                <a:effectLst/>
                <a:latin typeface="Times New Roman" panose="02020603050405020304" pitchFamily="18" charset="0"/>
                <a:ea typeface="Times New Roman" panose="02020603050405020304" pitchFamily="18" charset="0"/>
              </a:rPr>
              <a:t>i,j,k</a:t>
            </a:r>
            <a:r>
              <a:rPr lang="en-US" sz="2200" b="0" spc="-10" dirty="0">
                <a:solidFill>
                  <a:schemeClr val="tx1"/>
                </a:solidFill>
                <a:effectLst/>
                <a:latin typeface="Times New Roman" panose="02020603050405020304" pitchFamily="18" charset="0"/>
                <a:ea typeface="Times New Roman" panose="02020603050405020304" pitchFamily="18" charset="0"/>
              </a:rPr>
              <a:t>) &gt; max)</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max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deep_feat</a:t>
            </a:r>
            <a:r>
              <a:rPr lang="en-US" sz="2200" b="0" spc="-10" dirty="0">
                <a:solidFill>
                  <a:schemeClr val="tx1"/>
                </a:solidFill>
                <a:effectLst/>
                <a:latin typeface="Times New Roman" panose="02020603050405020304" pitchFamily="18" charset="0"/>
                <a:ea typeface="Times New Roman" panose="02020603050405020304" pitchFamily="18" charset="0"/>
              </a:rPr>
              <a:t>(</a:t>
            </a:r>
            <a:r>
              <a:rPr lang="en-US" sz="2200" b="0" spc="-10" dirty="0" err="1">
                <a:solidFill>
                  <a:schemeClr val="tx1"/>
                </a:solidFill>
                <a:effectLst/>
                <a:latin typeface="Times New Roman" panose="02020603050405020304" pitchFamily="18" charset="0"/>
                <a:ea typeface="Times New Roman" panose="02020603050405020304" pitchFamily="18" charset="0"/>
              </a:rPr>
              <a:t>i,j,k</a:t>
            </a:r>
            <a:r>
              <a:rPr lang="en-US" sz="2200" b="0" spc="-10" dirty="0">
                <a:solidFill>
                  <a:schemeClr val="tx1"/>
                </a:solidFill>
                <a:effectLst/>
                <a:latin typeface="Times New Roman" panose="02020603050405020304" pitchFamily="18" charset="0"/>
                <a:ea typeface="Times New Roman" panose="02020603050405020304" pitchFamily="18" charset="0"/>
              </a:rPr>
              <a:t>)</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end_if</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selected_deep_feat</a:t>
            </a:r>
            <a:r>
              <a:rPr lang="en-US" sz="2200" b="0" spc="-10" dirty="0">
                <a:solidFill>
                  <a:schemeClr val="tx1"/>
                </a:solidFill>
                <a:effectLst/>
                <a:latin typeface="Times New Roman" panose="02020603050405020304" pitchFamily="18" charset="0"/>
                <a:ea typeface="Times New Roman" panose="02020603050405020304" pitchFamily="18" charset="0"/>
              </a:rPr>
              <a:t>(</a:t>
            </a:r>
            <a:r>
              <a:rPr lang="en-US" sz="2200" b="0" spc="-10" dirty="0" err="1">
                <a:solidFill>
                  <a:schemeClr val="tx1"/>
                </a:solidFill>
                <a:effectLst/>
                <a:latin typeface="Times New Roman" panose="02020603050405020304" pitchFamily="18" charset="0"/>
                <a:ea typeface="Times New Roman" panose="02020603050405020304" pitchFamily="18" charset="0"/>
              </a:rPr>
              <a:t>i,j</a:t>
            </a: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rPr>
              <a:t></a:t>
            </a:r>
            <a:r>
              <a:rPr lang="en-US" sz="2200" b="0" spc="-10" dirty="0">
                <a:solidFill>
                  <a:schemeClr val="tx1"/>
                </a:solidFill>
                <a:effectLst/>
                <a:latin typeface="Times New Roman" panose="02020603050405020304" pitchFamily="18" charset="0"/>
                <a:ea typeface="Times New Roman" panose="02020603050405020304" pitchFamily="18" charset="0"/>
              </a:rPr>
              <a:t> max</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end_for</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  </a:t>
            </a:r>
            <a:r>
              <a:rPr lang="en-US" sz="2200" b="0" spc="-10" dirty="0" err="1">
                <a:solidFill>
                  <a:schemeClr val="tx1"/>
                </a:solidFill>
                <a:effectLst/>
                <a:latin typeface="Times New Roman" panose="02020603050405020304" pitchFamily="18" charset="0"/>
                <a:ea typeface="Times New Roman" panose="02020603050405020304" pitchFamily="18" charset="0"/>
              </a:rPr>
              <a:t>end_for</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err="1">
                <a:solidFill>
                  <a:schemeClr val="tx1"/>
                </a:solidFill>
                <a:effectLst/>
                <a:latin typeface="Times New Roman" panose="02020603050405020304" pitchFamily="18" charset="0"/>
                <a:ea typeface="Times New Roman" panose="02020603050405020304" pitchFamily="18" charset="0"/>
              </a:rPr>
              <a:t>end_for</a:t>
            </a:r>
            <a:endParaRPr lang="en-IN" sz="2200" b="0" dirty="0">
              <a:solidFill>
                <a:schemeClr val="tx1"/>
              </a:solidFill>
              <a:effectLst/>
              <a:latin typeface="Times New Roman" panose="02020603050405020304" pitchFamily="18" charset="0"/>
              <a:ea typeface="Times New Roman" panose="02020603050405020304" pitchFamily="18" charset="0"/>
            </a:endParaRPr>
          </a:p>
          <a:p>
            <a:pPr algn="just">
              <a:spcAft>
                <a:spcPts val="600"/>
              </a:spcAft>
            </a:pPr>
            <a:r>
              <a:rPr lang="en-US" sz="2200" b="0" spc="-10" dirty="0">
                <a:solidFill>
                  <a:schemeClr val="tx1"/>
                </a:solidFill>
                <a:effectLst/>
                <a:latin typeface="Times New Roman" panose="02020603050405020304" pitchFamily="18" charset="0"/>
                <a:ea typeface="Times New Roman" panose="02020603050405020304" pitchFamily="18" charset="0"/>
              </a:rPr>
              <a:t>Return </a:t>
            </a:r>
            <a:r>
              <a:rPr lang="en-US" sz="2200" b="0" spc="-10" dirty="0" err="1">
                <a:solidFill>
                  <a:schemeClr val="tx1"/>
                </a:solidFill>
                <a:effectLst/>
                <a:latin typeface="Times New Roman" panose="02020603050405020304" pitchFamily="18" charset="0"/>
                <a:ea typeface="Times New Roman" panose="02020603050405020304" pitchFamily="18" charset="0"/>
              </a:rPr>
              <a:t>selected_deep_feat</a:t>
            </a:r>
            <a:r>
              <a:rPr lang="en-US" sz="2200" b="0" spc="-10" dirty="0">
                <a:solidFill>
                  <a:schemeClr val="tx1"/>
                </a:solidFill>
                <a:effectLst/>
                <a:latin typeface="Times New Roman" panose="02020603050405020304" pitchFamily="18" charset="0"/>
                <a:ea typeface="Times New Roman" panose="02020603050405020304" pitchFamily="18" charset="0"/>
              </a:rPr>
              <a:t> </a:t>
            </a:r>
            <a:endParaRPr lang="en-IN" sz="22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133</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7650419" y="0"/>
            <a:ext cx="1511047"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943400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768833"/>
            <a:ext cx="7630065" cy="5535170"/>
          </a:xfrm>
          <a:prstGeom prst="rect">
            <a:avLst/>
          </a:prstGeom>
          <a:noFill/>
        </p:spPr>
        <p:txBody>
          <a:bodyPr wrap="square">
            <a:spAutoFit/>
          </a:bodyPr>
          <a:lstStyle/>
          <a:p>
            <a:pPr algn="just">
              <a:spcAft>
                <a:spcPts val="1200"/>
              </a:spcAft>
            </a:pPr>
            <a:r>
              <a:rPr lang="en-GB" sz="2400" dirty="0">
                <a:solidFill>
                  <a:schemeClr val="tx1"/>
                </a:solidFill>
                <a:effectLst/>
                <a:latin typeface="Times New Roman" panose="02020603050405020304" pitchFamily="18" charset="0"/>
                <a:ea typeface="Times New Roman" panose="02020603050405020304" pitchFamily="18" charset="0"/>
              </a:rPr>
              <a:t>Algorithm: randomized selection (F)</a:t>
            </a:r>
            <a:endParaRPr lang="en-IN" sz="2400" dirty="0">
              <a:solidFill>
                <a:schemeClr val="tx1"/>
              </a:solidFill>
              <a:effectLst/>
              <a:latin typeface="Times New Roman" panose="02020603050405020304" pitchFamily="18" charset="0"/>
              <a:ea typeface="Times New Roman" panose="02020603050405020304" pitchFamily="18" charset="0"/>
            </a:endParaRPr>
          </a:p>
          <a:p>
            <a:pPr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a:t>
            </a:r>
            <a:r>
              <a:rPr lang="en-GB" sz="2400" dirty="0">
                <a:solidFill>
                  <a:schemeClr val="tx1"/>
                </a:solidFill>
                <a:effectLst/>
                <a:latin typeface="Times New Roman" panose="02020603050405020304" pitchFamily="18" charset="0"/>
                <a:ea typeface="Times New Roman" panose="02020603050405020304" pitchFamily="18" charset="0"/>
              </a:rPr>
              <a:t>Input</a:t>
            </a:r>
            <a:r>
              <a:rPr lang="en-GB" sz="2400" b="0" dirty="0">
                <a:solidFill>
                  <a:schemeClr val="tx1"/>
                </a:solidFill>
                <a:effectLst/>
                <a:latin typeface="Times New Roman" panose="02020603050405020304" pitchFamily="18" charset="0"/>
                <a:ea typeface="Times New Roman" panose="02020603050405020304" pitchFamily="18" charset="0"/>
              </a:rPr>
              <a:t>: Feature which are extracted, F</a:t>
            </a:r>
            <a:endParaRPr lang="en-IN" sz="2400" b="0" dirty="0">
              <a:solidFill>
                <a:schemeClr val="tx1"/>
              </a:solidFill>
              <a:effectLst/>
              <a:latin typeface="Times New Roman" panose="02020603050405020304" pitchFamily="18" charset="0"/>
              <a:ea typeface="Times New Roman" panose="02020603050405020304" pitchFamily="18" charset="0"/>
            </a:endParaRPr>
          </a:p>
          <a:p>
            <a:pPr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a:t>
            </a:r>
            <a:r>
              <a:rPr lang="en-GB" sz="2400" dirty="0">
                <a:solidFill>
                  <a:schemeClr val="tx1"/>
                </a:solidFill>
                <a:effectLst/>
                <a:latin typeface="Times New Roman" panose="02020603050405020304" pitchFamily="18" charset="0"/>
                <a:ea typeface="Times New Roman" panose="02020603050405020304" pitchFamily="18" charset="0"/>
              </a:rPr>
              <a:t>Output</a:t>
            </a:r>
            <a:r>
              <a:rPr lang="en-GB" sz="2400" b="0" dirty="0">
                <a:solidFill>
                  <a:schemeClr val="tx1"/>
                </a:solidFill>
                <a:effectLst/>
                <a:latin typeface="Times New Roman" panose="02020603050405020304" pitchFamily="18" charset="0"/>
                <a:ea typeface="Times New Roman" panose="02020603050405020304" pitchFamily="18" charset="0"/>
              </a:rPr>
              <a:t>: Selected feature, G</a:t>
            </a:r>
          </a:p>
          <a:p>
            <a:pPr algn="just">
              <a:spcAft>
                <a:spcPts val="1200"/>
              </a:spcAft>
            </a:pPr>
            <a:r>
              <a:rPr lang="en-GB" sz="2400" b="0" dirty="0">
                <a:solidFill>
                  <a:schemeClr val="tx1"/>
                </a:solidFill>
                <a:latin typeface="Times New Roman" panose="02020603050405020304" pitchFamily="18" charset="0"/>
                <a:ea typeface="Times New Roman" panose="02020603050405020304" pitchFamily="18" charset="0"/>
              </a:rPr>
              <a:t>Initialize n=1, </a:t>
            </a:r>
            <a:r>
              <a:rPr lang="en-GB" sz="2400" b="0" dirty="0" err="1">
                <a:solidFill>
                  <a:schemeClr val="tx1"/>
                </a:solidFill>
                <a:latin typeface="Times New Roman" panose="02020603050405020304" pitchFamily="18" charset="0"/>
                <a:ea typeface="Times New Roman" panose="02020603050405020304" pitchFamily="18" charset="0"/>
              </a:rPr>
              <a:t>i</a:t>
            </a:r>
            <a:r>
              <a:rPr lang="en-GB" sz="2400" b="0" dirty="0">
                <a:solidFill>
                  <a:schemeClr val="tx1"/>
                </a:solidFill>
                <a:latin typeface="Times New Roman" panose="02020603050405020304" pitchFamily="18" charset="0"/>
                <a:ea typeface="Times New Roman" panose="02020603050405020304" pitchFamily="18" charset="0"/>
              </a:rPr>
              <a:t>=1;</a:t>
            </a:r>
            <a:endParaRPr lang="en-IN" sz="2400" b="0" dirty="0">
              <a:solidFill>
                <a:schemeClr val="tx1"/>
              </a:solidFill>
              <a:effectLst/>
              <a:latin typeface="Times New Roman" panose="02020603050405020304" pitchFamily="18" charset="0"/>
              <a:ea typeface="Times New Roman" panose="02020603050405020304" pitchFamily="18" charset="0"/>
            </a:endParaRPr>
          </a:p>
          <a:p>
            <a:pPr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Compute feature group size, g =</a:t>
            </a:r>
            <a:r>
              <a:rPr lang="en-GB" sz="2400" b="0" dirty="0">
                <a:solidFill>
                  <a:srgbClr val="FF0000"/>
                </a:solidFill>
                <a:effectLst/>
                <a:latin typeface="Times New Roman" panose="02020603050405020304" pitchFamily="18" charset="0"/>
                <a:ea typeface="Times New Roman" panose="02020603050405020304" pitchFamily="18" charset="0"/>
              </a:rPr>
              <a:t> </a:t>
            </a:r>
            <a:r>
              <a:rPr lang="en-GB" sz="2400" b="0" dirty="0">
                <a:solidFill>
                  <a:schemeClr val="tx1"/>
                </a:solidFill>
                <a:effectLst/>
                <a:latin typeface="Times New Roman" panose="02020603050405020304" pitchFamily="18" charset="0"/>
                <a:ea typeface="Times New Roman" panose="02020603050405020304" pitchFamily="18" charset="0"/>
              </a:rPr>
              <a:t>(F/2);</a:t>
            </a:r>
            <a:endParaRPr lang="en-IN" sz="2400" b="0" dirty="0">
              <a:solidFill>
                <a:schemeClr val="tx1"/>
              </a:solidFill>
              <a:effectLst/>
              <a:latin typeface="Times New Roman" panose="02020603050405020304" pitchFamily="18" charset="0"/>
              <a:ea typeface="Times New Roman" panose="02020603050405020304" pitchFamily="18" charset="0"/>
            </a:endParaRPr>
          </a:p>
          <a:p>
            <a:pPr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Add random ‘n’ number of features to set, G;</a:t>
            </a:r>
            <a:endParaRPr lang="en-IN" sz="2400" b="0" dirty="0">
              <a:solidFill>
                <a:schemeClr val="tx1"/>
              </a:solidFill>
              <a:effectLst/>
              <a:latin typeface="Times New Roman" panose="02020603050405020304" pitchFamily="18" charset="0"/>
              <a:ea typeface="Times New Roman" panose="02020603050405020304" pitchFamily="18" charset="0"/>
            </a:endParaRPr>
          </a:p>
          <a:p>
            <a:pPr algn="just">
              <a:spcAft>
                <a:spcPts val="1200"/>
              </a:spcAft>
            </a:pPr>
            <a:r>
              <a:rPr lang="en-GB" sz="2400" b="0" dirty="0">
                <a:solidFill>
                  <a:schemeClr val="tx1"/>
                </a:solidFill>
                <a:latin typeface="Times New Roman" panose="02020603050405020304" pitchFamily="18" charset="0"/>
                <a:ea typeface="Times New Roman" panose="02020603050405020304" pitchFamily="18" charset="0"/>
              </a:rPr>
              <a:t>w</a:t>
            </a:r>
            <a:r>
              <a:rPr lang="en-GB" sz="2400" b="0" dirty="0">
                <a:solidFill>
                  <a:schemeClr val="tx1"/>
                </a:solidFill>
                <a:effectLst/>
                <a:latin typeface="Times New Roman" panose="02020603050405020304" pitchFamily="18" charset="0"/>
                <a:ea typeface="Times New Roman" panose="02020603050405020304" pitchFamily="18" charset="0"/>
              </a:rPr>
              <a:t>hile ((</a:t>
            </a:r>
            <a:r>
              <a:rPr lang="en-GB" sz="2400" b="0" dirty="0" err="1">
                <a:solidFill>
                  <a:schemeClr val="tx1"/>
                </a:solidFill>
                <a:effectLst/>
                <a:latin typeface="Times New Roman" panose="02020603050405020304" pitchFamily="18" charset="0"/>
                <a:ea typeface="Times New Roman" panose="02020603050405020304" pitchFamily="18" charset="0"/>
              </a:rPr>
              <a:t>sizeof</a:t>
            </a:r>
            <a:r>
              <a:rPr lang="en-GB" sz="2400" b="0" dirty="0">
                <a:solidFill>
                  <a:schemeClr val="tx1"/>
                </a:solidFill>
                <a:effectLst/>
                <a:latin typeface="Times New Roman" panose="02020603050405020304" pitchFamily="18" charset="0"/>
                <a:ea typeface="Times New Roman" panose="02020603050405020304" pitchFamily="18" charset="0"/>
              </a:rPr>
              <a:t> (G) &lt; g) or (</a:t>
            </a:r>
            <a:r>
              <a:rPr lang="en-GB" sz="2400" b="0" dirty="0" err="1">
                <a:solidFill>
                  <a:schemeClr val="tx1"/>
                </a:solidFill>
                <a:effectLst/>
                <a:latin typeface="Times New Roman" panose="02020603050405020304" pitchFamily="18" charset="0"/>
                <a:ea typeface="Times New Roman" panose="02020603050405020304" pitchFamily="18" charset="0"/>
              </a:rPr>
              <a:t>i</a:t>
            </a:r>
            <a:r>
              <a:rPr lang="en-GB" sz="2400" b="0" dirty="0">
                <a:solidFill>
                  <a:schemeClr val="tx1"/>
                </a:solidFill>
                <a:effectLst/>
                <a:latin typeface="Times New Roman" panose="02020603050405020304" pitchFamily="18" charset="0"/>
                <a:ea typeface="Times New Roman" panose="02020603050405020304" pitchFamily="18" charset="0"/>
              </a:rPr>
              <a:t>==100))</a:t>
            </a:r>
            <a:endParaRPr lang="en-IN" sz="2400" b="0" dirty="0">
              <a:solidFill>
                <a:schemeClr val="tx1"/>
              </a:solidFill>
              <a:effectLst/>
              <a:latin typeface="Times New Roman" panose="02020603050405020304" pitchFamily="18" charset="0"/>
              <a:ea typeface="Times New Roman" panose="02020603050405020304" pitchFamily="18" charset="0"/>
            </a:endParaRPr>
          </a:p>
          <a:p>
            <a:pPr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Evaluate the accuracy, </a:t>
            </a:r>
            <a:r>
              <a:rPr lang="en-GB" sz="2400" b="0" dirty="0" err="1">
                <a:solidFill>
                  <a:schemeClr val="tx1"/>
                </a:solidFill>
                <a:effectLst/>
                <a:latin typeface="Times New Roman" panose="02020603050405020304" pitchFamily="18" charset="0"/>
                <a:ea typeface="Times New Roman" panose="02020603050405020304" pitchFamily="18" charset="0"/>
              </a:rPr>
              <a:t>acc</a:t>
            </a:r>
            <a:r>
              <a:rPr lang="en-GB" sz="2400" b="0" dirty="0">
                <a:solidFill>
                  <a:schemeClr val="tx1"/>
                </a:solidFill>
                <a:effectLst/>
                <a:latin typeface="Times New Roman" panose="02020603050405020304" pitchFamily="18" charset="0"/>
                <a:ea typeface="Times New Roman" panose="02020603050405020304" pitchFamily="18" charset="0"/>
              </a:rPr>
              <a:t> of G using learner;</a:t>
            </a:r>
            <a:endParaRPr lang="en-IN" sz="2400" b="0" dirty="0">
              <a:solidFill>
                <a:schemeClr val="tx1"/>
              </a:solidFill>
              <a:effectLst/>
              <a:latin typeface="Times New Roman" panose="02020603050405020304" pitchFamily="18" charset="0"/>
              <a:ea typeface="Times New Roman" panose="02020603050405020304" pitchFamily="18" charset="0"/>
            </a:endParaRPr>
          </a:p>
          <a:p>
            <a:pPr marL="449263" algn="just">
              <a:lnSpc>
                <a:spcPct val="150000"/>
              </a:lnSpc>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X = G; Then, add ‘n’ features from F to X; </a:t>
            </a:r>
            <a:endParaRPr lang="en-IN" sz="2400" b="0" dirty="0">
              <a:solidFill>
                <a:schemeClr val="tx1"/>
              </a:solidFill>
              <a:effectLst/>
              <a:latin typeface="Times New Roman" panose="02020603050405020304" pitchFamily="18" charset="0"/>
              <a:ea typeface="Times New Roman" panose="02020603050405020304" pitchFamily="18" charset="0"/>
            </a:endParaRPr>
          </a:p>
          <a:p>
            <a:pPr marL="449263" algn="just">
              <a:lnSpc>
                <a:spcPct val="150000"/>
              </a:lnSpc>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Evaluate the accuracy, </a:t>
            </a:r>
            <a:r>
              <a:rPr lang="en-GB" sz="2400" b="0" dirty="0" err="1">
                <a:solidFill>
                  <a:schemeClr val="tx1"/>
                </a:solidFill>
                <a:effectLst/>
                <a:latin typeface="Times New Roman" panose="02020603050405020304" pitchFamily="18" charset="0"/>
                <a:ea typeface="Times New Roman" panose="02020603050405020304" pitchFamily="18" charset="0"/>
              </a:rPr>
              <a:t>new_acc</a:t>
            </a:r>
            <a:r>
              <a:rPr lang="en-GB" sz="2400" b="0" dirty="0">
                <a:solidFill>
                  <a:schemeClr val="tx1"/>
                </a:solidFill>
                <a:effectLst/>
                <a:latin typeface="Times New Roman" panose="02020603050405020304" pitchFamily="18" charset="0"/>
                <a:ea typeface="Times New Roman" panose="02020603050405020304" pitchFamily="18" charset="0"/>
              </a:rPr>
              <a:t> of X;</a:t>
            </a: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134</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1115616" y="116632"/>
            <a:ext cx="5916855"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3.2.2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Randomized Selection</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946500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876936"/>
            <a:ext cx="7630065" cy="4662815"/>
          </a:xfrm>
          <a:prstGeom prst="rect">
            <a:avLst/>
          </a:prstGeom>
          <a:noFill/>
        </p:spPr>
        <p:txBody>
          <a:bodyPr wrap="square">
            <a:spAutoFit/>
          </a:bodyPr>
          <a:lstStyle/>
          <a:p>
            <a:pPr indent="457200"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if </a:t>
            </a:r>
            <a:r>
              <a:rPr lang="en-GB" sz="2400" b="0" dirty="0" err="1">
                <a:solidFill>
                  <a:schemeClr val="tx1"/>
                </a:solidFill>
                <a:effectLst/>
                <a:latin typeface="Times New Roman" panose="02020603050405020304" pitchFamily="18" charset="0"/>
                <a:ea typeface="Times New Roman" panose="02020603050405020304" pitchFamily="18" charset="0"/>
              </a:rPr>
              <a:t>acc</a:t>
            </a:r>
            <a:r>
              <a:rPr lang="en-GB" sz="2400" b="0" dirty="0">
                <a:solidFill>
                  <a:schemeClr val="tx1"/>
                </a:solidFill>
                <a:effectLst/>
                <a:latin typeface="Times New Roman" panose="02020603050405020304" pitchFamily="18" charset="0"/>
                <a:ea typeface="Times New Roman" panose="02020603050405020304" pitchFamily="18" charset="0"/>
              </a:rPr>
              <a:t> &lt; </a:t>
            </a:r>
            <a:r>
              <a:rPr lang="en-GB" sz="2400" b="0" dirty="0" err="1">
                <a:solidFill>
                  <a:schemeClr val="tx1"/>
                </a:solidFill>
                <a:effectLst/>
                <a:latin typeface="Times New Roman" panose="02020603050405020304" pitchFamily="18" charset="0"/>
                <a:ea typeface="Times New Roman" panose="02020603050405020304" pitchFamily="18" charset="0"/>
              </a:rPr>
              <a:t>new_acc</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	G = X;</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457200"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else</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722630"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	G remains the same;</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457200"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end-if</a:t>
            </a:r>
          </a:p>
          <a:p>
            <a:pPr indent="457200" algn="just">
              <a:spcAft>
                <a:spcPts val="1800"/>
              </a:spcAft>
            </a:pPr>
            <a:r>
              <a:rPr lang="en-GB" sz="2400" b="0" dirty="0" err="1">
                <a:solidFill>
                  <a:schemeClr val="tx1"/>
                </a:solidFill>
                <a:latin typeface="Times New Roman" panose="02020603050405020304" pitchFamily="18" charset="0"/>
                <a:ea typeface="Times New Roman" panose="02020603050405020304" pitchFamily="18" charset="0"/>
              </a:rPr>
              <a:t>i</a:t>
            </a:r>
            <a:r>
              <a:rPr lang="en-GB" sz="2400" b="0" dirty="0">
                <a:solidFill>
                  <a:schemeClr val="tx1"/>
                </a:solidFill>
                <a:latin typeface="Times New Roman" panose="02020603050405020304" pitchFamily="18" charset="0"/>
                <a:ea typeface="Times New Roman" panose="02020603050405020304" pitchFamily="18" charset="0"/>
              </a:rPr>
              <a:t>=i+1</a:t>
            </a:r>
            <a:endParaRPr lang="en-IN" sz="24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end-while</a:t>
            </a:r>
            <a:endParaRPr lang="en-IN" sz="2400" b="0" dirty="0">
              <a:solidFill>
                <a:schemeClr val="tx1"/>
              </a:solidFill>
              <a:effectLst/>
              <a:latin typeface="Times New Roman" panose="02020603050405020304" pitchFamily="18" charset="0"/>
              <a:ea typeface="Times New Roman" panose="02020603050405020304" pitchFamily="18" charset="0"/>
            </a:endParaRPr>
          </a:p>
          <a:p>
            <a:pPr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Return final selected features, G </a:t>
            </a: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388424" y="6358810"/>
            <a:ext cx="658986" cy="476250"/>
          </a:xfrm>
        </p:spPr>
        <p:txBody>
          <a:bodyPr/>
          <a:lstStyle/>
          <a:p>
            <a:pPr>
              <a:defRPr/>
            </a:pPr>
            <a:fld id="{ABBEF5C2-3C9E-4B3A-8957-6EFA4BF640AD}" type="slidenum">
              <a:rPr lang="en-US" smtClean="0"/>
              <a:pPr>
                <a:defRPr/>
              </a:pPr>
              <a:t>135</a:t>
            </a:fld>
            <a:endParaRPr lang="en-US"/>
          </a:p>
        </p:txBody>
      </p:sp>
    </p:spTree>
    <p:extLst>
      <p:ext uri="{BB962C8B-B14F-4D97-AF65-F5344CB8AC3E}">
        <p14:creationId xmlns:p14="http://schemas.microsoft.com/office/powerpoint/2010/main" val="37454479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960037"/>
            <a:ext cx="7630065" cy="4211730"/>
          </a:xfrm>
          <a:prstGeom prst="rect">
            <a:avLst/>
          </a:prstGeom>
          <a:noFill/>
        </p:spPr>
        <p:txBody>
          <a:bodyPr wrap="square">
            <a:spAutoFit/>
          </a:bodyPr>
          <a:lstStyle/>
          <a:p>
            <a:pPr marL="457200" indent="-457200" algn="just">
              <a:lnSpc>
                <a:spcPct val="150000"/>
              </a:lnSpc>
              <a:spcAft>
                <a:spcPts val="1200"/>
              </a:spcAft>
              <a:buFont typeface="Arial" panose="020B0604020202020204" pitchFamily="34" charset="0"/>
              <a:buChar char="•"/>
            </a:pPr>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The process evaluates the feature set, G using the Mutual Information (MI). </a:t>
            </a:r>
          </a:p>
          <a:p>
            <a:pPr marL="457200" indent="-457200" algn="just">
              <a:lnSpc>
                <a:spcPct val="150000"/>
              </a:lnSpc>
              <a:spcAft>
                <a:spcPts val="1200"/>
              </a:spcAft>
              <a:buFont typeface="Arial" panose="020B0604020202020204" pitchFamily="34" charset="0"/>
              <a:buChar char="•"/>
            </a:pPr>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The features with larger MI values are considered the best features. </a:t>
            </a:r>
          </a:p>
          <a:p>
            <a:pPr marL="457200" indent="-457200" algn="just">
              <a:lnSpc>
                <a:spcPct val="150000"/>
              </a:lnSpc>
              <a:spcAft>
                <a:spcPts val="1200"/>
              </a:spcAft>
              <a:buFont typeface="Arial" panose="020B0604020202020204" pitchFamily="34" charset="0"/>
              <a:buChar char="•"/>
            </a:pPr>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The MI of two random variables is calculated by entropy and it measures the uncertainty of random variables and scales the total information shared by them effectively </a:t>
            </a: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136</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1043608" y="128826"/>
            <a:ext cx="4061792"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3.2.3 Warm Start</a:t>
            </a:r>
            <a:endParaRPr lang="en-IN" sz="28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a:extLst>
              <a:ext uri="{FF2B5EF4-FFF2-40B4-BE49-F238E27FC236}">
                <a16:creationId xmlns:a16="http://schemas.microsoft.com/office/drawing/2014/main" id="{0496F6AD-D03F-62E9-CDDB-277DD7E52801}"/>
              </a:ext>
            </a:extLst>
          </p:cNvPr>
          <p:cNvPicPr>
            <a:picLocks noChangeAspect="1"/>
          </p:cNvPicPr>
          <p:nvPr/>
        </p:nvPicPr>
        <p:blipFill>
          <a:blip r:embed="rId3"/>
          <a:stretch>
            <a:fillRect/>
          </a:stretch>
        </p:blipFill>
        <p:spPr>
          <a:xfrm>
            <a:off x="2771800" y="5362342"/>
            <a:ext cx="4392488" cy="677347"/>
          </a:xfrm>
          <a:prstGeom prst="rect">
            <a:avLst/>
          </a:prstGeom>
        </p:spPr>
      </p:pic>
    </p:spTree>
    <p:extLst>
      <p:ext uri="{BB962C8B-B14F-4D97-AF65-F5344CB8AC3E}">
        <p14:creationId xmlns:p14="http://schemas.microsoft.com/office/powerpoint/2010/main" val="42853377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3567" y="332656"/>
            <a:ext cx="7630065" cy="4211730"/>
          </a:xfrm>
          <a:prstGeom prst="rect">
            <a:avLst/>
          </a:prstGeom>
          <a:noFill/>
        </p:spPr>
        <p:txBody>
          <a:bodyPr wrap="square">
            <a:spAutoFit/>
          </a:bodyPr>
          <a:lstStyle/>
          <a:p>
            <a:pPr marL="457200" indent="-457200" algn="just">
              <a:lnSpc>
                <a:spcPct val="150000"/>
              </a:lnSpc>
              <a:spcAft>
                <a:spcPts val="12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P(x, y) is the joint probability distribution function of X and Y. </a:t>
            </a:r>
          </a:p>
          <a:p>
            <a:pPr marL="457200" indent="-457200" algn="just">
              <a:lnSpc>
                <a:spcPct val="150000"/>
              </a:lnSpc>
              <a:spcAft>
                <a:spcPts val="12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Let X is a discrete random variable and Y is the Class label. </a:t>
            </a:r>
          </a:p>
          <a:p>
            <a:pPr marL="457200" indent="-457200" algn="just">
              <a:lnSpc>
                <a:spcPct val="150000"/>
              </a:lnSpc>
              <a:spcAft>
                <a:spcPts val="12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The MI value is calculated for all the features in set G and the ‘m’ number of features with larger MI values is placed in another set, E.</a:t>
            </a: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316416" y="6305550"/>
            <a:ext cx="754432" cy="476250"/>
          </a:xfrm>
        </p:spPr>
        <p:txBody>
          <a:bodyPr/>
          <a:lstStyle/>
          <a:p>
            <a:pPr>
              <a:defRPr/>
            </a:pPr>
            <a:fld id="{ABBEF5C2-3C9E-4B3A-8957-6EFA4BF640AD}" type="slidenum">
              <a:rPr lang="en-US" smtClean="0"/>
              <a:pPr>
                <a:defRPr/>
              </a:pPr>
              <a:t>137</a:t>
            </a:fld>
            <a:endParaRPr lang="en-US" dirty="0"/>
          </a:p>
        </p:txBody>
      </p:sp>
    </p:spTree>
    <p:extLst>
      <p:ext uri="{BB962C8B-B14F-4D97-AF65-F5344CB8AC3E}">
        <p14:creationId xmlns:p14="http://schemas.microsoft.com/office/powerpoint/2010/main" val="11731737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876936"/>
            <a:ext cx="7630065" cy="5032147"/>
          </a:xfrm>
          <a:prstGeom prst="rect">
            <a:avLst/>
          </a:prstGeom>
          <a:noFill/>
        </p:spPr>
        <p:txBody>
          <a:bodyPr wrap="square">
            <a:spAutoFit/>
          </a:bodyPr>
          <a:lstStyle/>
          <a:p>
            <a:pPr indent="174625" algn="just">
              <a:spcAft>
                <a:spcPts val="1800"/>
              </a:spcAft>
            </a:pPr>
            <a:r>
              <a:rPr lang="en-GB" sz="2400" dirty="0">
                <a:solidFill>
                  <a:schemeClr val="tx1"/>
                </a:solidFill>
                <a:effectLst/>
                <a:latin typeface="Times New Roman" panose="02020603050405020304" pitchFamily="18" charset="0"/>
                <a:ea typeface="Times New Roman" panose="02020603050405020304" pitchFamily="18" charset="0"/>
              </a:rPr>
              <a:t>Algorithm: </a:t>
            </a:r>
            <a:r>
              <a:rPr lang="en-GB" sz="2400" dirty="0" err="1">
                <a:solidFill>
                  <a:schemeClr val="tx1"/>
                </a:solidFill>
                <a:effectLst/>
                <a:latin typeface="Times New Roman" panose="02020603050405020304" pitchFamily="18" charset="0"/>
                <a:ea typeface="Times New Roman" panose="02020603050405020304" pitchFamily="18" charset="0"/>
              </a:rPr>
              <a:t>cool_down</a:t>
            </a:r>
            <a:r>
              <a:rPr lang="en-GB" sz="2400" dirty="0">
                <a:solidFill>
                  <a:schemeClr val="tx1"/>
                </a:solidFill>
                <a:effectLst/>
                <a:latin typeface="Times New Roman" panose="02020603050405020304" pitchFamily="18" charset="0"/>
                <a:ea typeface="Times New Roman" panose="02020603050405020304" pitchFamily="18" charset="0"/>
              </a:rPr>
              <a:t>(E, F)</a:t>
            </a:r>
            <a:endParaRPr lang="en-IN" sz="2400" dirty="0">
              <a:solidFill>
                <a:schemeClr val="tx1"/>
              </a:solidFill>
              <a:effectLst/>
              <a:latin typeface="Times New Roman" panose="02020603050405020304" pitchFamily="18" charset="0"/>
              <a:ea typeface="Times New Roman" panose="02020603050405020304" pitchFamily="18" charset="0"/>
            </a:endParaRPr>
          </a:p>
          <a:p>
            <a:pPr indent="174625"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a:t>
            </a:r>
            <a:r>
              <a:rPr lang="en-GB" sz="2400" dirty="0">
                <a:solidFill>
                  <a:schemeClr val="tx1"/>
                </a:solidFill>
                <a:effectLst/>
                <a:latin typeface="Times New Roman" panose="02020603050405020304" pitchFamily="18" charset="0"/>
                <a:ea typeface="Times New Roman" panose="02020603050405020304" pitchFamily="18" charset="0"/>
              </a:rPr>
              <a:t>Input</a:t>
            </a:r>
            <a:r>
              <a:rPr lang="en-GB" sz="2400" b="0" dirty="0">
                <a:solidFill>
                  <a:schemeClr val="tx1"/>
                </a:solidFill>
                <a:effectLst/>
                <a:latin typeface="Times New Roman" panose="02020603050405020304" pitchFamily="18" charset="0"/>
                <a:ea typeface="Times New Roman" panose="02020603050405020304" pitchFamily="18" charset="0"/>
              </a:rPr>
              <a:t>	: Selected feature set, E and full feature set, F</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174625"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a:t>
            </a:r>
            <a:r>
              <a:rPr lang="en-GB" sz="2400" dirty="0">
                <a:solidFill>
                  <a:schemeClr val="tx1"/>
                </a:solidFill>
                <a:effectLst/>
                <a:latin typeface="Times New Roman" panose="02020603050405020304" pitchFamily="18" charset="0"/>
                <a:ea typeface="Times New Roman" panose="02020603050405020304" pitchFamily="18" charset="0"/>
              </a:rPr>
              <a:t>Output</a:t>
            </a:r>
            <a:r>
              <a:rPr lang="en-GB" sz="2400" b="0" dirty="0">
                <a:solidFill>
                  <a:schemeClr val="tx1"/>
                </a:solidFill>
                <a:effectLst/>
                <a:latin typeface="Times New Roman" panose="02020603050405020304" pitchFamily="18" charset="0"/>
                <a:ea typeface="Times New Roman" panose="02020603050405020304" pitchFamily="18" charset="0"/>
              </a:rPr>
              <a:t>	: Final feature set, </a:t>
            </a:r>
            <a:r>
              <a:rPr lang="en-GB" sz="2400" b="0" dirty="0" err="1">
                <a:solidFill>
                  <a:schemeClr val="tx1"/>
                </a:solidFill>
                <a:effectLst/>
                <a:latin typeface="Times New Roman" panose="02020603050405020304" pitchFamily="18" charset="0"/>
                <a:ea typeface="Times New Roman" panose="02020603050405020304" pitchFamily="18" charset="0"/>
              </a:rPr>
              <a:t>E_select</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174625"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Calculate MI for all the features in the set, F – E.</a:t>
            </a:r>
            <a:endParaRPr lang="en-IN" sz="2400" b="0" dirty="0">
              <a:solidFill>
                <a:schemeClr val="tx1"/>
              </a:solidFill>
              <a:effectLst/>
              <a:latin typeface="Times New Roman" panose="02020603050405020304" pitchFamily="18" charset="0"/>
              <a:ea typeface="Times New Roman" panose="02020603050405020304" pitchFamily="18" charset="0"/>
            </a:endParaRPr>
          </a:p>
          <a:p>
            <a:pPr marL="174625" algn="just">
              <a:spcAft>
                <a:spcPts val="1800"/>
              </a:spcAft>
            </a:pPr>
            <a:r>
              <a:rPr lang="en-GB" sz="2400" b="0" dirty="0" err="1">
                <a:solidFill>
                  <a:schemeClr val="tx1"/>
                </a:solidFill>
                <a:effectLst/>
                <a:latin typeface="Times New Roman" panose="02020603050405020304" pitchFamily="18" charset="0"/>
                <a:ea typeface="Times New Roman" panose="02020603050405020304" pitchFamily="18" charset="0"/>
              </a:rPr>
              <a:t>Fea_order</a:t>
            </a:r>
            <a:r>
              <a:rPr lang="en-GB" sz="2400" b="0" dirty="0">
                <a:solidFill>
                  <a:schemeClr val="tx1"/>
                </a:solidFill>
                <a:effectLst/>
                <a:latin typeface="Times New Roman" panose="02020603050405020304" pitchFamily="18" charset="0"/>
                <a:ea typeface="Times New Roman" panose="02020603050405020304" pitchFamily="18" charset="0"/>
              </a:rPr>
              <a:t> = Arrange the features in descending order based on MI values.</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174625"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E1 = Select ‘p’ number of features from </a:t>
            </a:r>
            <a:r>
              <a:rPr lang="en-GB" sz="2400" b="0" dirty="0" err="1">
                <a:solidFill>
                  <a:schemeClr val="tx1"/>
                </a:solidFill>
                <a:effectLst/>
                <a:latin typeface="Times New Roman" panose="02020603050405020304" pitchFamily="18" charset="0"/>
                <a:ea typeface="Times New Roman" panose="02020603050405020304" pitchFamily="18" charset="0"/>
              </a:rPr>
              <a:t>Fea_order</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174625" algn="just">
              <a:spcAft>
                <a:spcPts val="1800"/>
              </a:spcAft>
            </a:pPr>
            <a:r>
              <a:rPr lang="en-GB" sz="2400" b="0" dirty="0">
                <a:solidFill>
                  <a:schemeClr val="tx1"/>
                </a:solidFill>
                <a:effectLst/>
                <a:latin typeface="Times New Roman" panose="02020603050405020304" pitchFamily="18" charset="0"/>
                <a:ea typeface="Times New Roman" panose="02020603050405020304" pitchFamily="18" charset="0"/>
              </a:rPr>
              <a:t>X = E</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174625" algn="just">
              <a:spcAft>
                <a:spcPts val="1800"/>
              </a:spcAft>
            </a:pPr>
            <a:r>
              <a:rPr lang="en-GB" sz="2400" b="0" dirty="0" err="1">
                <a:solidFill>
                  <a:schemeClr val="tx1"/>
                </a:solidFill>
                <a:effectLst/>
                <a:latin typeface="Times New Roman" panose="02020603050405020304" pitchFamily="18" charset="0"/>
                <a:ea typeface="Times New Roman" panose="02020603050405020304" pitchFamily="18" charset="0"/>
              </a:rPr>
              <a:t>i</a:t>
            </a:r>
            <a:r>
              <a:rPr lang="en-GB" sz="2400" b="0" dirty="0">
                <a:solidFill>
                  <a:schemeClr val="tx1"/>
                </a:solidFill>
                <a:effectLst/>
                <a:latin typeface="Times New Roman" panose="02020603050405020304" pitchFamily="18" charset="0"/>
                <a:ea typeface="Times New Roman" panose="02020603050405020304" pitchFamily="18" charset="0"/>
              </a:rPr>
              <a:t> = 1</a:t>
            </a: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138</a:t>
            </a:fld>
            <a:endParaRPr lang="en-US" dirty="0"/>
          </a:p>
        </p:txBody>
      </p:sp>
      <p:sp>
        <p:nvSpPr>
          <p:cNvPr id="5" name="Rectangle 4">
            <a:extLst>
              <a:ext uri="{FF2B5EF4-FFF2-40B4-BE49-F238E27FC236}">
                <a16:creationId xmlns:a16="http://schemas.microsoft.com/office/drawing/2014/main" id="{96685709-DE23-1611-3690-D544D8FE3A66}"/>
              </a:ext>
            </a:extLst>
          </p:cNvPr>
          <p:cNvSpPr/>
          <p:nvPr/>
        </p:nvSpPr>
        <p:spPr>
          <a:xfrm>
            <a:off x="916188" y="188081"/>
            <a:ext cx="3676599"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3.2.4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Cool Down</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497817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7624" y="236249"/>
            <a:ext cx="7630065" cy="6217087"/>
          </a:xfrm>
          <a:prstGeom prst="rect">
            <a:avLst/>
          </a:prstGeom>
          <a:noFill/>
        </p:spPr>
        <p:txBody>
          <a:bodyPr wrap="square">
            <a:spAutoFit/>
          </a:bodyPr>
          <a:lstStyle/>
          <a:p>
            <a:pPr indent="363538" algn="just">
              <a:spcAft>
                <a:spcPts val="1200"/>
              </a:spcAft>
            </a:pPr>
            <a:r>
              <a:rPr lang="en-GB" sz="2400" dirty="0">
                <a:solidFill>
                  <a:schemeClr val="tx1"/>
                </a:solidFill>
                <a:effectLst/>
                <a:latin typeface="Times New Roman" panose="02020603050405020304" pitchFamily="18" charset="0"/>
                <a:ea typeface="Times New Roman" panose="02020603050405020304" pitchFamily="18" charset="0"/>
              </a:rPr>
              <a:t>while</a:t>
            </a:r>
            <a:r>
              <a:rPr lang="en-GB" sz="2400" b="0" dirty="0">
                <a:solidFill>
                  <a:schemeClr val="tx1"/>
                </a:solidFill>
                <a:effectLst/>
                <a:latin typeface="Times New Roman" panose="02020603050405020304" pitchFamily="18" charset="0"/>
                <a:ea typeface="Times New Roman" panose="02020603050405020304" pitchFamily="18" charset="0"/>
              </a:rPr>
              <a:t> (</a:t>
            </a:r>
            <a:r>
              <a:rPr lang="en-GB" sz="2400" b="0" dirty="0" err="1">
                <a:solidFill>
                  <a:schemeClr val="tx1"/>
                </a:solidFill>
                <a:effectLst/>
                <a:latin typeface="Times New Roman" panose="02020603050405020304" pitchFamily="18" charset="0"/>
                <a:ea typeface="Times New Roman" panose="02020603050405020304" pitchFamily="18" charset="0"/>
              </a:rPr>
              <a:t>i</a:t>
            </a:r>
            <a:r>
              <a:rPr lang="en-GB" sz="2400" b="0" dirty="0">
                <a:solidFill>
                  <a:schemeClr val="tx1"/>
                </a:solidFill>
                <a:effectLst/>
                <a:latin typeface="Times New Roman" panose="02020603050405020304" pitchFamily="18" charset="0"/>
                <a:ea typeface="Times New Roman" panose="02020603050405020304" pitchFamily="18" charset="0"/>
              </a:rPr>
              <a:t>&lt;p)</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Evaluate the accuracy, </a:t>
            </a:r>
            <a:r>
              <a:rPr lang="en-GB" sz="2400" b="0" dirty="0" err="1">
                <a:solidFill>
                  <a:schemeClr val="tx1"/>
                </a:solidFill>
                <a:effectLst/>
                <a:latin typeface="Times New Roman" panose="02020603050405020304" pitchFamily="18" charset="0"/>
                <a:ea typeface="Times New Roman" panose="02020603050405020304" pitchFamily="18" charset="0"/>
              </a:rPr>
              <a:t>acc</a:t>
            </a:r>
            <a:r>
              <a:rPr lang="en-GB" sz="2400" b="0" dirty="0">
                <a:solidFill>
                  <a:schemeClr val="tx1"/>
                </a:solidFill>
                <a:effectLst/>
                <a:latin typeface="Times New Roman" panose="02020603050405020304" pitchFamily="18" charset="0"/>
                <a:ea typeface="Times New Roman" panose="02020603050405020304" pitchFamily="18" charset="0"/>
              </a:rPr>
              <a:t> of X using learner.</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a:t>
            </a:r>
            <a:r>
              <a:rPr lang="en-GB" sz="2400" b="0" dirty="0" err="1">
                <a:solidFill>
                  <a:schemeClr val="tx1"/>
                </a:solidFill>
                <a:effectLst/>
                <a:latin typeface="Times New Roman" panose="02020603050405020304" pitchFamily="18" charset="0"/>
                <a:ea typeface="Times New Roman" panose="02020603050405020304" pitchFamily="18" charset="0"/>
              </a:rPr>
              <a:t>E_select</a:t>
            </a:r>
            <a:r>
              <a:rPr lang="en-GB" sz="2400" b="0" dirty="0">
                <a:solidFill>
                  <a:schemeClr val="tx1"/>
                </a:solidFill>
                <a:effectLst/>
                <a:latin typeface="Times New Roman" panose="02020603050405020304" pitchFamily="18" charset="0"/>
                <a:ea typeface="Times New Roman" panose="02020603050405020304" pitchFamily="18" charset="0"/>
              </a:rPr>
              <a:t> = Add </a:t>
            </a:r>
            <a:r>
              <a:rPr lang="en-GB" sz="2400" b="0" dirty="0" err="1">
                <a:solidFill>
                  <a:schemeClr val="tx1"/>
                </a:solidFill>
                <a:effectLst/>
                <a:latin typeface="Times New Roman" panose="02020603050405020304" pitchFamily="18" charset="0"/>
                <a:ea typeface="Times New Roman" panose="02020603050405020304" pitchFamily="18" charset="0"/>
              </a:rPr>
              <a:t>i</a:t>
            </a:r>
            <a:r>
              <a:rPr lang="en-GB" sz="2400" b="0" baseline="30000" dirty="0" err="1">
                <a:solidFill>
                  <a:schemeClr val="tx1"/>
                </a:solidFill>
                <a:effectLst/>
                <a:latin typeface="Times New Roman" panose="02020603050405020304" pitchFamily="18" charset="0"/>
                <a:ea typeface="Times New Roman" panose="02020603050405020304" pitchFamily="18" charset="0"/>
              </a:rPr>
              <a:t>th</a:t>
            </a:r>
            <a:r>
              <a:rPr lang="en-GB" sz="2400" b="0" dirty="0">
                <a:solidFill>
                  <a:schemeClr val="tx1"/>
                </a:solidFill>
                <a:effectLst/>
                <a:latin typeface="Times New Roman" panose="02020603050405020304" pitchFamily="18" charset="0"/>
                <a:ea typeface="Times New Roman" panose="02020603050405020304" pitchFamily="18" charset="0"/>
              </a:rPr>
              <a:t> features from E1 to X; </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Evaluate the accuracy, </a:t>
            </a:r>
            <a:r>
              <a:rPr lang="en-GB" sz="2400" b="0" dirty="0" err="1">
                <a:solidFill>
                  <a:schemeClr val="tx1"/>
                </a:solidFill>
                <a:effectLst/>
                <a:latin typeface="Times New Roman" panose="02020603050405020304" pitchFamily="18" charset="0"/>
                <a:ea typeface="Times New Roman" panose="02020603050405020304" pitchFamily="18" charset="0"/>
              </a:rPr>
              <a:t>new_acc</a:t>
            </a:r>
            <a:r>
              <a:rPr lang="en-GB" sz="2400" b="0" dirty="0">
                <a:solidFill>
                  <a:schemeClr val="tx1"/>
                </a:solidFill>
                <a:effectLst/>
                <a:latin typeface="Times New Roman" panose="02020603050405020304" pitchFamily="18" charset="0"/>
                <a:ea typeface="Times New Roman" panose="02020603050405020304" pitchFamily="18" charset="0"/>
              </a:rPr>
              <a:t> of </a:t>
            </a:r>
            <a:r>
              <a:rPr lang="en-GB" sz="2400" b="0" dirty="0" err="1">
                <a:solidFill>
                  <a:schemeClr val="tx1"/>
                </a:solidFill>
                <a:effectLst/>
                <a:latin typeface="Times New Roman" panose="02020603050405020304" pitchFamily="18" charset="0"/>
                <a:ea typeface="Times New Roman" panose="02020603050405020304" pitchFamily="18" charset="0"/>
              </a:rPr>
              <a:t>E_select</a:t>
            </a:r>
            <a:r>
              <a:rPr lang="en-GB" sz="2400" b="0" dirty="0">
                <a:solidFill>
                  <a:schemeClr val="tx1"/>
                </a:solidFill>
                <a:effectLst/>
                <a:latin typeface="Times New Roman" panose="02020603050405020304" pitchFamily="18" charset="0"/>
                <a:ea typeface="Times New Roman" panose="02020603050405020304" pitchFamily="18" charset="0"/>
              </a:rPr>
              <a:t>;</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a:t>
            </a:r>
            <a:r>
              <a:rPr lang="en-GB" sz="2400" dirty="0">
                <a:solidFill>
                  <a:schemeClr val="tx1"/>
                </a:solidFill>
                <a:effectLst/>
                <a:latin typeface="Times New Roman" panose="02020603050405020304" pitchFamily="18" charset="0"/>
                <a:ea typeface="Times New Roman" panose="02020603050405020304" pitchFamily="18" charset="0"/>
              </a:rPr>
              <a:t>if</a:t>
            </a:r>
            <a:r>
              <a:rPr lang="en-GB" sz="2400" b="0" dirty="0">
                <a:solidFill>
                  <a:schemeClr val="tx1"/>
                </a:solidFill>
                <a:effectLst/>
                <a:latin typeface="Times New Roman" panose="02020603050405020304" pitchFamily="18" charset="0"/>
                <a:ea typeface="Times New Roman" panose="02020603050405020304" pitchFamily="18" charset="0"/>
              </a:rPr>
              <a:t> </a:t>
            </a:r>
            <a:r>
              <a:rPr lang="en-GB" sz="2400" b="0" dirty="0" err="1">
                <a:solidFill>
                  <a:schemeClr val="tx1"/>
                </a:solidFill>
                <a:effectLst/>
                <a:latin typeface="Times New Roman" panose="02020603050405020304" pitchFamily="18" charset="0"/>
                <a:ea typeface="Times New Roman" panose="02020603050405020304" pitchFamily="18" charset="0"/>
              </a:rPr>
              <a:t>acc</a:t>
            </a:r>
            <a:r>
              <a:rPr lang="en-GB" sz="2400" b="0" dirty="0">
                <a:solidFill>
                  <a:schemeClr val="tx1"/>
                </a:solidFill>
                <a:effectLst/>
                <a:latin typeface="Times New Roman" panose="02020603050405020304" pitchFamily="18" charset="0"/>
                <a:ea typeface="Times New Roman" panose="02020603050405020304" pitchFamily="18" charset="0"/>
              </a:rPr>
              <a:t> &lt; </a:t>
            </a:r>
            <a:r>
              <a:rPr lang="en-GB" sz="2400" b="0" dirty="0" err="1">
                <a:solidFill>
                  <a:schemeClr val="tx1"/>
                </a:solidFill>
                <a:effectLst/>
                <a:latin typeface="Times New Roman" panose="02020603050405020304" pitchFamily="18" charset="0"/>
                <a:ea typeface="Times New Roman" panose="02020603050405020304" pitchFamily="18" charset="0"/>
              </a:rPr>
              <a:t>new_acc</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X = </a:t>
            </a:r>
            <a:r>
              <a:rPr lang="en-GB" sz="2400" b="0" dirty="0" err="1">
                <a:solidFill>
                  <a:schemeClr val="tx1"/>
                </a:solidFill>
                <a:effectLst/>
                <a:latin typeface="Times New Roman" panose="02020603050405020304" pitchFamily="18" charset="0"/>
                <a:ea typeface="Times New Roman" panose="02020603050405020304" pitchFamily="18" charset="0"/>
              </a:rPr>
              <a:t>E_select</a:t>
            </a:r>
            <a:r>
              <a:rPr lang="en-GB" sz="2400" b="0" dirty="0">
                <a:solidFill>
                  <a:schemeClr val="tx1"/>
                </a:solidFill>
                <a:effectLst/>
                <a:latin typeface="Times New Roman" panose="02020603050405020304" pitchFamily="18" charset="0"/>
                <a:ea typeface="Times New Roman" panose="02020603050405020304" pitchFamily="18" charset="0"/>
              </a:rPr>
              <a:t>;</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a:t>
            </a:r>
            <a:r>
              <a:rPr lang="en-GB" sz="2400" dirty="0">
                <a:solidFill>
                  <a:schemeClr val="tx1"/>
                </a:solidFill>
                <a:effectLst/>
                <a:latin typeface="Times New Roman" panose="02020603050405020304" pitchFamily="18" charset="0"/>
                <a:ea typeface="Times New Roman" panose="02020603050405020304" pitchFamily="18" charset="0"/>
              </a:rPr>
              <a:t>else</a:t>
            </a:r>
            <a:endParaRPr lang="en-IN" sz="240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a:t>
            </a:r>
            <a:r>
              <a:rPr lang="en-GB" sz="2400" b="0" dirty="0">
                <a:solidFill>
                  <a:schemeClr val="tx1"/>
                </a:solidFill>
                <a:latin typeface="Times New Roman" panose="02020603050405020304" pitchFamily="18" charset="0"/>
                <a:ea typeface="Times New Roman" panose="02020603050405020304" pitchFamily="18" charset="0"/>
              </a:rPr>
              <a:t> X</a:t>
            </a:r>
            <a:r>
              <a:rPr lang="en-GB" sz="2400" b="0" dirty="0">
                <a:solidFill>
                  <a:schemeClr val="tx1"/>
                </a:solidFill>
                <a:effectLst/>
                <a:latin typeface="Times New Roman" panose="02020603050405020304" pitchFamily="18" charset="0"/>
                <a:ea typeface="Times New Roman" panose="02020603050405020304" pitchFamily="18" charset="0"/>
              </a:rPr>
              <a:t> remains the same;</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a:t>
            </a:r>
            <a:r>
              <a:rPr lang="en-GB" sz="2400" dirty="0">
                <a:solidFill>
                  <a:schemeClr val="tx1"/>
                </a:solidFill>
                <a:effectLst/>
                <a:latin typeface="Times New Roman" panose="02020603050405020304" pitchFamily="18" charset="0"/>
                <a:ea typeface="Times New Roman" panose="02020603050405020304" pitchFamily="18" charset="0"/>
              </a:rPr>
              <a:t>end-if</a:t>
            </a:r>
            <a:endParaRPr lang="en-IN" sz="240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a:t>
            </a:r>
            <a:r>
              <a:rPr lang="en-GB" sz="2400" b="0" dirty="0" err="1">
                <a:solidFill>
                  <a:schemeClr val="tx1"/>
                </a:solidFill>
                <a:effectLst/>
                <a:latin typeface="Times New Roman" panose="02020603050405020304" pitchFamily="18" charset="0"/>
                <a:ea typeface="Times New Roman" panose="02020603050405020304" pitchFamily="18" charset="0"/>
              </a:rPr>
              <a:t>i</a:t>
            </a:r>
            <a:r>
              <a:rPr lang="en-GB" sz="2400" b="0" dirty="0">
                <a:solidFill>
                  <a:schemeClr val="tx1"/>
                </a:solidFill>
                <a:effectLst/>
                <a:latin typeface="Times New Roman" panose="02020603050405020304" pitchFamily="18" charset="0"/>
                <a:ea typeface="Times New Roman" panose="02020603050405020304" pitchFamily="18" charset="0"/>
              </a:rPr>
              <a:t> = </a:t>
            </a:r>
            <a:r>
              <a:rPr lang="en-GB" sz="2400" b="0" dirty="0" err="1">
                <a:solidFill>
                  <a:schemeClr val="tx1"/>
                </a:solidFill>
                <a:effectLst/>
                <a:latin typeface="Times New Roman" panose="02020603050405020304" pitchFamily="18" charset="0"/>
                <a:ea typeface="Times New Roman" panose="02020603050405020304" pitchFamily="18" charset="0"/>
              </a:rPr>
              <a:t>i</a:t>
            </a:r>
            <a:r>
              <a:rPr lang="en-GB" sz="2400" b="0" dirty="0">
                <a:solidFill>
                  <a:schemeClr val="tx1"/>
                </a:solidFill>
                <a:effectLst/>
                <a:latin typeface="Times New Roman" panose="02020603050405020304" pitchFamily="18" charset="0"/>
                <a:ea typeface="Times New Roman" panose="02020603050405020304" pitchFamily="18" charset="0"/>
              </a:rPr>
              <a:t> +1;</a:t>
            </a:r>
            <a:endParaRPr lang="en-IN" sz="2400" b="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b="0" dirty="0">
                <a:solidFill>
                  <a:schemeClr val="tx1"/>
                </a:solidFill>
                <a:effectLst/>
                <a:latin typeface="Times New Roman" panose="02020603050405020304" pitchFamily="18" charset="0"/>
                <a:ea typeface="Times New Roman" panose="02020603050405020304" pitchFamily="18" charset="0"/>
              </a:rPr>
              <a:t>	</a:t>
            </a:r>
            <a:r>
              <a:rPr lang="en-GB" sz="2400" dirty="0">
                <a:solidFill>
                  <a:schemeClr val="tx1"/>
                </a:solidFill>
                <a:effectLst/>
                <a:latin typeface="Times New Roman" panose="02020603050405020304" pitchFamily="18" charset="0"/>
                <a:ea typeface="Times New Roman" panose="02020603050405020304" pitchFamily="18" charset="0"/>
              </a:rPr>
              <a:t>end-while</a:t>
            </a:r>
            <a:endParaRPr lang="en-IN" sz="2400" dirty="0">
              <a:solidFill>
                <a:schemeClr val="tx1"/>
              </a:solidFill>
              <a:effectLst/>
              <a:latin typeface="Times New Roman" panose="02020603050405020304" pitchFamily="18" charset="0"/>
              <a:ea typeface="Times New Roman" panose="02020603050405020304" pitchFamily="18" charset="0"/>
            </a:endParaRPr>
          </a:p>
          <a:p>
            <a:pPr indent="363538" algn="just">
              <a:spcAft>
                <a:spcPts val="1200"/>
              </a:spcAft>
            </a:pPr>
            <a:r>
              <a:rPr lang="en-GB" sz="2400" dirty="0">
                <a:solidFill>
                  <a:schemeClr val="tx1"/>
                </a:solidFill>
                <a:effectLst/>
                <a:latin typeface="Times New Roman" panose="02020603050405020304" pitchFamily="18" charset="0"/>
                <a:ea typeface="Times New Roman" panose="02020603050405020304" pitchFamily="18" charset="0"/>
              </a:rPr>
              <a:t>Return</a:t>
            </a:r>
            <a:r>
              <a:rPr lang="en-GB" sz="2400" b="0" dirty="0">
                <a:solidFill>
                  <a:schemeClr val="tx1"/>
                </a:solidFill>
                <a:effectLst/>
                <a:latin typeface="Times New Roman" panose="02020603050405020304" pitchFamily="18" charset="0"/>
                <a:ea typeface="Times New Roman" panose="02020603050405020304" pitchFamily="18" charset="0"/>
              </a:rPr>
              <a:t> final selected features, </a:t>
            </a:r>
            <a:r>
              <a:rPr lang="en-GB" sz="2400" b="0" dirty="0" err="1">
                <a:solidFill>
                  <a:schemeClr val="tx1"/>
                </a:solidFill>
                <a:effectLst/>
                <a:latin typeface="Times New Roman" panose="02020603050405020304" pitchFamily="18" charset="0"/>
                <a:ea typeface="Times New Roman" panose="02020603050405020304" pitchFamily="18" charset="0"/>
              </a:rPr>
              <a:t>E_select</a:t>
            </a: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139</a:t>
            </a:fld>
            <a:endParaRPr lang="en-US" dirty="0"/>
          </a:p>
        </p:txBody>
      </p:sp>
    </p:spTree>
    <p:extLst>
      <p:ext uri="{BB962C8B-B14F-4D97-AF65-F5344CB8AC3E}">
        <p14:creationId xmlns:p14="http://schemas.microsoft.com/office/powerpoint/2010/main" val="3797274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14</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1240899436"/>
              </p:ext>
            </p:extLst>
          </p:nvPr>
        </p:nvGraphicFramePr>
        <p:xfrm>
          <a:off x="1115616" y="332656"/>
          <a:ext cx="7955232" cy="5714436"/>
        </p:xfrm>
        <a:graphic>
          <a:graphicData uri="http://schemas.openxmlformats.org/drawingml/2006/table">
            <a:tbl>
              <a:tblPr firstRow="1" bandRow="1">
                <a:tableStyleId>{5940675A-B579-460E-94D1-54222C63F5DA}</a:tableStyleId>
              </a:tblPr>
              <a:tblGrid>
                <a:gridCol w="2126645">
                  <a:extLst>
                    <a:ext uri="{9D8B030D-6E8A-4147-A177-3AD203B41FA5}">
                      <a16:colId xmlns:a16="http://schemas.microsoft.com/office/drawing/2014/main" val="406820577"/>
                    </a:ext>
                  </a:extLst>
                </a:gridCol>
                <a:gridCol w="1689779">
                  <a:extLst>
                    <a:ext uri="{9D8B030D-6E8A-4147-A177-3AD203B41FA5}">
                      <a16:colId xmlns:a16="http://schemas.microsoft.com/office/drawing/2014/main" val="2658887784"/>
                    </a:ext>
                  </a:extLst>
                </a:gridCol>
                <a:gridCol w="4138808">
                  <a:extLst>
                    <a:ext uri="{9D8B030D-6E8A-4147-A177-3AD203B41FA5}">
                      <a16:colId xmlns:a16="http://schemas.microsoft.com/office/drawing/2014/main" val="875451995"/>
                    </a:ext>
                  </a:extLst>
                </a:gridCol>
              </a:tblGrid>
              <a:tr h="441396">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4599164">
                <a:tc>
                  <a:txBody>
                    <a:bodyPr/>
                    <a:lstStyle/>
                    <a:p>
                      <a:r>
                        <a:rPr lang="en-GB" sz="2000" dirty="0" err="1">
                          <a:latin typeface="Times New Roman" panose="02020603050405020304" pitchFamily="18" charset="0"/>
                          <a:cs typeface="Times New Roman" panose="02020603050405020304" pitchFamily="18" charset="0"/>
                        </a:rPr>
                        <a:t>Jovish</a:t>
                      </a:r>
                      <a:r>
                        <a:rPr lang="en-GB" sz="2000" dirty="0">
                          <a:latin typeface="Times New Roman" panose="02020603050405020304" pitchFamily="18" charset="0"/>
                          <a:cs typeface="Times New Roman" panose="02020603050405020304" pitchFamily="18" charset="0"/>
                        </a:rPr>
                        <a:t> John , G. Bindu , B. </a:t>
                      </a:r>
                      <a:r>
                        <a:rPr lang="en-GB" sz="2000" dirty="0" err="1">
                          <a:latin typeface="Times New Roman" panose="02020603050405020304" pitchFamily="18" charset="0"/>
                          <a:cs typeface="Times New Roman" panose="02020603050405020304" pitchFamily="18" charset="0"/>
                        </a:rPr>
                        <a:t>Srimuruganandam</a:t>
                      </a:r>
                      <a:r>
                        <a:rPr lang="en-GB" sz="2000" dirty="0">
                          <a:latin typeface="Times New Roman" panose="02020603050405020304" pitchFamily="18" charset="0"/>
                          <a:cs typeface="Times New Roman" panose="02020603050405020304" pitchFamily="18" charset="0"/>
                        </a:rPr>
                        <a:t>, Abhinav Wadhwa &amp; Poornima</a:t>
                      </a:r>
                    </a:p>
                    <a:p>
                      <a:r>
                        <a:rPr lang="en-GB" sz="2000" dirty="0" err="1">
                          <a:latin typeface="Times New Roman" panose="02020603050405020304" pitchFamily="18" charset="0"/>
                          <a:cs typeface="Times New Roman" panose="02020603050405020304" pitchFamily="18" charset="0"/>
                        </a:rPr>
                        <a:t>Rajan</a:t>
                      </a:r>
                      <a:r>
                        <a:rPr lang="en-GB" sz="2000" dirty="0">
                          <a:latin typeface="Times New Roman" panose="02020603050405020304" pitchFamily="18" charset="0"/>
                          <a:cs typeface="Times New Roman" panose="02020603050405020304" pitchFamily="18" charset="0"/>
                        </a:rPr>
                        <a:t> (2020) Land use/land cover and land surface temperature analysis in Wayanad district, India,</a:t>
                      </a:r>
                    </a:p>
                    <a:p>
                      <a:r>
                        <a:rPr lang="en-GB" sz="2000" dirty="0">
                          <a:latin typeface="Times New Roman" panose="02020603050405020304" pitchFamily="18" charset="0"/>
                          <a:cs typeface="Times New Roman" panose="02020603050405020304" pitchFamily="18" charset="0"/>
                        </a:rPr>
                        <a:t>using satellite imagery, Annals of GIS, 26:4, 343-360. </a:t>
                      </a:r>
                    </a:p>
                    <a:p>
                      <a:endParaRPr lang="en-IN" sz="2000"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GB" sz="2000" dirty="0">
                          <a:latin typeface="Times New Roman" panose="02020603050405020304" pitchFamily="18" charset="0"/>
                          <a:cs typeface="Times New Roman" panose="02020603050405020304" pitchFamily="18" charset="0"/>
                        </a:rPr>
                        <a:t>LISS III Image - Wayanad district, Kerala, India</a:t>
                      </a:r>
                    </a:p>
                  </a:txBody>
                  <a:tcPr/>
                </a:tc>
                <a:tc>
                  <a:txBody>
                    <a:bodyPr/>
                    <a:lstStyle/>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method employed Maximum likelihood classification (MLC) technique to categorize land-use areas: water body, paddy field, forest, dense, agricultural crops and built-up area. </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accuracy assessment of the method produces overall accuracy of 81.19% and 76.094% for 2004 and 2018 respectively. </a:t>
                      </a:r>
                    </a:p>
                    <a:p>
                      <a:pPr marL="0" indent="0">
                        <a:lnSpc>
                          <a:spcPct val="107000"/>
                        </a:lnSpc>
                        <a:spcAft>
                          <a:spcPts val="800"/>
                        </a:spcAft>
                        <a:buFont typeface="Arial" panose="020B0604020202020204" pitchFamily="34" charset="0"/>
                        <a:buNone/>
                      </a:pPr>
                      <a:r>
                        <a:rPr kumimoji="0" lang="en-GB" sz="2000" kern="1200" dirty="0">
                          <a:solidFill>
                            <a:schemeClr val="tx1"/>
                          </a:solidFill>
                          <a:latin typeface="Times New Roman" panose="02020603050405020304" pitchFamily="18" charset="0"/>
                          <a:ea typeface="+mn-ea"/>
                          <a:cs typeface="Times New Roman" panose="02020603050405020304" pitchFamily="18" charset="0"/>
                        </a:rPr>
                        <a:t>Limitation:</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IN" sz="2000" kern="1200" dirty="0">
                          <a:solidFill>
                            <a:schemeClr val="tx1"/>
                          </a:solidFill>
                          <a:latin typeface="Times New Roman" panose="02020603050405020304" pitchFamily="18" charset="0"/>
                          <a:ea typeface="+mn-ea"/>
                          <a:cs typeface="Times New Roman" panose="02020603050405020304" pitchFamily="18" charset="0"/>
                        </a:rPr>
                        <a:t>Resulting in low accuracy value.</a:t>
                      </a:r>
                    </a:p>
                    <a:p>
                      <a:pPr marL="342900" indent="-342900">
                        <a:lnSpc>
                          <a:spcPct val="107000"/>
                        </a:lnSpc>
                        <a:spcAft>
                          <a:spcPts val="800"/>
                        </a:spcAft>
                        <a:buFont typeface="Arial" panose="020B0604020202020204" pitchFamily="34" charset="0"/>
                        <a:buChar char="•"/>
                      </a:pPr>
                      <a:endParaRPr kumimoji="0" lang="en-GB" sz="2000" kern="1200" dirty="0">
                        <a:solidFill>
                          <a:schemeClr val="tx1"/>
                        </a:solidFill>
                        <a:latin typeface="Times New Roman" panose="02020603050405020304" pitchFamily="18" charset="0"/>
                        <a:ea typeface="+mn-ea"/>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kumimoji="0" lang="en-GB" sz="2000" kern="1200" dirty="0">
                        <a:solidFill>
                          <a:schemeClr val="tx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17884863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67000"/>
            <a:ext cx="7498080" cy="1143000"/>
          </a:xfrm>
        </p:spPr>
        <p:txBody>
          <a:bodyPr>
            <a:normAutofit fontScale="90000"/>
          </a:bodyPr>
          <a:lstStyle/>
          <a:p>
            <a:pPr algn="ctr"/>
            <a:r>
              <a:rPr lang="en-GB" sz="4400" i="1" dirty="0">
                <a:solidFill>
                  <a:srgbClr val="7030A0"/>
                </a:solidFill>
                <a:latin typeface="Times New Roman" pitchFamily="18" charset="0"/>
                <a:cs typeface="Times New Roman" pitchFamily="18" charset="0"/>
              </a:rPr>
              <a:t>EXPERIMENTAL RESULTS AND DISCUSSIONS</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140</a:t>
            </a:fld>
            <a:endParaRPr lang="en-US" dirty="0"/>
          </a:p>
        </p:txBody>
      </p:sp>
      <p:sp>
        <p:nvSpPr>
          <p:cNvPr id="6" name="TextBox 5">
            <a:extLst>
              <a:ext uri="{FF2B5EF4-FFF2-40B4-BE49-F238E27FC236}">
                <a16:creationId xmlns:a16="http://schemas.microsoft.com/office/drawing/2014/main" id="{C3F92FC4-51BA-3C61-DC10-D4E271AD7786}"/>
              </a:ext>
            </a:extLst>
          </p:cNvPr>
          <p:cNvSpPr txBox="1"/>
          <p:nvPr/>
        </p:nvSpPr>
        <p:spPr>
          <a:xfrm>
            <a:off x="6321968" y="357396"/>
            <a:ext cx="2520280" cy="707886"/>
          </a:xfrm>
          <a:prstGeom prst="rect">
            <a:avLst/>
          </a:prstGeom>
          <a:noFill/>
        </p:spPr>
        <p:txBody>
          <a:bodyPr wrap="square">
            <a:spAutoFit/>
          </a:bodyPr>
          <a:lstStyle/>
          <a:p>
            <a:r>
              <a:rPr lang="en-US" sz="4000" b="0" i="1" dirty="0">
                <a:solidFill>
                  <a:srgbClr val="7030A0"/>
                </a:solidFill>
                <a:latin typeface="Times New Roman" pitchFamily="18" charset="0"/>
                <a:cs typeface="Times New Roman" pitchFamily="18" charset="0"/>
              </a:rPr>
              <a:t>Module - 3</a:t>
            </a:r>
            <a:endParaRPr lang="en-IN" sz="4000" dirty="0"/>
          </a:p>
        </p:txBody>
      </p:sp>
    </p:spTree>
    <p:extLst>
      <p:ext uri="{BB962C8B-B14F-4D97-AF65-F5344CB8AC3E}">
        <p14:creationId xmlns:p14="http://schemas.microsoft.com/office/powerpoint/2010/main" val="585756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632" y="2574032"/>
            <a:ext cx="6736792" cy="1143000"/>
          </a:xfrm>
        </p:spPr>
        <p:txBody>
          <a:bodyPr>
            <a:normAutofit fontScale="90000"/>
          </a:bodyPr>
          <a:lstStyle/>
          <a:p>
            <a:pPr algn="ctr">
              <a:lnSpc>
                <a:spcPct val="150000"/>
              </a:lnSpc>
            </a:pPr>
            <a:r>
              <a:rPr lang="en-GB" sz="4400" i="1" dirty="0">
                <a:solidFill>
                  <a:srgbClr val="7030A0"/>
                </a:solidFill>
                <a:latin typeface="Times New Roman" pitchFamily="18" charset="0"/>
                <a:cs typeface="Times New Roman" pitchFamily="18" charset="0"/>
              </a:rPr>
              <a:t>EXPERIMENTAL RESULTS OF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ESDFBF METHOD</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141</a:t>
            </a:fld>
            <a:endParaRPr lang="en-US" dirty="0"/>
          </a:p>
        </p:txBody>
      </p:sp>
    </p:spTree>
    <p:extLst>
      <p:ext uri="{BB962C8B-B14F-4D97-AF65-F5344CB8AC3E}">
        <p14:creationId xmlns:p14="http://schemas.microsoft.com/office/powerpoint/2010/main" val="25728964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122883"/>
            <a:ext cx="7848600" cy="6258445"/>
          </a:xfrm>
          <a:prstGeom prst="rect">
            <a:avLst/>
          </a:prstGeom>
          <a:noFill/>
        </p:spPr>
        <p:txBody>
          <a:bodyPr wrap="square">
            <a:spAutoFit/>
          </a:bodyPr>
          <a:lstStyle/>
          <a:p>
            <a:pPr marL="342900" indent="-34290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The system uses three classifiers for finding the fitness function.</a:t>
            </a:r>
          </a:p>
          <a:p>
            <a:pPr marL="342900" indent="-34290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The classifiers are namely NB, MSVM &amp; KNN, and the methods are referred as ESDFF-NB, ESDFF-MSVM &amp; ESDFF-KNN respectively. </a:t>
            </a:r>
          </a:p>
          <a:p>
            <a:pPr marL="342900" indent="-34290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The features obtained from ESDFF-NB, ESDFF-MSVM &amp; ESDFF-KNN are FS_1, FS_2 and FS_3 respectively. </a:t>
            </a:r>
          </a:p>
          <a:p>
            <a:pPr marL="342900" indent="-34290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The feature selection process is implemented as three steps with the help of algorithms namely SDF, ESDFF and BBFS.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142</a:t>
            </a:fld>
            <a:endParaRPr lang="en-US" dirty="0"/>
          </a:p>
        </p:txBody>
      </p:sp>
    </p:spTree>
    <p:extLst>
      <p:ext uri="{BB962C8B-B14F-4D97-AF65-F5344CB8AC3E}">
        <p14:creationId xmlns:p14="http://schemas.microsoft.com/office/powerpoint/2010/main" val="34851141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15888" y="494835"/>
            <a:ext cx="7848600" cy="1133965"/>
          </a:xfrm>
          <a:prstGeom prst="rect">
            <a:avLst/>
          </a:prstGeom>
          <a:noFill/>
        </p:spPr>
        <p:txBody>
          <a:bodyPr wrap="square">
            <a:spAutoFit/>
          </a:bodyPr>
          <a:lstStyle/>
          <a:p>
            <a:pPr marL="342900" indent="-34290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Initially, the SDF algorithm is executed and the feature maps of size 4x4x20 is reduces to 4x4.</a:t>
            </a: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7ACDBA04-9807-4F91-B909-520AEB330EEB}"/>
              </a:ext>
            </a:extLst>
          </p:cNvPr>
          <p:cNvSpPr>
            <a:spLocks noGrp="1"/>
          </p:cNvSpPr>
          <p:nvPr>
            <p:ph type="sldNum" sz="quarter" idx="12"/>
          </p:nvPr>
        </p:nvSpPr>
        <p:spPr>
          <a:xfrm>
            <a:off x="8396721" y="6305550"/>
            <a:ext cx="674127" cy="476250"/>
          </a:xfrm>
        </p:spPr>
        <p:txBody>
          <a:bodyPr/>
          <a:lstStyle/>
          <a:p>
            <a:pPr>
              <a:defRPr/>
            </a:pPr>
            <a:fld id="{ABBEF5C2-3C9E-4B3A-8957-6EFA4BF640AD}" type="slidenum">
              <a:rPr lang="en-US" smtClean="0"/>
              <a:pPr>
                <a:defRPr/>
              </a:pPr>
              <a:t>143</a:t>
            </a:fld>
            <a:endParaRPr lang="en-US"/>
          </a:p>
        </p:txBody>
      </p:sp>
      <p:graphicFrame>
        <p:nvGraphicFramePr>
          <p:cNvPr id="2" name="Table 1">
            <a:extLst>
              <a:ext uri="{FF2B5EF4-FFF2-40B4-BE49-F238E27FC236}">
                <a16:creationId xmlns:a16="http://schemas.microsoft.com/office/drawing/2014/main" id="{F6864A9B-2651-F25F-15E6-8A21A6AAA72F}"/>
              </a:ext>
            </a:extLst>
          </p:cNvPr>
          <p:cNvGraphicFramePr>
            <a:graphicFrameLocks noGrp="1"/>
          </p:cNvGraphicFramePr>
          <p:nvPr>
            <p:extLst>
              <p:ext uri="{D42A27DB-BD31-4B8C-83A1-F6EECF244321}">
                <p14:modId xmlns:p14="http://schemas.microsoft.com/office/powerpoint/2010/main" val="3637922100"/>
              </p:ext>
            </p:extLst>
          </p:nvPr>
        </p:nvGraphicFramePr>
        <p:xfrm>
          <a:off x="2466902" y="3140968"/>
          <a:ext cx="5129433" cy="2414590"/>
        </p:xfrm>
        <a:graphic>
          <a:graphicData uri="http://schemas.openxmlformats.org/drawingml/2006/table">
            <a:tbl>
              <a:tblPr firstRow="1" firstCol="1" bandRow="1">
                <a:tableStyleId>{69CF1AB2-1976-4502-BF36-3FF5EA218861}</a:tableStyleId>
              </a:tblPr>
              <a:tblGrid>
                <a:gridCol w="3813483">
                  <a:extLst>
                    <a:ext uri="{9D8B030D-6E8A-4147-A177-3AD203B41FA5}">
                      <a16:colId xmlns:a16="http://schemas.microsoft.com/office/drawing/2014/main" val="686752822"/>
                    </a:ext>
                  </a:extLst>
                </a:gridCol>
                <a:gridCol w="1315950">
                  <a:extLst>
                    <a:ext uri="{9D8B030D-6E8A-4147-A177-3AD203B41FA5}">
                      <a16:colId xmlns:a16="http://schemas.microsoft.com/office/drawing/2014/main" val="80463286"/>
                    </a:ext>
                  </a:extLst>
                </a:gridCol>
              </a:tblGrid>
              <a:tr h="182880">
                <a:tc>
                  <a:txBody>
                    <a:bodyPr/>
                    <a:lstStyle/>
                    <a:p>
                      <a:pPr indent="-635" algn="ctr">
                        <a:lnSpc>
                          <a:spcPct val="150000"/>
                        </a:lnSpc>
                      </a:pPr>
                      <a:r>
                        <a:rPr lang="en-US" sz="2400" dirty="0">
                          <a:effectLst/>
                          <a:latin typeface="Times New Roman" panose="02020603050405020304" pitchFamily="18" charset="0"/>
                          <a:cs typeface="Times New Roman" panose="02020603050405020304" pitchFamily="18" charset="0"/>
                        </a:rPr>
                        <a:t>Name of the Parameter</a:t>
                      </a:r>
                      <a:endParaRPr lang="en-IN" sz="24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indent="-635" algn="ctr">
                        <a:lnSpc>
                          <a:spcPct val="150000"/>
                        </a:lnSpc>
                      </a:pPr>
                      <a:r>
                        <a:rPr lang="en-US" sz="2400">
                          <a:effectLst/>
                          <a:latin typeface="Times New Roman" panose="02020603050405020304" pitchFamily="18" charset="0"/>
                          <a:cs typeface="Times New Roman" panose="02020603050405020304" pitchFamily="18" charset="0"/>
                        </a:rPr>
                        <a:t>Value</a:t>
                      </a:r>
                      <a:endParaRPr lang="en-IN" sz="24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811705420"/>
                  </a:ext>
                </a:extLst>
              </a:tr>
              <a:tr h="173990">
                <a:tc>
                  <a:txBody>
                    <a:bodyPr/>
                    <a:lstStyle/>
                    <a:p>
                      <a:pPr indent="-635" algn="ctr">
                        <a:lnSpc>
                          <a:spcPct val="150000"/>
                        </a:lnSpc>
                      </a:pPr>
                      <a:r>
                        <a:rPr lang="en-US" sz="2400" b="0" dirty="0">
                          <a:effectLst/>
                          <a:latin typeface="Times New Roman" panose="02020603050405020304" pitchFamily="18" charset="0"/>
                          <a:cs typeface="Times New Roman" panose="02020603050405020304" pitchFamily="18" charset="0"/>
                        </a:rPr>
                        <a:t>Population size</a:t>
                      </a:r>
                      <a:endParaRPr lang="en-IN" sz="24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indent="-635" algn="ctr">
                        <a:lnSpc>
                          <a:spcPct val="150000"/>
                        </a:lnSpc>
                      </a:pPr>
                      <a:r>
                        <a:rPr lang="en-US" sz="2400">
                          <a:effectLst/>
                          <a:latin typeface="Times New Roman" panose="02020603050405020304" pitchFamily="18" charset="0"/>
                          <a:cs typeface="Times New Roman" panose="02020603050405020304" pitchFamily="18" charset="0"/>
                        </a:rPr>
                        <a:t>30</a:t>
                      </a:r>
                      <a:endParaRPr lang="en-IN" sz="24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00518905"/>
                  </a:ext>
                </a:extLst>
              </a:tr>
              <a:tr h="173990">
                <a:tc>
                  <a:txBody>
                    <a:bodyPr/>
                    <a:lstStyle/>
                    <a:p>
                      <a:pPr indent="-635" algn="ctr">
                        <a:lnSpc>
                          <a:spcPct val="150000"/>
                        </a:lnSpc>
                      </a:pPr>
                      <a:r>
                        <a:rPr lang="en-US" sz="2400" b="0" dirty="0">
                          <a:effectLst/>
                          <a:latin typeface="Times New Roman" panose="02020603050405020304" pitchFamily="18" charset="0"/>
                          <a:cs typeface="Times New Roman" panose="02020603050405020304" pitchFamily="18" charset="0"/>
                        </a:rPr>
                        <a:t>α</a:t>
                      </a:r>
                      <a:endParaRPr lang="en-IN" sz="24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indent="-635" algn="ctr">
                        <a:lnSpc>
                          <a:spcPct val="150000"/>
                        </a:lnSpc>
                      </a:pPr>
                      <a:r>
                        <a:rPr lang="en-US" sz="2400">
                          <a:effectLst/>
                          <a:latin typeface="Times New Roman" panose="02020603050405020304" pitchFamily="18" charset="0"/>
                          <a:cs typeface="Times New Roman" panose="02020603050405020304" pitchFamily="18" charset="0"/>
                        </a:rPr>
                        <a:t>0.5</a:t>
                      </a:r>
                      <a:endParaRPr lang="en-IN" sz="24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23438712"/>
                  </a:ext>
                </a:extLst>
              </a:tr>
              <a:tr h="173990">
                <a:tc>
                  <a:txBody>
                    <a:bodyPr/>
                    <a:lstStyle/>
                    <a:p>
                      <a:pPr indent="-635" algn="ctr">
                        <a:lnSpc>
                          <a:spcPct val="150000"/>
                        </a:lnSpc>
                      </a:pPr>
                      <a:r>
                        <a:rPr lang="en-US" sz="2400" b="0" dirty="0">
                          <a:effectLst/>
                          <a:latin typeface="Times New Roman" panose="02020603050405020304" pitchFamily="18" charset="0"/>
                          <a:cs typeface="Times New Roman" panose="02020603050405020304" pitchFamily="18" charset="0"/>
                        </a:rPr>
                        <a:t>γ</a:t>
                      </a:r>
                      <a:endParaRPr lang="en-IN" sz="24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indent="-635" algn="ctr">
                        <a:lnSpc>
                          <a:spcPct val="150000"/>
                        </a:lnSpc>
                      </a:pPr>
                      <a:r>
                        <a:rPr lang="en-US" sz="2400">
                          <a:effectLst/>
                          <a:latin typeface="Times New Roman" panose="02020603050405020304" pitchFamily="18" charset="0"/>
                          <a:cs typeface="Times New Roman" panose="02020603050405020304" pitchFamily="18" charset="0"/>
                        </a:rPr>
                        <a:t>1</a:t>
                      </a:r>
                      <a:endParaRPr lang="en-IN" sz="240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79784186"/>
                  </a:ext>
                </a:extLst>
              </a:tr>
              <a:tr h="173990">
                <a:tc>
                  <a:txBody>
                    <a:bodyPr/>
                    <a:lstStyle/>
                    <a:p>
                      <a:pPr indent="-635" algn="ctr">
                        <a:lnSpc>
                          <a:spcPct val="150000"/>
                        </a:lnSpc>
                      </a:pPr>
                      <a:r>
                        <a:rPr lang="en-US" sz="2400" b="0" dirty="0" err="1">
                          <a:effectLst/>
                          <a:latin typeface="Times New Roman" panose="02020603050405020304" pitchFamily="18" charset="0"/>
                          <a:cs typeface="Times New Roman" panose="02020603050405020304" pitchFamily="18" charset="0"/>
                        </a:rPr>
                        <a:t>Max_itr</a:t>
                      </a:r>
                      <a:endParaRPr lang="en-IN" sz="2400" b="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tc>
                  <a:txBody>
                    <a:bodyPr/>
                    <a:lstStyle/>
                    <a:p>
                      <a:pPr indent="-635" algn="ctr">
                        <a:lnSpc>
                          <a:spcPct val="150000"/>
                        </a:lnSpc>
                      </a:pPr>
                      <a:r>
                        <a:rPr lang="en-US" sz="2400" dirty="0">
                          <a:effectLst/>
                          <a:latin typeface="Times New Roman" panose="02020603050405020304" pitchFamily="18" charset="0"/>
                          <a:cs typeface="Times New Roman" panose="02020603050405020304" pitchFamily="18" charset="0"/>
                        </a:rPr>
                        <a:t>40</a:t>
                      </a:r>
                      <a:endParaRPr lang="en-IN" sz="2400" dirty="0">
                        <a:effectLst/>
                        <a:latin typeface="Times New Roman" panose="02020603050405020304" pitchFamily="18" charset="0"/>
                        <a:ea typeface="PMingLiU" panose="02020500000000000000" pitchFamily="18"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94965518"/>
                  </a:ext>
                </a:extLst>
              </a:tr>
            </a:tbl>
          </a:graphicData>
        </a:graphic>
      </p:graphicFrame>
      <p:sp>
        <p:nvSpPr>
          <p:cNvPr id="5" name="TextBox 4">
            <a:extLst>
              <a:ext uri="{FF2B5EF4-FFF2-40B4-BE49-F238E27FC236}">
                <a16:creationId xmlns:a16="http://schemas.microsoft.com/office/drawing/2014/main" id="{9FD4C227-2F59-A669-5E3C-FAEFD57FFA5E}"/>
              </a:ext>
            </a:extLst>
          </p:cNvPr>
          <p:cNvSpPr txBox="1"/>
          <p:nvPr/>
        </p:nvSpPr>
        <p:spPr>
          <a:xfrm>
            <a:off x="1907704" y="2100992"/>
            <a:ext cx="6489017" cy="579967"/>
          </a:xfrm>
          <a:prstGeom prst="rect">
            <a:avLst/>
          </a:prstGeom>
          <a:noFill/>
        </p:spPr>
        <p:txBody>
          <a:bodyPr wrap="square">
            <a:spAutoFit/>
          </a:bodyPr>
          <a:lstStyle/>
          <a:p>
            <a:pPr algn="just">
              <a:lnSpc>
                <a:spcPct val="150000"/>
              </a:lnSpc>
              <a:spcAft>
                <a:spcPts val="1800"/>
              </a:spcAft>
            </a:pPr>
            <a:r>
              <a:rPr lang="en-GB" sz="2400" dirty="0">
                <a:solidFill>
                  <a:schemeClr val="tx1"/>
                </a:solidFill>
                <a:effectLst/>
                <a:latin typeface="Times New Roman" panose="02020603050405020304" pitchFamily="18" charset="0"/>
                <a:ea typeface="Times New Roman" panose="02020603050405020304" pitchFamily="18" charset="0"/>
              </a:rPr>
              <a:t>Table 14. </a:t>
            </a:r>
            <a:r>
              <a:rPr lang="en-GB" sz="2400" b="0" dirty="0">
                <a:solidFill>
                  <a:schemeClr val="tx1"/>
                </a:solidFill>
                <a:effectLst/>
                <a:latin typeface="Times New Roman" panose="02020603050405020304" pitchFamily="18" charset="0"/>
                <a:ea typeface="Times New Roman" panose="02020603050405020304" pitchFamily="18" charset="0"/>
              </a:rPr>
              <a:t>Parameters used by ESDFF algorithm</a:t>
            </a: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758536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45168" y="5445224"/>
            <a:ext cx="7597080"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22. </a:t>
            </a:r>
            <a:r>
              <a:rPr lang="en-GB" sz="2400" b="0" dirty="0">
                <a:solidFill>
                  <a:schemeClr val="tx1"/>
                </a:solidFill>
                <a:latin typeface="Times New Roman" pitchFamily="18" charset="0"/>
                <a:cs typeface="Times New Roman" pitchFamily="18" charset="0"/>
              </a:rPr>
              <a:t>Number of features Vs Classification accuracy</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144</a:t>
            </a:fld>
            <a:endParaRPr lang="en-US" dirty="0"/>
          </a:p>
        </p:txBody>
      </p:sp>
      <p:pic>
        <p:nvPicPr>
          <p:cNvPr id="7" name="Picture 6">
            <a:extLst>
              <a:ext uri="{FF2B5EF4-FFF2-40B4-BE49-F238E27FC236}">
                <a16:creationId xmlns:a16="http://schemas.microsoft.com/office/drawing/2014/main" id="{31B7108B-1B74-B198-447C-20435EB60F60}"/>
              </a:ext>
            </a:extLst>
          </p:cNvPr>
          <p:cNvPicPr>
            <a:picLocks noChangeAspect="1"/>
          </p:cNvPicPr>
          <p:nvPr/>
        </p:nvPicPr>
        <p:blipFill>
          <a:blip r:embed="rId2"/>
          <a:stretch>
            <a:fillRect/>
          </a:stretch>
        </p:blipFill>
        <p:spPr>
          <a:xfrm>
            <a:off x="1811112" y="1243013"/>
            <a:ext cx="6418488" cy="3786187"/>
          </a:xfrm>
          <a:prstGeom prst="rect">
            <a:avLst/>
          </a:prstGeom>
        </p:spPr>
      </p:pic>
    </p:spTree>
    <p:extLst>
      <p:ext uri="{BB962C8B-B14F-4D97-AF65-F5344CB8AC3E}">
        <p14:creationId xmlns:p14="http://schemas.microsoft.com/office/powerpoint/2010/main" val="27900313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45168" y="5445224"/>
            <a:ext cx="7597080"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23. </a:t>
            </a:r>
            <a:r>
              <a:rPr lang="en-GB" sz="2400" b="0" dirty="0">
                <a:solidFill>
                  <a:schemeClr val="tx1"/>
                </a:solidFill>
                <a:latin typeface="Times New Roman" pitchFamily="18" charset="0"/>
                <a:cs typeface="Times New Roman" pitchFamily="18" charset="0"/>
              </a:rPr>
              <a:t>Number of Iteration Vs Classification Accuracy</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145</a:t>
            </a:fld>
            <a:endParaRPr lang="en-US"/>
          </a:p>
        </p:txBody>
      </p:sp>
      <p:pic>
        <p:nvPicPr>
          <p:cNvPr id="4" name="Picture 3">
            <a:extLst>
              <a:ext uri="{FF2B5EF4-FFF2-40B4-BE49-F238E27FC236}">
                <a16:creationId xmlns:a16="http://schemas.microsoft.com/office/drawing/2014/main" id="{AE986841-8F72-9D2F-47F3-E716563FCDC4}"/>
              </a:ext>
            </a:extLst>
          </p:cNvPr>
          <p:cNvPicPr>
            <a:picLocks noChangeAspect="1"/>
          </p:cNvPicPr>
          <p:nvPr/>
        </p:nvPicPr>
        <p:blipFill>
          <a:blip r:embed="rId2"/>
          <a:stretch>
            <a:fillRect/>
          </a:stretch>
        </p:blipFill>
        <p:spPr>
          <a:xfrm>
            <a:off x="1563024" y="914400"/>
            <a:ext cx="6897408" cy="4248150"/>
          </a:xfrm>
          <a:prstGeom prst="rect">
            <a:avLst/>
          </a:prstGeom>
        </p:spPr>
      </p:pic>
    </p:spTree>
    <p:extLst>
      <p:ext uri="{BB962C8B-B14F-4D97-AF65-F5344CB8AC3E}">
        <p14:creationId xmlns:p14="http://schemas.microsoft.com/office/powerpoint/2010/main" val="33766563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66536" y="5029200"/>
            <a:ext cx="6501264" cy="461665"/>
          </a:xfrm>
          <a:prstGeom prst="rect">
            <a:avLst/>
          </a:prstGeom>
          <a:noFill/>
        </p:spPr>
        <p:txBody>
          <a:bodyPr wrap="square">
            <a:spAutoFit/>
          </a:bodyPr>
          <a:lstStyle/>
          <a:p>
            <a:pPr marL="363538" lvl="2" indent="-363538" algn="just"/>
            <a:r>
              <a:rPr lang="en-GB" sz="2400" b="0" dirty="0">
                <a:solidFill>
                  <a:schemeClr val="tx1"/>
                </a:solidFill>
                <a:latin typeface="Times New Roman" pitchFamily="18" charset="0"/>
                <a:cs typeface="Times New Roman" pitchFamily="18" charset="0"/>
              </a:rPr>
              <a:t>Classified output results of LISS IV Madurai image</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146</a:t>
            </a:fld>
            <a:endParaRPr lang="en-US"/>
          </a:p>
        </p:txBody>
      </p:sp>
      <p:pic>
        <p:nvPicPr>
          <p:cNvPr id="2" name="Picture 1">
            <a:extLst>
              <a:ext uri="{FF2B5EF4-FFF2-40B4-BE49-F238E27FC236}">
                <a16:creationId xmlns:a16="http://schemas.microsoft.com/office/drawing/2014/main" id="{A380C0E2-8FCD-1480-2C5B-7FB10F5A7925}"/>
              </a:ext>
            </a:extLst>
          </p:cNvPr>
          <p:cNvPicPr>
            <a:picLocks noChangeAspect="1"/>
          </p:cNvPicPr>
          <p:nvPr/>
        </p:nvPicPr>
        <p:blipFill>
          <a:blip r:embed="rId2"/>
          <a:stretch>
            <a:fillRect/>
          </a:stretch>
        </p:blipFill>
        <p:spPr>
          <a:xfrm>
            <a:off x="6324600" y="2590800"/>
            <a:ext cx="970456" cy="1200329"/>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4CA55C6B-C8FA-F918-B81A-0F4EE6ACF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811594"/>
            <a:ext cx="2552628" cy="2552628"/>
          </a:xfrm>
          <a:prstGeom prst="rect">
            <a:avLst/>
          </a:prstGeom>
        </p:spPr>
      </p:pic>
      <p:sp>
        <p:nvSpPr>
          <p:cNvPr id="3" name="TextBox 2">
            <a:extLst>
              <a:ext uri="{FF2B5EF4-FFF2-40B4-BE49-F238E27FC236}">
                <a16:creationId xmlns:a16="http://schemas.microsoft.com/office/drawing/2014/main" id="{8D511133-32C5-7F9F-04ED-D3E1F5B61087}"/>
              </a:ext>
            </a:extLst>
          </p:cNvPr>
          <p:cNvSpPr txBox="1"/>
          <p:nvPr/>
        </p:nvSpPr>
        <p:spPr>
          <a:xfrm>
            <a:off x="1143000" y="5029200"/>
            <a:ext cx="1498032"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24. </a:t>
            </a:r>
            <a:endParaRPr lang="en-IN" sz="2400" b="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028347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73719" y="765843"/>
            <a:ext cx="6255417" cy="461665"/>
          </a:xfrm>
          <a:prstGeom prst="rect">
            <a:avLst/>
          </a:prstGeom>
          <a:noFill/>
        </p:spPr>
        <p:txBody>
          <a:bodyPr wrap="square">
            <a:spAutoFit/>
          </a:bodyPr>
          <a:lstStyle/>
          <a:p>
            <a:pPr algn="just"/>
            <a:r>
              <a:rPr lang="fr-FR" sz="2400" dirty="0">
                <a:solidFill>
                  <a:schemeClr val="tx1"/>
                </a:solidFill>
                <a:latin typeface="Times New Roman" pitchFamily="18" charset="0"/>
                <a:cs typeface="Times New Roman" pitchFamily="18" charset="0"/>
              </a:rPr>
              <a:t>Table 15.</a:t>
            </a:r>
            <a:r>
              <a:rPr lang="fr-FR" sz="2400" b="0" dirty="0">
                <a:solidFill>
                  <a:schemeClr val="tx1"/>
                </a:solidFill>
                <a:latin typeface="Times New Roman" pitchFamily="18" charset="0"/>
                <a:cs typeface="Times New Roman" pitchFamily="18" charset="0"/>
              </a:rPr>
              <a:t> Confusion Matrix for Madurai Image</a:t>
            </a:r>
            <a:endParaRPr lang="en-GB"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29136" y="6359227"/>
            <a:ext cx="541712" cy="476250"/>
          </a:xfrm>
        </p:spPr>
        <p:txBody>
          <a:bodyPr/>
          <a:lstStyle/>
          <a:p>
            <a:pPr>
              <a:defRPr/>
            </a:pPr>
            <a:fld id="{ABBEF5C2-3C9E-4B3A-8957-6EFA4BF640AD}" type="slidenum">
              <a:rPr lang="en-US" smtClean="0"/>
              <a:pPr>
                <a:defRPr/>
              </a:pPr>
              <a:t>147</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7130497" y="260648"/>
            <a:ext cx="1711751" cy="584775"/>
          </a:xfrm>
          <a:prstGeom prst="rect">
            <a:avLst/>
          </a:prstGeom>
          <a:noFill/>
        </p:spPr>
        <p:txBody>
          <a:bodyPr wrap="non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US" sz="32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32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2BE6FA61-9CF9-5CA2-9E1A-C828CCA6133D}"/>
              </a:ext>
            </a:extLst>
          </p:cNvPr>
          <p:cNvPicPr>
            <a:picLocks noChangeAspect="1"/>
          </p:cNvPicPr>
          <p:nvPr/>
        </p:nvPicPr>
        <p:blipFill>
          <a:blip r:embed="rId3"/>
          <a:stretch>
            <a:fillRect/>
          </a:stretch>
        </p:blipFill>
        <p:spPr>
          <a:xfrm>
            <a:off x="1228724" y="1447799"/>
            <a:ext cx="7703061" cy="4564777"/>
          </a:xfrm>
          <a:prstGeom prst="rect">
            <a:avLst/>
          </a:prstGeom>
        </p:spPr>
      </p:pic>
    </p:spTree>
    <p:extLst>
      <p:ext uri="{BB962C8B-B14F-4D97-AF65-F5344CB8AC3E}">
        <p14:creationId xmlns:p14="http://schemas.microsoft.com/office/powerpoint/2010/main" val="12576741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23728" y="5392617"/>
            <a:ext cx="7597080"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25. </a:t>
            </a:r>
            <a:r>
              <a:rPr lang="en-GB" sz="2400" b="0" dirty="0">
                <a:solidFill>
                  <a:schemeClr val="tx1"/>
                </a:solidFill>
                <a:latin typeface="Times New Roman" pitchFamily="18" charset="0"/>
                <a:cs typeface="Times New Roman" pitchFamily="18" charset="0"/>
              </a:rPr>
              <a:t>Comparison of classification accuracy</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148</a:t>
            </a:fld>
            <a:endParaRPr lang="en-US" dirty="0"/>
          </a:p>
        </p:txBody>
      </p:sp>
      <p:pic>
        <p:nvPicPr>
          <p:cNvPr id="7" name="Picture 6">
            <a:extLst>
              <a:ext uri="{FF2B5EF4-FFF2-40B4-BE49-F238E27FC236}">
                <a16:creationId xmlns:a16="http://schemas.microsoft.com/office/drawing/2014/main" id="{5D36AA3E-1467-281E-0A6D-E5A8F2A86761}"/>
              </a:ext>
            </a:extLst>
          </p:cNvPr>
          <p:cNvPicPr>
            <a:picLocks noChangeAspect="1"/>
          </p:cNvPicPr>
          <p:nvPr/>
        </p:nvPicPr>
        <p:blipFill>
          <a:blip r:embed="rId2"/>
          <a:stretch>
            <a:fillRect/>
          </a:stretch>
        </p:blipFill>
        <p:spPr>
          <a:xfrm>
            <a:off x="1681162" y="1295400"/>
            <a:ext cx="6963464" cy="3648075"/>
          </a:xfrm>
          <a:prstGeom prst="rect">
            <a:avLst/>
          </a:prstGeom>
        </p:spPr>
      </p:pic>
    </p:spTree>
    <p:extLst>
      <p:ext uri="{BB962C8B-B14F-4D97-AF65-F5344CB8AC3E}">
        <p14:creationId xmlns:p14="http://schemas.microsoft.com/office/powerpoint/2010/main" val="16716123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48408" y="5257800"/>
            <a:ext cx="6022440" cy="1569660"/>
          </a:xfrm>
          <a:prstGeom prst="rect">
            <a:avLst/>
          </a:prstGeom>
          <a:noFill/>
        </p:spPr>
        <p:txBody>
          <a:bodyPr wrap="square">
            <a:spAutoFit/>
          </a:bodyPr>
          <a:lstStyle/>
          <a:p>
            <a:pPr marL="0" lvl="2" indent="0"/>
            <a:r>
              <a:rPr lang="en-GB" sz="2400" b="0" dirty="0">
                <a:solidFill>
                  <a:schemeClr val="tx1"/>
                </a:solidFill>
                <a:latin typeface="Times New Roman" pitchFamily="18" charset="0"/>
                <a:cs typeface="Times New Roman" pitchFamily="18" charset="0"/>
              </a:rPr>
              <a:t>Comparison of classification result of ESDFBF method with other methods for LISS IV Image (a) EBCS, (b) ACO, (c) BGWO, (d) GA,       (e) PSO and (f) ESDFBF</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149</a:t>
            </a:fld>
            <a:endParaRPr lang="en-US" dirty="0"/>
          </a:p>
        </p:txBody>
      </p:sp>
      <p:pic>
        <p:nvPicPr>
          <p:cNvPr id="3" name="Picture 2">
            <a:extLst>
              <a:ext uri="{FF2B5EF4-FFF2-40B4-BE49-F238E27FC236}">
                <a16:creationId xmlns:a16="http://schemas.microsoft.com/office/drawing/2014/main" id="{8C2B376E-96CD-8768-D505-9C2201A7D423}"/>
              </a:ext>
            </a:extLst>
          </p:cNvPr>
          <p:cNvPicPr>
            <a:picLocks noChangeAspect="1"/>
          </p:cNvPicPr>
          <p:nvPr/>
        </p:nvPicPr>
        <p:blipFill>
          <a:blip r:embed="rId2"/>
          <a:stretch>
            <a:fillRect/>
          </a:stretch>
        </p:blipFill>
        <p:spPr>
          <a:xfrm>
            <a:off x="1371600" y="381000"/>
            <a:ext cx="7391400" cy="4686300"/>
          </a:xfrm>
          <a:prstGeom prst="rect">
            <a:avLst/>
          </a:prstGeom>
        </p:spPr>
      </p:pic>
      <p:sp>
        <p:nvSpPr>
          <p:cNvPr id="2" name="TextBox 1">
            <a:extLst>
              <a:ext uri="{FF2B5EF4-FFF2-40B4-BE49-F238E27FC236}">
                <a16:creationId xmlns:a16="http://schemas.microsoft.com/office/drawing/2014/main" id="{363AAF7B-B3BB-C161-2F61-AC19A5DE3EBF}"/>
              </a:ext>
            </a:extLst>
          </p:cNvPr>
          <p:cNvSpPr txBox="1"/>
          <p:nvPr/>
        </p:nvSpPr>
        <p:spPr>
          <a:xfrm>
            <a:off x="1625760" y="5253335"/>
            <a:ext cx="1574640"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26. </a:t>
            </a: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007755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15</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3404071519"/>
              </p:ext>
            </p:extLst>
          </p:nvPr>
        </p:nvGraphicFramePr>
        <p:xfrm>
          <a:off x="1115616" y="332656"/>
          <a:ext cx="7955232" cy="6145538"/>
        </p:xfrm>
        <a:graphic>
          <a:graphicData uri="http://schemas.openxmlformats.org/drawingml/2006/table">
            <a:tbl>
              <a:tblPr firstRow="1" bandRow="1">
                <a:tableStyleId>{5940675A-B579-460E-94D1-54222C63F5DA}</a:tableStyleId>
              </a:tblPr>
              <a:tblGrid>
                <a:gridCol w="2126645">
                  <a:extLst>
                    <a:ext uri="{9D8B030D-6E8A-4147-A177-3AD203B41FA5}">
                      <a16:colId xmlns:a16="http://schemas.microsoft.com/office/drawing/2014/main" val="406820577"/>
                    </a:ext>
                  </a:extLst>
                </a:gridCol>
                <a:gridCol w="1689779">
                  <a:extLst>
                    <a:ext uri="{9D8B030D-6E8A-4147-A177-3AD203B41FA5}">
                      <a16:colId xmlns:a16="http://schemas.microsoft.com/office/drawing/2014/main" val="2658887784"/>
                    </a:ext>
                  </a:extLst>
                </a:gridCol>
                <a:gridCol w="4138808">
                  <a:extLst>
                    <a:ext uri="{9D8B030D-6E8A-4147-A177-3AD203B41FA5}">
                      <a16:colId xmlns:a16="http://schemas.microsoft.com/office/drawing/2014/main" val="875451995"/>
                    </a:ext>
                  </a:extLst>
                </a:gridCol>
              </a:tblGrid>
              <a:tr h="441396">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4599164">
                <a:tc>
                  <a:txBody>
                    <a:bodyPr/>
                    <a:lstStyle/>
                    <a:p>
                      <a:r>
                        <a:rPr lang="en-GB" sz="2000" dirty="0">
                          <a:latin typeface="Times New Roman" panose="02020603050405020304" pitchFamily="18" charset="0"/>
                          <a:cs typeface="Times New Roman" panose="02020603050405020304" pitchFamily="18" charset="0"/>
                        </a:rPr>
                        <a:t>Krishna Kumar </a:t>
                      </a:r>
                      <a:r>
                        <a:rPr lang="en-GB" sz="2000" dirty="0" err="1">
                          <a:latin typeface="Times New Roman" panose="02020603050405020304" pitchFamily="18" charset="0"/>
                          <a:cs typeface="Times New Roman" panose="02020603050405020304" pitchFamily="18" charset="0"/>
                        </a:rPr>
                        <a:t>Perikamana</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Krishnachandran</a:t>
                      </a:r>
                      <a:r>
                        <a:rPr lang="en-GB" sz="2000" dirty="0">
                          <a:latin typeface="Times New Roman" panose="02020603050405020304" pitchFamily="18" charset="0"/>
                          <a:cs typeface="Times New Roman" panose="02020603050405020304" pitchFamily="18" charset="0"/>
                        </a:rPr>
                        <a:t> Balakrishnan, </a:t>
                      </a:r>
                      <a:r>
                        <a:rPr lang="en-GB" sz="2000" dirty="0" err="1">
                          <a:latin typeface="Times New Roman" panose="02020603050405020304" pitchFamily="18" charset="0"/>
                          <a:cs typeface="Times New Roman" panose="02020603050405020304" pitchFamily="18" charset="0"/>
                        </a:rPr>
                        <a:t>Pratyush</a:t>
                      </a:r>
                      <a:r>
                        <a:rPr lang="en-GB" sz="2000" dirty="0">
                          <a:latin typeface="Times New Roman" panose="02020603050405020304" pitchFamily="18" charset="0"/>
                          <a:cs typeface="Times New Roman" panose="02020603050405020304" pitchFamily="18" charset="0"/>
                        </a:rPr>
                        <a:t> Tripathy (2021). A CNN based method for Sub-pixel Urban Land Cover </a:t>
                      </a:r>
                      <a:r>
                        <a:rPr lang="en-GB" sz="2000" dirty="0" err="1">
                          <a:latin typeface="Times New Roman" panose="02020603050405020304" pitchFamily="18" charset="0"/>
                          <a:cs typeface="Times New Roman" panose="02020603050405020304" pitchFamily="18" charset="0"/>
                        </a:rPr>
                        <a:t>Classication</a:t>
                      </a:r>
                      <a:r>
                        <a:rPr lang="en-GB" sz="2000" dirty="0">
                          <a:latin typeface="Times New Roman" panose="02020603050405020304" pitchFamily="18" charset="0"/>
                          <a:cs typeface="Times New Roman" panose="02020603050405020304" pitchFamily="18" charset="0"/>
                        </a:rPr>
                        <a:t> using Landsat-5 TM and Resourcesat-1 LISS-IV Imagery. Computer Vision and Pattern Recognition. </a:t>
                      </a:r>
                      <a:endParaRPr lang="en-IN" sz="2000"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lang="en-GB" sz="2000" dirty="0">
                          <a:latin typeface="Times New Roman" panose="02020603050405020304" pitchFamily="18" charset="0"/>
                          <a:cs typeface="Times New Roman" panose="02020603050405020304" pitchFamily="18" charset="0"/>
                        </a:rPr>
                        <a:t>Landsat-5 TM and LISS IV - Bangaluru and Mumbai of India</a:t>
                      </a:r>
                    </a:p>
                  </a:txBody>
                  <a:tcPr/>
                </a:tc>
                <a:tc>
                  <a:txBody>
                    <a:bodyPr/>
                    <a:lstStyle/>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CNN for Sub-pixel based Urban land cover classification. </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By calculating Enhanced Built-Up and Bareness Index (EBBI) ratio, the system merges the information from band 6 with the band 5. </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EBBI is a widely used remote sensing index which effectively discriminates built-up and bare land areas.</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classification accuracy of each class ranges between 89% to 94%.</a:t>
                      </a:r>
                    </a:p>
                    <a:p>
                      <a:pPr marL="0" indent="0">
                        <a:lnSpc>
                          <a:spcPct val="107000"/>
                        </a:lnSpc>
                        <a:spcAft>
                          <a:spcPts val="800"/>
                        </a:spcAft>
                        <a:buFont typeface="Arial" panose="020B0604020202020204" pitchFamily="34" charset="0"/>
                        <a:buNone/>
                      </a:pPr>
                      <a:r>
                        <a:rPr kumimoji="0" lang="en-GB" sz="2000" kern="1200" dirty="0">
                          <a:solidFill>
                            <a:schemeClr val="tx1"/>
                          </a:solidFill>
                          <a:latin typeface="Times New Roman" panose="02020603050405020304" pitchFamily="18" charset="0"/>
                          <a:ea typeface="+mn-ea"/>
                          <a:cs typeface="Times New Roman" panose="02020603050405020304" pitchFamily="18" charset="0"/>
                        </a:rPr>
                        <a:t>Limitation:</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System is designed for only estimating built-up and vegetation areas.</a:t>
                      </a: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32018058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19400" y="5181600"/>
            <a:ext cx="5946240" cy="1200329"/>
          </a:xfrm>
          <a:prstGeom prst="rect">
            <a:avLst/>
          </a:prstGeom>
          <a:noFill/>
        </p:spPr>
        <p:txBody>
          <a:bodyPr wrap="square">
            <a:spAutoFit/>
          </a:bodyPr>
          <a:lstStyle/>
          <a:p>
            <a:pPr marL="0" lvl="2" indent="0" algn="just"/>
            <a:r>
              <a:rPr lang="en-GB" sz="2400" b="0" dirty="0">
                <a:solidFill>
                  <a:schemeClr val="tx1"/>
                </a:solidFill>
                <a:latin typeface="Times New Roman" pitchFamily="18" charset="0"/>
                <a:cs typeface="Times New Roman" pitchFamily="18" charset="0"/>
              </a:rPr>
              <a:t>Comparison of ESDFBF classification accuracy with other methods for LISS IV image</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150</a:t>
            </a:fld>
            <a:endParaRPr lang="en-US" dirty="0"/>
          </a:p>
        </p:txBody>
      </p:sp>
      <p:pic>
        <p:nvPicPr>
          <p:cNvPr id="4" name="Picture 3">
            <a:extLst>
              <a:ext uri="{FF2B5EF4-FFF2-40B4-BE49-F238E27FC236}">
                <a16:creationId xmlns:a16="http://schemas.microsoft.com/office/drawing/2014/main" id="{C32D4947-81F4-A90A-3B8C-48AE34140A4D}"/>
              </a:ext>
            </a:extLst>
          </p:cNvPr>
          <p:cNvPicPr>
            <a:picLocks noChangeAspect="1"/>
          </p:cNvPicPr>
          <p:nvPr/>
        </p:nvPicPr>
        <p:blipFill>
          <a:blip r:embed="rId2"/>
          <a:stretch>
            <a:fillRect/>
          </a:stretch>
        </p:blipFill>
        <p:spPr>
          <a:xfrm>
            <a:off x="1649559" y="609600"/>
            <a:ext cx="6635082" cy="4214812"/>
          </a:xfrm>
          <a:prstGeom prst="rect">
            <a:avLst/>
          </a:prstGeom>
        </p:spPr>
      </p:pic>
      <p:sp>
        <p:nvSpPr>
          <p:cNvPr id="2" name="TextBox 1">
            <a:extLst>
              <a:ext uri="{FF2B5EF4-FFF2-40B4-BE49-F238E27FC236}">
                <a16:creationId xmlns:a16="http://schemas.microsoft.com/office/drawing/2014/main" id="{F957ECF3-B16E-B929-3290-13133D261751}"/>
              </a:ext>
            </a:extLst>
          </p:cNvPr>
          <p:cNvSpPr txBox="1"/>
          <p:nvPr/>
        </p:nvSpPr>
        <p:spPr>
          <a:xfrm>
            <a:off x="1371600" y="5181600"/>
            <a:ext cx="1524000"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27. </a:t>
            </a:r>
            <a:endParaRPr lang="en-IN" sz="2400" b="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1165324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632" y="2574032"/>
            <a:ext cx="6736792" cy="1143000"/>
          </a:xfrm>
        </p:spPr>
        <p:txBody>
          <a:bodyPr>
            <a:normAutofit fontScale="90000"/>
          </a:bodyPr>
          <a:lstStyle/>
          <a:p>
            <a:pPr algn="ctr">
              <a:lnSpc>
                <a:spcPct val="150000"/>
              </a:lnSpc>
            </a:pPr>
            <a:r>
              <a:rPr lang="en-GB" sz="4400" i="1" dirty="0">
                <a:solidFill>
                  <a:srgbClr val="7030A0"/>
                </a:solidFill>
                <a:latin typeface="Times New Roman" pitchFamily="18" charset="0"/>
                <a:cs typeface="Times New Roman" pitchFamily="18" charset="0"/>
              </a:rPr>
              <a:t>EXPERIMENTAL RESULTS OF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WRSMI METHOD</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151</a:t>
            </a:fld>
            <a:endParaRPr lang="en-US" dirty="0"/>
          </a:p>
        </p:txBody>
      </p:sp>
    </p:spTree>
    <p:extLst>
      <p:ext uri="{BB962C8B-B14F-4D97-AF65-F5344CB8AC3E}">
        <p14:creationId xmlns:p14="http://schemas.microsoft.com/office/powerpoint/2010/main" val="16829999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476672"/>
            <a:ext cx="7848600" cy="5565947"/>
          </a:xfrm>
          <a:prstGeom prst="rect">
            <a:avLst/>
          </a:prstGeom>
          <a:noFill/>
        </p:spPr>
        <p:txBody>
          <a:bodyPr wrap="square">
            <a:spAutoFit/>
          </a:bodyPr>
          <a:lstStyle/>
          <a:p>
            <a:pPr marL="363538" lvl="2" indent="-363538" algn="just">
              <a:lnSpc>
                <a:spcPct val="150000"/>
              </a:lnSpc>
              <a:buFont typeface="Arial" panose="020B0604020202020204" pitchFamily="34" charset="0"/>
              <a:buChar char="•"/>
            </a:pPr>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The proposed system performs three steps for feature selection systematically. </a:t>
            </a:r>
          </a:p>
          <a:p>
            <a:pPr marL="363538" lvl="2" indent="-363538" algn="just">
              <a:lnSpc>
                <a:spcPct val="150000"/>
              </a:lnSpc>
              <a:buFont typeface="Arial" panose="020B0604020202020204" pitchFamily="34" charset="0"/>
              <a:buChar char="•"/>
            </a:pPr>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The first step implemented is Randomized selection.</a:t>
            </a:r>
          </a:p>
          <a:p>
            <a:pPr marL="363538" lvl="2" indent="-363538" algn="just">
              <a:lnSpc>
                <a:spcPct val="150000"/>
              </a:lnSpc>
              <a:buFont typeface="Arial" panose="020B0604020202020204" pitchFamily="34" charset="0"/>
              <a:buChar char="•"/>
            </a:pPr>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Initially, the feature group size, g is computed using </a:t>
            </a:r>
            <a:r>
              <a:rPr lang="en-US" sz="2400" b="0" dirty="0">
                <a:solidFill>
                  <a:schemeClr val="tx1"/>
                </a:solidFill>
                <a:latin typeface="Times New Roman" panose="02020603050405020304" pitchFamily="18" charset="0"/>
                <a:ea typeface="Times New Roman" panose="02020603050405020304" pitchFamily="18" charset="0"/>
                <a:cs typeface="Latha" panose="020B0604020202020204" pitchFamily="34" charset="0"/>
              </a:rPr>
              <a:t>the following equation</a:t>
            </a:r>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 </a:t>
            </a:r>
          </a:p>
          <a:p>
            <a:pPr marL="363538" lvl="2" indent="-363538" algn="just">
              <a:lnSpc>
                <a:spcPct val="150000"/>
              </a:lnSpc>
              <a:buFont typeface="Arial" panose="020B0604020202020204" pitchFamily="34" charset="0"/>
              <a:buChar char="•"/>
            </a:pPr>
            <a:endParaRPr lang="en-US" sz="2400" b="0" dirty="0">
              <a:solidFill>
                <a:schemeClr val="tx1"/>
              </a:solidFill>
              <a:latin typeface="Times New Roman" panose="02020603050405020304" pitchFamily="18" charset="0"/>
              <a:ea typeface="Times New Roman" panose="02020603050405020304" pitchFamily="18" charset="0"/>
              <a:cs typeface="Latha" panose="020B0604020202020204" pitchFamily="34" charset="0"/>
            </a:endParaRPr>
          </a:p>
          <a:p>
            <a:pPr marL="0" lvl="2" indent="0" algn="just">
              <a:lnSpc>
                <a:spcPct val="150000"/>
              </a:lnSpc>
            </a:pPr>
            <a:endPar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p>
            <a:pPr marL="363538" lvl="2" indent="-363538" algn="just">
              <a:lnSpc>
                <a:spcPct val="150000"/>
              </a:lnSpc>
              <a:buFont typeface="Arial" panose="020B0604020202020204" pitchFamily="34" charset="0"/>
              <a:buChar char="•"/>
            </a:pPr>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Our proposed system selects the ‘g’ number of features randomly for feature selection from the set, F. </a:t>
            </a:r>
          </a:p>
          <a:p>
            <a:pPr marL="363538" lvl="2" indent="-363538" algn="just">
              <a:lnSpc>
                <a:spcPct val="150000"/>
              </a:lnSpc>
              <a:buFont typeface="Arial" panose="020B0604020202020204" pitchFamily="34" charset="0"/>
              <a:buChar char="•"/>
            </a:pPr>
            <a:r>
              <a:rPr lang="en-US" sz="2400" b="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The learner implemented here is a gradient boosting tree. </a:t>
            </a:r>
            <a:endParaRPr lang="en-US" sz="2400" b="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55CBB91-6DDD-421D-A3F7-C59738F0F53D}"/>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152</a:t>
            </a:fld>
            <a:endParaRPr lang="en-US" dirty="0"/>
          </a:p>
        </p:txBody>
      </p:sp>
      <p:pic>
        <p:nvPicPr>
          <p:cNvPr id="3" name="Picture 2">
            <a:extLst>
              <a:ext uri="{FF2B5EF4-FFF2-40B4-BE49-F238E27FC236}">
                <a16:creationId xmlns:a16="http://schemas.microsoft.com/office/drawing/2014/main" id="{21D31DED-6F38-361E-A6DB-4A00A7D6F5A0}"/>
              </a:ext>
            </a:extLst>
          </p:cNvPr>
          <p:cNvPicPr>
            <a:picLocks noChangeAspect="1"/>
          </p:cNvPicPr>
          <p:nvPr/>
        </p:nvPicPr>
        <p:blipFill>
          <a:blip r:embed="rId2"/>
          <a:stretch>
            <a:fillRect/>
          </a:stretch>
        </p:blipFill>
        <p:spPr>
          <a:xfrm>
            <a:off x="3124200" y="3468613"/>
            <a:ext cx="3356277" cy="752475"/>
          </a:xfrm>
          <a:prstGeom prst="rect">
            <a:avLst/>
          </a:prstGeom>
        </p:spPr>
      </p:pic>
    </p:spTree>
    <p:extLst>
      <p:ext uri="{BB962C8B-B14F-4D97-AF65-F5344CB8AC3E}">
        <p14:creationId xmlns:p14="http://schemas.microsoft.com/office/powerpoint/2010/main" val="8990436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15616" y="228600"/>
            <a:ext cx="7704856" cy="4042453"/>
          </a:xfrm>
          <a:prstGeom prst="rect">
            <a:avLst/>
          </a:prstGeom>
          <a:noFill/>
        </p:spPr>
        <p:txBody>
          <a:bodyPr wrap="square">
            <a:spAutoFit/>
          </a:bodyPr>
          <a:lstStyle/>
          <a:p>
            <a:pPr marL="285750" indent="-28575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The second step of the proposed system is Warm start. </a:t>
            </a:r>
          </a:p>
          <a:p>
            <a:pPr marL="285750" indent="-28575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Here, the MI value is calculated for all the features in set G using </a:t>
            </a:r>
            <a:r>
              <a:rPr lang="en-GB" sz="2400" b="0" dirty="0">
                <a:solidFill>
                  <a:schemeClr val="tx1"/>
                </a:solidFill>
                <a:latin typeface="Times New Roman" panose="02020603050405020304" pitchFamily="18" charset="0"/>
                <a:ea typeface="Times New Roman" panose="02020603050405020304" pitchFamily="18" charset="0"/>
              </a:rPr>
              <a:t>the below equation</a:t>
            </a:r>
            <a:r>
              <a:rPr lang="en-GB" sz="2400" b="0" dirty="0">
                <a:solidFill>
                  <a:schemeClr val="tx1"/>
                </a:solidFill>
                <a:effectLst/>
                <a:latin typeface="Times New Roman" panose="02020603050405020304" pitchFamily="18" charset="0"/>
                <a:ea typeface="Times New Roman" panose="02020603050405020304" pitchFamily="18" charset="0"/>
              </a:rPr>
              <a:t> and the ‘m’ number of features with larger MI values is placed in another set, E.</a:t>
            </a:r>
          </a:p>
          <a:p>
            <a:pPr marL="285750" indent="-285750" algn="just">
              <a:lnSpc>
                <a:spcPct val="150000"/>
              </a:lnSpc>
              <a:spcAft>
                <a:spcPts val="1800"/>
              </a:spcAft>
              <a:buFont typeface="Arial" panose="020B0604020202020204"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endParaRPr>
          </a:p>
          <a:p>
            <a:pPr algn="just">
              <a:lnSpc>
                <a:spcPct val="150000"/>
              </a:lnSpc>
              <a:spcAft>
                <a:spcPts val="1800"/>
              </a:spcAft>
            </a:pP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E056B114-13BF-48E7-AD11-4669BBCA2832}"/>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153</a:t>
            </a:fld>
            <a:endParaRPr lang="en-US" dirty="0"/>
          </a:p>
        </p:txBody>
      </p:sp>
      <p:pic>
        <p:nvPicPr>
          <p:cNvPr id="3" name="Picture 2">
            <a:extLst>
              <a:ext uri="{FF2B5EF4-FFF2-40B4-BE49-F238E27FC236}">
                <a16:creationId xmlns:a16="http://schemas.microsoft.com/office/drawing/2014/main" id="{AC83EAD5-95C8-D175-5ACD-B61BD6DC53A3}"/>
              </a:ext>
            </a:extLst>
          </p:cNvPr>
          <p:cNvPicPr>
            <a:picLocks noChangeAspect="1"/>
          </p:cNvPicPr>
          <p:nvPr/>
        </p:nvPicPr>
        <p:blipFill>
          <a:blip r:embed="rId2"/>
          <a:stretch>
            <a:fillRect/>
          </a:stretch>
        </p:blipFill>
        <p:spPr>
          <a:xfrm>
            <a:off x="4139952" y="2852936"/>
            <a:ext cx="1294983" cy="750364"/>
          </a:xfrm>
          <a:prstGeom prst="rect">
            <a:avLst/>
          </a:prstGeom>
        </p:spPr>
      </p:pic>
    </p:spTree>
    <p:extLst>
      <p:ext uri="{BB962C8B-B14F-4D97-AF65-F5344CB8AC3E}">
        <p14:creationId xmlns:p14="http://schemas.microsoft.com/office/powerpoint/2010/main" val="16689091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228600"/>
            <a:ext cx="7848600" cy="5150449"/>
          </a:xfrm>
          <a:prstGeom prst="rect">
            <a:avLst/>
          </a:prstGeom>
          <a:noFill/>
        </p:spPr>
        <p:txBody>
          <a:bodyPr wrap="square">
            <a:spAutoFit/>
          </a:bodyPr>
          <a:lstStyle/>
          <a:p>
            <a:pPr marL="285750" indent="-28575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The third step implemented is cool down. </a:t>
            </a:r>
          </a:p>
          <a:p>
            <a:pPr marL="285750" indent="-28575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The cool down process is implemented to find out the remaining useful features in the feature set, F. </a:t>
            </a:r>
          </a:p>
          <a:p>
            <a:pPr marL="285750" indent="-28575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The ‘m’ value is assigned to ‘p’ also. Among ‘p’ features some features are found to be relevant and they are added to the final feature set, </a:t>
            </a:r>
            <a:r>
              <a:rPr lang="en-GB" sz="2400" b="0" dirty="0" err="1">
                <a:solidFill>
                  <a:schemeClr val="tx1"/>
                </a:solidFill>
                <a:effectLst/>
                <a:latin typeface="Times New Roman" panose="02020603050405020304" pitchFamily="18" charset="0"/>
                <a:ea typeface="Times New Roman" panose="02020603050405020304" pitchFamily="18" charset="0"/>
              </a:rPr>
              <a:t>E_select</a:t>
            </a:r>
            <a:r>
              <a:rPr lang="en-GB" sz="2400" b="0" dirty="0">
                <a:solidFill>
                  <a:schemeClr val="tx1"/>
                </a:solidFill>
                <a:effectLst/>
                <a:latin typeface="Times New Roman" panose="02020603050405020304" pitchFamily="18" charset="0"/>
                <a:ea typeface="Times New Roman" panose="02020603050405020304" pitchFamily="18" charset="0"/>
              </a:rPr>
              <a:t>. </a:t>
            </a:r>
          </a:p>
          <a:p>
            <a:pPr marL="285750" indent="-285750" algn="just">
              <a:lnSpc>
                <a:spcPct val="150000"/>
              </a:lnSpc>
              <a:spcAft>
                <a:spcPts val="1800"/>
              </a:spcAft>
              <a:buFont typeface="Arial" panose="020B0604020202020204"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rPr>
              <a:t>Finally, the system results in selecting 50% of best features from the feature set,</a:t>
            </a:r>
            <a:r>
              <a:rPr lang="en-GB" sz="2400" b="0" spc="-10" dirty="0">
                <a:solidFill>
                  <a:schemeClr val="tx1"/>
                </a:solidFill>
                <a:effectLst/>
                <a:latin typeface="Times New Roman" panose="02020603050405020304" pitchFamily="18" charset="0"/>
                <a:ea typeface="Times New Roman" panose="02020603050405020304" pitchFamily="18" charset="0"/>
              </a:rPr>
              <a:t> </a:t>
            </a:r>
            <a:r>
              <a:rPr lang="en-GB" sz="2400" b="0" dirty="0">
                <a:solidFill>
                  <a:schemeClr val="tx1"/>
                </a:solidFill>
                <a:effectLst/>
                <a:latin typeface="Times New Roman" panose="02020603050405020304" pitchFamily="18" charset="0"/>
                <a:ea typeface="Times New Roman" panose="02020603050405020304" pitchFamily="18" charset="0"/>
              </a:rPr>
              <a:t>F.</a:t>
            </a:r>
            <a:r>
              <a:rPr lang="en-GB" sz="2400" b="0" spc="-10" dirty="0">
                <a:solidFill>
                  <a:schemeClr val="tx1"/>
                </a:solidFill>
                <a:effectLst/>
                <a:latin typeface="Times New Roman" panose="02020603050405020304" pitchFamily="18" charset="0"/>
                <a:ea typeface="Times New Roman" panose="02020603050405020304" pitchFamily="18" charset="0"/>
              </a:rPr>
              <a:t> </a:t>
            </a:r>
            <a:endParaRPr lang="en-IN" sz="2400" b="0" dirty="0">
              <a:solidFill>
                <a:schemeClr val="tx1"/>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155CBB91-6DDD-421D-A3F7-C59738F0F53D}"/>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154</a:t>
            </a:fld>
            <a:endParaRPr lang="en-US" dirty="0"/>
          </a:p>
        </p:txBody>
      </p:sp>
      <p:sp>
        <p:nvSpPr>
          <p:cNvPr id="2" name="AutoShape 2" descr="{\displaystyle G_{c}[i,j]=Be^{-{\frac {(i^{2}+j^{2})}{2\sigma ^{2}}}}\cos(2\pi f(i\cos \theta +j\sin \theta ))}">
            <a:extLst>
              <a:ext uri="{FF2B5EF4-FFF2-40B4-BE49-F238E27FC236}">
                <a16:creationId xmlns:a16="http://schemas.microsoft.com/office/drawing/2014/main" id="{A93C3D0E-CB48-4B9F-886D-D2E3DD5E86EE}"/>
              </a:ext>
            </a:extLst>
          </p:cNvPr>
          <p:cNvSpPr>
            <a:spLocks noChangeAspect="1" noChangeArrowheads="1"/>
          </p:cNvSpPr>
          <p:nvPr/>
        </p:nvSpPr>
        <p:spPr bwMode="auto">
          <a:xfrm>
            <a:off x="196850"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schemeClr val="tx1"/>
              </a:solidFill>
            </a:endParaRPr>
          </a:p>
        </p:txBody>
      </p:sp>
    </p:spTree>
    <p:extLst>
      <p:ext uri="{BB962C8B-B14F-4D97-AF65-F5344CB8AC3E}">
        <p14:creationId xmlns:p14="http://schemas.microsoft.com/office/powerpoint/2010/main" val="323419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927920" y="4876800"/>
            <a:ext cx="7597080"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28. </a:t>
            </a:r>
            <a:r>
              <a:rPr lang="en-GB" sz="2400" b="0" dirty="0">
                <a:solidFill>
                  <a:schemeClr val="tx1"/>
                </a:solidFill>
                <a:latin typeface="Times New Roman" pitchFamily="18" charset="0"/>
                <a:cs typeface="Times New Roman" pitchFamily="18" charset="0"/>
              </a:rPr>
              <a:t>Classified images using WRSMI method </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155</a:t>
            </a:fld>
            <a:endParaRPr lang="en-US" dirty="0"/>
          </a:p>
        </p:txBody>
      </p:sp>
      <p:pic>
        <p:nvPicPr>
          <p:cNvPr id="2" name="Picture 1">
            <a:extLst>
              <a:ext uri="{FF2B5EF4-FFF2-40B4-BE49-F238E27FC236}">
                <a16:creationId xmlns:a16="http://schemas.microsoft.com/office/drawing/2014/main" id="{7E02AF58-9F3E-92F5-55B6-2A550BFEC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88" y="1556792"/>
            <a:ext cx="2768313" cy="2634208"/>
          </a:xfrm>
          <a:prstGeom prst="rect">
            <a:avLst/>
          </a:prstGeom>
        </p:spPr>
      </p:pic>
      <p:pic>
        <p:nvPicPr>
          <p:cNvPr id="6" name="Picture 5">
            <a:extLst>
              <a:ext uri="{FF2B5EF4-FFF2-40B4-BE49-F238E27FC236}">
                <a16:creationId xmlns:a16="http://schemas.microsoft.com/office/drawing/2014/main" id="{AA5868CA-E9E1-2B9A-1A37-B9DB2011C39A}"/>
              </a:ext>
            </a:extLst>
          </p:cNvPr>
          <p:cNvPicPr>
            <a:picLocks noChangeAspect="1"/>
          </p:cNvPicPr>
          <p:nvPr/>
        </p:nvPicPr>
        <p:blipFill>
          <a:blip r:embed="rId3"/>
          <a:stretch>
            <a:fillRect/>
          </a:stretch>
        </p:blipFill>
        <p:spPr>
          <a:xfrm>
            <a:off x="6804248" y="2710854"/>
            <a:ext cx="970456" cy="1200329"/>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11645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60907" y="781778"/>
            <a:ext cx="6022848" cy="461665"/>
          </a:xfrm>
          <a:prstGeom prst="rect">
            <a:avLst/>
          </a:prstGeom>
          <a:noFill/>
        </p:spPr>
        <p:txBody>
          <a:bodyPr wrap="square">
            <a:spAutoFit/>
          </a:bodyPr>
          <a:lstStyle/>
          <a:p>
            <a:pPr algn="just"/>
            <a:r>
              <a:rPr lang="fr-FR" sz="2400" dirty="0">
                <a:solidFill>
                  <a:schemeClr val="tx1"/>
                </a:solidFill>
                <a:latin typeface="Times New Roman" pitchFamily="18" charset="0"/>
                <a:cs typeface="Times New Roman" pitchFamily="18" charset="0"/>
              </a:rPr>
              <a:t>Table 16.</a:t>
            </a:r>
            <a:r>
              <a:rPr lang="fr-FR" sz="2400" b="0" dirty="0">
                <a:solidFill>
                  <a:schemeClr val="tx1"/>
                </a:solidFill>
                <a:latin typeface="Times New Roman" pitchFamily="18" charset="0"/>
                <a:cs typeface="Times New Roman" pitchFamily="18" charset="0"/>
              </a:rPr>
              <a:t> Confusion Matrix for Madurai Image</a:t>
            </a:r>
            <a:endParaRPr lang="en-GB"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2440" y="6305550"/>
            <a:ext cx="538408" cy="476250"/>
          </a:xfrm>
        </p:spPr>
        <p:txBody>
          <a:bodyPr/>
          <a:lstStyle/>
          <a:p>
            <a:pPr>
              <a:defRPr/>
            </a:pPr>
            <a:fld id="{ABBEF5C2-3C9E-4B3A-8957-6EFA4BF640AD}" type="slidenum">
              <a:rPr lang="en-US" smtClean="0"/>
              <a:pPr>
                <a:defRPr/>
              </a:pPr>
              <a:t>156</a:t>
            </a:fld>
            <a:endParaRPr lang="en-US" dirty="0"/>
          </a:p>
        </p:txBody>
      </p:sp>
      <p:pic>
        <p:nvPicPr>
          <p:cNvPr id="5" name="Picture 4">
            <a:extLst>
              <a:ext uri="{FF2B5EF4-FFF2-40B4-BE49-F238E27FC236}">
                <a16:creationId xmlns:a16="http://schemas.microsoft.com/office/drawing/2014/main" id="{8FD59B6C-4DE9-FFA3-5EFB-1FC826BC3E23}"/>
              </a:ext>
            </a:extLst>
          </p:cNvPr>
          <p:cNvPicPr>
            <a:picLocks noChangeAspect="1"/>
          </p:cNvPicPr>
          <p:nvPr/>
        </p:nvPicPr>
        <p:blipFill>
          <a:blip r:embed="rId3"/>
          <a:stretch>
            <a:fillRect/>
          </a:stretch>
        </p:blipFill>
        <p:spPr>
          <a:xfrm>
            <a:off x="1743343" y="1412776"/>
            <a:ext cx="6657975" cy="5219700"/>
          </a:xfrm>
          <a:prstGeom prst="rect">
            <a:avLst/>
          </a:prstGeom>
        </p:spPr>
      </p:pic>
    </p:spTree>
    <p:extLst>
      <p:ext uri="{BB962C8B-B14F-4D97-AF65-F5344CB8AC3E}">
        <p14:creationId xmlns:p14="http://schemas.microsoft.com/office/powerpoint/2010/main" val="32115026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67000"/>
            <a:ext cx="7498080" cy="1143000"/>
          </a:xfrm>
        </p:spPr>
        <p:txBody>
          <a:bodyPr>
            <a:normAutofit fontScale="90000"/>
          </a:bodyPr>
          <a:lstStyle/>
          <a:p>
            <a:pPr algn="ctr"/>
            <a:r>
              <a:rPr lang="en-GB" sz="4400" i="1" dirty="0">
                <a:solidFill>
                  <a:srgbClr val="7030A0"/>
                </a:solidFill>
                <a:latin typeface="Times New Roman" pitchFamily="18" charset="0"/>
                <a:cs typeface="Times New Roman" pitchFamily="18" charset="0"/>
              </a:rPr>
              <a:t>Comparison of ESDFBF and WRSMI</a:t>
            </a:r>
            <a:endParaRPr lang="en-IN"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79376" cy="476250"/>
          </a:xfrm>
        </p:spPr>
        <p:txBody>
          <a:bodyPr/>
          <a:lstStyle/>
          <a:p>
            <a:pPr>
              <a:defRPr/>
            </a:pPr>
            <a:fld id="{ABBEF5C2-3C9E-4B3A-8957-6EFA4BF640AD}" type="slidenum">
              <a:rPr lang="en-US" smtClean="0"/>
              <a:pPr>
                <a:defRPr/>
              </a:pPr>
              <a:t>157</a:t>
            </a:fld>
            <a:endParaRPr lang="en-US"/>
          </a:p>
        </p:txBody>
      </p:sp>
    </p:spTree>
    <p:extLst>
      <p:ext uri="{BB962C8B-B14F-4D97-AF65-F5344CB8AC3E}">
        <p14:creationId xmlns:p14="http://schemas.microsoft.com/office/powerpoint/2010/main" val="31350998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27471" y="5410200"/>
            <a:ext cx="5887929" cy="830997"/>
          </a:xfrm>
          <a:prstGeom prst="rect">
            <a:avLst/>
          </a:prstGeom>
          <a:noFill/>
        </p:spPr>
        <p:txBody>
          <a:bodyPr wrap="square">
            <a:spAutoFit/>
          </a:bodyPr>
          <a:lstStyle/>
          <a:p>
            <a:pPr marL="0" lvl="2" indent="0" algn="just"/>
            <a:r>
              <a:rPr lang="en-GB" sz="2400" b="0" dirty="0">
                <a:solidFill>
                  <a:schemeClr val="tx1"/>
                </a:solidFill>
                <a:latin typeface="Times New Roman" pitchFamily="18" charset="0"/>
                <a:cs typeface="Times New Roman" pitchFamily="18" charset="0"/>
              </a:rPr>
              <a:t>Classification accuracy of ESDFBF and WRSMI method</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158</a:t>
            </a:fld>
            <a:endParaRPr lang="en-US" dirty="0"/>
          </a:p>
        </p:txBody>
      </p:sp>
      <p:pic>
        <p:nvPicPr>
          <p:cNvPr id="4" name="Picture 3">
            <a:extLst>
              <a:ext uri="{FF2B5EF4-FFF2-40B4-BE49-F238E27FC236}">
                <a16:creationId xmlns:a16="http://schemas.microsoft.com/office/drawing/2014/main" id="{CC3934E7-D119-B653-35B9-8D9031E78604}"/>
              </a:ext>
            </a:extLst>
          </p:cNvPr>
          <p:cNvPicPr>
            <a:picLocks noChangeAspect="1"/>
          </p:cNvPicPr>
          <p:nvPr/>
        </p:nvPicPr>
        <p:blipFill>
          <a:blip r:embed="rId2"/>
          <a:stretch>
            <a:fillRect/>
          </a:stretch>
        </p:blipFill>
        <p:spPr>
          <a:xfrm>
            <a:off x="1971674" y="1219200"/>
            <a:ext cx="5887929" cy="3957637"/>
          </a:xfrm>
          <a:prstGeom prst="rect">
            <a:avLst/>
          </a:prstGeom>
        </p:spPr>
      </p:pic>
      <p:sp>
        <p:nvSpPr>
          <p:cNvPr id="2" name="TextBox 1">
            <a:extLst>
              <a:ext uri="{FF2B5EF4-FFF2-40B4-BE49-F238E27FC236}">
                <a16:creationId xmlns:a16="http://schemas.microsoft.com/office/drawing/2014/main" id="{66BFF51E-DB0F-3897-C761-F4B3EDD6789F}"/>
              </a:ext>
            </a:extLst>
          </p:cNvPr>
          <p:cNvSpPr txBox="1"/>
          <p:nvPr/>
        </p:nvSpPr>
        <p:spPr>
          <a:xfrm>
            <a:off x="1626168" y="5410200"/>
            <a:ext cx="1574232"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29. </a:t>
            </a:r>
            <a:endParaRPr lang="en-IN" sz="2400" b="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0603682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2183" y="764704"/>
            <a:ext cx="7630065" cy="3349956"/>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classification accuracies of the dataset when implemented using two methods are 95% and 94.8% for ESDFBF and WRSMI, respectively.</a:t>
            </a:r>
          </a:p>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From the outcome, it is understood that ESDFBF outperforms the classification accuracy of WRSMI method. </a:t>
            </a:r>
            <a:endParaRPr lang="en-IN"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2440" y="6309320"/>
            <a:ext cx="538408" cy="476250"/>
          </a:xfrm>
        </p:spPr>
        <p:txBody>
          <a:bodyPr/>
          <a:lstStyle/>
          <a:p>
            <a:pPr>
              <a:defRPr/>
            </a:pPr>
            <a:fld id="{ABBEF5C2-3C9E-4B3A-8957-6EFA4BF640AD}" type="slidenum">
              <a:rPr lang="en-US" smtClean="0"/>
              <a:pPr>
                <a:defRPr/>
              </a:pPr>
              <a:t>159</a:t>
            </a:fld>
            <a:endParaRPr lang="en-US"/>
          </a:p>
        </p:txBody>
      </p:sp>
      <p:sp>
        <p:nvSpPr>
          <p:cNvPr id="2" name="TextBox 1">
            <a:extLst>
              <a:ext uri="{FF2B5EF4-FFF2-40B4-BE49-F238E27FC236}">
                <a16:creationId xmlns:a16="http://schemas.microsoft.com/office/drawing/2014/main" id="{2F867205-421A-C7D7-7F94-A5B7DAEF14F0}"/>
              </a:ext>
            </a:extLst>
          </p:cNvPr>
          <p:cNvSpPr txBox="1"/>
          <p:nvPr/>
        </p:nvSpPr>
        <p:spPr>
          <a:xfrm>
            <a:off x="1219099" y="231031"/>
            <a:ext cx="7630065" cy="461665"/>
          </a:xfrm>
          <a:prstGeom prst="rect">
            <a:avLst/>
          </a:prstGeom>
          <a:noFill/>
        </p:spPr>
        <p:txBody>
          <a:bodyPr wrap="square">
            <a:spAutoFit/>
          </a:bodyPr>
          <a:lstStyle/>
          <a:p>
            <a:pPr algn="just"/>
            <a:r>
              <a:rPr lang="en-GB"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Comparison of ESDFBF and WRSMI</a:t>
            </a:r>
            <a:endParaRPr lang="en-IN"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599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16</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1306972180"/>
              </p:ext>
            </p:extLst>
          </p:nvPr>
        </p:nvGraphicFramePr>
        <p:xfrm>
          <a:off x="1115616" y="332656"/>
          <a:ext cx="7955232" cy="6019236"/>
        </p:xfrm>
        <a:graphic>
          <a:graphicData uri="http://schemas.openxmlformats.org/drawingml/2006/table">
            <a:tbl>
              <a:tblPr firstRow="1" bandRow="1">
                <a:tableStyleId>{5940675A-B579-460E-94D1-54222C63F5DA}</a:tableStyleId>
              </a:tblPr>
              <a:tblGrid>
                <a:gridCol w="2126645">
                  <a:extLst>
                    <a:ext uri="{9D8B030D-6E8A-4147-A177-3AD203B41FA5}">
                      <a16:colId xmlns:a16="http://schemas.microsoft.com/office/drawing/2014/main" val="406820577"/>
                    </a:ext>
                  </a:extLst>
                </a:gridCol>
                <a:gridCol w="1689779">
                  <a:extLst>
                    <a:ext uri="{9D8B030D-6E8A-4147-A177-3AD203B41FA5}">
                      <a16:colId xmlns:a16="http://schemas.microsoft.com/office/drawing/2014/main" val="2658887784"/>
                    </a:ext>
                  </a:extLst>
                </a:gridCol>
                <a:gridCol w="4138808">
                  <a:extLst>
                    <a:ext uri="{9D8B030D-6E8A-4147-A177-3AD203B41FA5}">
                      <a16:colId xmlns:a16="http://schemas.microsoft.com/office/drawing/2014/main" val="875451995"/>
                    </a:ext>
                  </a:extLst>
                </a:gridCol>
              </a:tblGrid>
              <a:tr h="441396">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4599164">
                <a:tc>
                  <a:txBody>
                    <a:bodyPr/>
                    <a:lstStyle/>
                    <a:p>
                      <a:r>
                        <a:rPr lang="en-GB" sz="2000" dirty="0">
                          <a:latin typeface="Times New Roman" panose="02020603050405020304" pitchFamily="18" charset="0"/>
                          <a:cs typeface="Times New Roman" panose="02020603050405020304" pitchFamily="18" charset="0"/>
                        </a:rPr>
                        <a:t>Tanya Jain, MOHD Jawed Khan, Shubham Pandey, </a:t>
                      </a:r>
                      <a:r>
                        <a:rPr lang="en-GB" sz="2000" dirty="0" err="1">
                          <a:latin typeface="Times New Roman" panose="02020603050405020304" pitchFamily="18" charset="0"/>
                          <a:cs typeface="Times New Roman" panose="02020603050405020304" pitchFamily="18" charset="0"/>
                        </a:rPr>
                        <a:t>Shivam</a:t>
                      </a:r>
                      <a:r>
                        <a:rPr lang="en-GB" sz="2000" dirty="0">
                          <a:latin typeface="Times New Roman" panose="02020603050405020304" pitchFamily="18" charset="0"/>
                          <a:cs typeface="Times New Roman" panose="02020603050405020304" pitchFamily="18" charset="0"/>
                        </a:rPr>
                        <a:t> Mishra, Shubham Yadav (2022). Satellite Image Classification and Analysis using Machine Learning with ISRO LISS IV. International Research Journal of Engineering and Technology (IRJET), Vol. 09, no. 5, pp. 1479–1487.</a:t>
                      </a:r>
                      <a:endParaRPr lang="en-IN" sz="2000" dirty="0">
                        <a:latin typeface="Times New Roman" panose="02020603050405020304" pitchFamily="18" charset="0"/>
                        <a:cs typeface="Times New Roman" panose="02020603050405020304" pitchFamily="18" charset="0"/>
                      </a:endParaRPr>
                    </a:p>
                  </a:txBody>
                  <a:tcPr/>
                </a:tc>
                <a:tc>
                  <a:txBody>
                    <a:bodyPr/>
                    <a:lstStyle/>
                    <a:p>
                      <a:pPr marL="0" indent="0">
                        <a:buFont typeface="Arial" panose="020B0604020202020204" pitchFamily="34" charset="0"/>
                        <a:buNone/>
                      </a:pPr>
                      <a:r>
                        <a:rPr kumimoji="0" lang="en-GB" sz="2000" kern="1200" dirty="0">
                          <a:solidFill>
                            <a:schemeClr val="tx1"/>
                          </a:solidFill>
                          <a:latin typeface="Times New Roman" panose="02020603050405020304" pitchFamily="18" charset="0"/>
                          <a:ea typeface="+mn-ea"/>
                          <a:cs typeface="Times New Roman" panose="02020603050405020304" pitchFamily="18" charset="0"/>
                        </a:rPr>
                        <a:t>25 LISS IV satellite imagery dataset from the Space Net dataset</a:t>
                      </a:r>
                      <a:endParaRPr lang="en-GB" sz="2000" dirty="0">
                        <a:latin typeface="Times New Roman" panose="02020603050405020304" pitchFamily="18" charset="0"/>
                        <a:cs typeface="Times New Roman" panose="02020603050405020304" pitchFamily="18" charset="0"/>
                      </a:endParaRPr>
                    </a:p>
                  </a:txBody>
                  <a:tcPr/>
                </a:tc>
                <a:tc>
                  <a:txBody>
                    <a:bodyPr/>
                    <a:lstStyle/>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CNN is employed for detecting objects in the LISS IV. </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feature extraction and object recognition is done using CNN. </a:t>
                      </a:r>
                    </a:p>
                    <a:p>
                      <a:pPr marL="342900" indent="-342900">
                        <a:lnSpc>
                          <a:spcPct val="107000"/>
                        </a:lnSpc>
                        <a:spcAft>
                          <a:spcPts val="800"/>
                        </a:spcAft>
                        <a:buFont typeface="Arial" panose="020B0604020202020204" pitchFamily="34" charset="0"/>
                        <a:buChar char="•"/>
                      </a:pPr>
                      <a:r>
                        <a:rPr kumimoji="0" lang="en-GB" sz="2000" kern="1200" dirty="0">
                          <a:solidFill>
                            <a:schemeClr val="tx1"/>
                          </a:solidFill>
                          <a:latin typeface="Times New Roman" panose="02020603050405020304" pitchFamily="18" charset="0"/>
                          <a:ea typeface="+mn-ea"/>
                          <a:cs typeface="Times New Roman" panose="02020603050405020304" pitchFamily="18" charset="0"/>
                        </a:rPr>
                        <a:t>The system attains accuracy between 90 to 95 Percentage.</a:t>
                      </a:r>
                    </a:p>
                    <a:p>
                      <a:pPr marL="0" indent="0">
                        <a:lnSpc>
                          <a:spcPct val="107000"/>
                        </a:lnSpc>
                        <a:spcAft>
                          <a:spcPts val="800"/>
                        </a:spcAft>
                        <a:buFont typeface="Arial" panose="020B0604020202020204" pitchFamily="34" charset="0"/>
                        <a:buNone/>
                      </a:pPr>
                      <a:r>
                        <a:rPr kumimoji="0" lang="en-GB" sz="2000" kern="1200" dirty="0">
                          <a:solidFill>
                            <a:schemeClr val="tx1"/>
                          </a:solidFill>
                          <a:latin typeface="Times New Roman" panose="02020603050405020304" pitchFamily="18" charset="0"/>
                          <a:ea typeface="+mn-ea"/>
                          <a:cs typeface="Times New Roman" panose="02020603050405020304" pitchFamily="18" charset="0"/>
                        </a:rPr>
                        <a:t>Limitation:</a:t>
                      </a:r>
                    </a:p>
                    <a:p>
                      <a:pPr marL="342900" indent="-342900">
                        <a:lnSpc>
                          <a:spcPct val="107000"/>
                        </a:lnSpc>
                        <a:spcAft>
                          <a:spcPts val="800"/>
                        </a:spcAft>
                        <a:buFont typeface="Arial" panose="020B0604020202020204" pitchFamily="34" charset="0"/>
                        <a:buChar char="•"/>
                      </a:pPr>
                      <a:r>
                        <a:rPr kumimoji="0" lang="en-IN" sz="2000" kern="1200" dirty="0">
                          <a:solidFill>
                            <a:schemeClr val="tx1"/>
                          </a:solidFill>
                          <a:latin typeface="Times New Roman" panose="02020603050405020304" pitchFamily="18" charset="0"/>
                          <a:ea typeface="+mn-ea"/>
                          <a:cs typeface="Times New Roman" panose="02020603050405020304" pitchFamily="18" charset="0"/>
                        </a:rPr>
                        <a:t>Only classes like landmass, waterbody, and forests are detected</a:t>
                      </a:r>
                      <a:r>
                        <a:rPr kumimoji="0" lang="en-IN" sz="1800" b="0" i="0" u="none" strike="noStrike" kern="1200" baseline="0" dirty="0">
                          <a:solidFill>
                            <a:schemeClr val="tx1"/>
                          </a:solidFill>
                          <a:latin typeface="+mn-lt"/>
                          <a:ea typeface="+mn-ea"/>
                          <a:cs typeface="+mn-cs"/>
                        </a:rPr>
                        <a:t>.</a:t>
                      </a:r>
                      <a:endParaRPr kumimoji="0" lang="en-GB" sz="2000" kern="1200" dirty="0">
                        <a:solidFill>
                          <a:schemeClr val="tx1"/>
                        </a:solidFill>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6805676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667000"/>
            <a:ext cx="7943088" cy="1143000"/>
          </a:xfrm>
        </p:spPr>
        <p:txBody>
          <a:bodyPr>
            <a:normAutofit fontScale="90000"/>
          </a:bodyPr>
          <a:lstStyle/>
          <a:p>
            <a:pPr algn="ctr">
              <a:lnSpc>
                <a:spcPct val="150000"/>
              </a:lnSpc>
            </a:pPr>
            <a:r>
              <a:rPr lang="en-GB" sz="4400" i="1" dirty="0">
                <a:solidFill>
                  <a:srgbClr val="7030A0"/>
                </a:solidFill>
                <a:latin typeface="Times New Roman" pitchFamily="18" charset="0"/>
                <a:cs typeface="Times New Roman" pitchFamily="18" charset="0"/>
              </a:rPr>
              <a:t>Comparison of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EOTFDF, TSTF-CNN,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ESDFBF and WRSMI</a:t>
            </a:r>
            <a:endParaRPr lang="en-IN"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79376" cy="476250"/>
          </a:xfrm>
        </p:spPr>
        <p:txBody>
          <a:bodyPr/>
          <a:lstStyle/>
          <a:p>
            <a:pPr>
              <a:defRPr/>
            </a:pPr>
            <a:fld id="{ABBEF5C2-3C9E-4B3A-8957-6EFA4BF640AD}" type="slidenum">
              <a:rPr lang="en-US" smtClean="0"/>
              <a:pPr>
                <a:defRPr/>
              </a:pPr>
              <a:t>160</a:t>
            </a:fld>
            <a:endParaRPr lang="en-US"/>
          </a:p>
        </p:txBody>
      </p:sp>
    </p:spTree>
    <p:extLst>
      <p:ext uri="{BB962C8B-B14F-4D97-AF65-F5344CB8AC3E}">
        <p14:creationId xmlns:p14="http://schemas.microsoft.com/office/powerpoint/2010/main" val="40413392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600" y="5105400"/>
            <a:ext cx="6707832"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30. </a:t>
            </a:r>
            <a:r>
              <a:rPr lang="en-GB" sz="2400" b="0" dirty="0">
                <a:solidFill>
                  <a:schemeClr val="tx1"/>
                </a:solidFill>
                <a:latin typeface="Times New Roman" pitchFamily="18" charset="0"/>
                <a:cs typeface="Times New Roman" pitchFamily="18" charset="0"/>
              </a:rPr>
              <a:t>Comparison of correctly classified pixels </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161</a:t>
            </a:fld>
            <a:endParaRPr lang="en-US" dirty="0"/>
          </a:p>
        </p:txBody>
      </p:sp>
      <p:pic>
        <p:nvPicPr>
          <p:cNvPr id="4" name="Picture 3">
            <a:extLst>
              <a:ext uri="{FF2B5EF4-FFF2-40B4-BE49-F238E27FC236}">
                <a16:creationId xmlns:a16="http://schemas.microsoft.com/office/drawing/2014/main" id="{071E05B0-65B7-3E22-83AD-73E5DC249FDB}"/>
              </a:ext>
            </a:extLst>
          </p:cNvPr>
          <p:cNvPicPr>
            <a:picLocks noChangeAspect="1"/>
          </p:cNvPicPr>
          <p:nvPr/>
        </p:nvPicPr>
        <p:blipFill>
          <a:blip r:embed="rId2"/>
          <a:stretch>
            <a:fillRect/>
          </a:stretch>
        </p:blipFill>
        <p:spPr>
          <a:xfrm>
            <a:off x="1071562" y="381000"/>
            <a:ext cx="8045157" cy="4586287"/>
          </a:xfrm>
          <a:prstGeom prst="rect">
            <a:avLst/>
          </a:prstGeom>
        </p:spPr>
      </p:pic>
      <p:sp>
        <p:nvSpPr>
          <p:cNvPr id="2" name="TextBox 1">
            <a:extLst>
              <a:ext uri="{FF2B5EF4-FFF2-40B4-BE49-F238E27FC236}">
                <a16:creationId xmlns:a16="http://schemas.microsoft.com/office/drawing/2014/main" id="{700D043E-4354-F8DB-BD80-4BB179A2698E}"/>
              </a:ext>
            </a:extLst>
          </p:cNvPr>
          <p:cNvSpPr txBox="1"/>
          <p:nvPr/>
        </p:nvSpPr>
        <p:spPr>
          <a:xfrm>
            <a:off x="1295600" y="5867400"/>
            <a:ext cx="7597080" cy="923330"/>
          </a:xfrm>
          <a:prstGeom prst="rect">
            <a:avLst/>
          </a:prstGeom>
          <a:noFill/>
        </p:spPr>
        <p:txBody>
          <a:bodyPr wrap="square">
            <a:spAutoFit/>
          </a:bodyPr>
          <a:lstStyle/>
          <a:p>
            <a:pPr marL="363538" lvl="2" indent="-363538" algn="just"/>
            <a:r>
              <a:rPr lang="en-GB" sz="1800" b="0" i="1" dirty="0">
                <a:solidFill>
                  <a:schemeClr val="tx1"/>
                </a:solidFill>
                <a:latin typeface="Times New Roman" pitchFamily="18" charset="0"/>
                <a:cs typeface="Times New Roman" pitchFamily="18" charset="0"/>
              </a:rPr>
              <a:t>Number of samples considered for analysis: </a:t>
            </a:r>
          </a:p>
          <a:p>
            <a:pPr marL="363538" lvl="2" indent="-363538" algn="just"/>
            <a:r>
              <a:rPr lang="en-GB" sz="1800" b="0" i="1" dirty="0">
                <a:solidFill>
                  <a:schemeClr val="tx1"/>
                </a:solidFill>
                <a:latin typeface="Times New Roman" pitchFamily="18" charset="0"/>
                <a:cs typeface="Times New Roman" pitchFamily="18" charset="0"/>
              </a:rPr>
              <a:t>						Urban: 131, Vegetation: 216, Water Body: 56, </a:t>
            </a:r>
          </a:p>
          <a:p>
            <a:pPr marL="363538" lvl="2" indent="-363538" algn="just"/>
            <a:r>
              <a:rPr lang="en-GB" sz="1800" b="0" i="1" dirty="0">
                <a:solidFill>
                  <a:schemeClr val="tx1"/>
                </a:solidFill>
                <a:latin typeface="Times New Roman" pitchFamily="18" charset="0"/>
                <a:cs typeface="Times New Roman" pitchFamily="18" charset="0"/>
              </a:rPr>
              <a:t>						Tank: 10, Waste Land: 59, Saline Land: 4</a:t>
            </a:r>
          </a:p>
        </p:txBody>
      </p:sp>
    </p:spTree>
    <p:extLst>
      <p:ext uri="{BB962C8B-B14F-4D97-AF65-F5344CB8AC3E}">
        <p14:creationId xmlns:p14="http://schemas.microsoft.com/office/powerpoint/2010/main" val="42764638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2600" y="5105400"/>
            <a:ext cx="6707832" cy="461665"/>
          </a:xfrm>
          <a:prstGeom prst="rect">
            <a:avLst/>
          </a:prstGeom>
          <a:noFill/>
        </p:spPr>
        <p:txBody>
          <a:bodyPr wrap="square">
            <a:spAutoFit/>
          </a:bodyPr>
          <a:lstStyle/>
          <a:p>
            <a:pPr marL="363538" lvl="2" indent="-363538" algn="just"/>
            <a:r>
              <a:rPr lang="en-GB" sz="2400" dirty="0">
                <a:solidFill>
                  <a:schemeClr val="tx1"/>
                </a:solidFill>
                <a:latin typeface="Times New Roman" pitchFamily="18" charset="0"/>
                <a:cs typeface="Times New Roman" pitchFamily="18" charset="0"/>
              </a:rPr>
              <a:t>Figure 31. </a:t>
            </a:r>
            <a:r>
              <a:rPr lang="en-GB" sz="2400" b="0" dirty="0">
                <a:solidFill>
                  <a:schemeClr val="tx1"/>
                </a:solidFill>
                <a:latin typeface="Times New Roman" pitchFamily="18" charset="0"/>
                <a:cs typeface="Times New Roman" pitchFamily="18" charset="0"/>
              </a:rPr>
              <a:t>Comparison of classification Accuracy</a:t>
            </a:r>
            <a:endParaRPr lang="en-IN" sz="2400" b="0" dirty="0">
              <a:solidFill>
                <a:schemeClr val="tx1"/>
              </a:solidFill>
              <a:latin typeface="Times New Roman" pitchFamily="18" charset="0"/>
              <a:cs typeface="Times New Roman" pitchFamily="18" charset="0"/>
            </a:endParaRPr>
          </a:p>
        </p:txBody>
      </p:sp>
      <p:sp>
        <p:nvSpPr>
          <p:cNvPr id="5" name="Slide Number Placeholder 4">
            <a:extLst>
              <a:ext uri="{FF2B5EF4-FFF2-40B4-BE49-F238E27FC236}">
                <a16:creationId xmlns:a16="http://schemas.microsoft.com/office/drawing/2014/main" id="{89FA6911-2924-4DD3-A8B9-1A9AA87DCF7F}"/>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162</a:t>
            </a:fld>
            <a:endParaRPr lang="en-US" dirty="0"/>
          </a:p>
        </p:txBody>
      </p:sp>
      <p:pic>
        <p:nvPicPr>
          <p:cNvPr id="6" name="Picture 5">
            <a:extLst>
              <a:ext uri="{FF2B5EF4-FFF2-40B4-BE49-F238E27FC236}">
                <a16:creationId xmlns:a16="http://schemas.microsoft.com/office/drawing/2014/main" id="{4C378E94-3EC9-8772-6E95-DB2CDCCD3CCF}"/>
              </a:ext>
            </a:extLst>
          </p:cNvPr>
          <p:cNvPicPr>
            <a:picLocks noChangeAspect="1"/>
          </p:cNvPicPr>
          <p:nvPr/>
        </p:nvPicPr>
        <p:blipFill>
          <a:blip r:embed="rId2"/>
          <a:stretch>
            <a:fillRect/>
          </a:stretch>
        </p:blipFill>
        <p:spPr>
          <a:xfrm>
            <a:off x="2195736" y="1023119"/>
            <a:ext cx="5716264" cy="3425353"/>
          </a:xfrm>
          <a:prstGeom prst="rect">
            <a:avLst/>
          </a:prstGeom>
          <a:ln>
            <a:solidFill>
              <a:schemeClr val="tx1"/>
            </a:solidFill>
          </a:ln>
        </p:spPr>
      </p:pic>
    </p:spTree>
    <p:extLst>
      <p:ext uri="{BB962C8B-B14F-4D97-AF65-F5344CB8AC3E}">
        <p14:creationId xmlns:p14="http://schemas.microsoft.com/office/powerpoint/2010/main" val="37762304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152400"/>
            <a:ext cx="7630065" cy="4457952"/>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By experimentally </a:t>
            </a:r>
            <a:r>
              <a:rPr lang="en-GB" sz="2400" b="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analyzing</a:t>
            </a: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results, based on the correctly classified classes it can be interpreted that the TSTF-CNN method with ESDFBF method performs well for classes like Urban, Vegetation, Tank. </a:t>
            </a:r>
          </a:p>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On the other hand, TSTF-CNN with WRSMI performs well for classes like Water body and Saline Land. </a:t>
            </a:r>
          </a:p>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Whereas both the method performs equally good for Waste Land class.</a:t>
            </a:r>
            <a:endParaRPr lang="en-IN"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2440" y="6305550"/>
            <a:ext cx="538408" cy="476250"/>
          </a:xfrm>
        </p:spPr>
        <p:txBody>
          <a:bodyPr/>
          <a:lstStyle/>
          <a:p>
            <a:pPr>
              <a:defRPr/>
            </a:pPr>
            <a:fld id="{ABBEF5C2-3C9E-4B3A-8957-6EFA4BF640AD}" type="slidenum">
              <a:rPr lang="en-US" smtClean="0"/>
              <a:pPr>
                <a:defRPr/>
              </a:pPr>
              <a:t>163</a:t>
            </a:fld>
            <a:endParaRPr lang="en-US" dirty="0"/>
          </a:p>
        </p:txBody>
      </p:sp>
    </p:spTree>
    <p:extLst>
      <p:ext uri="{BB962C8B-B14F-4D97-AF65-F5344CB8AC3E}">
        <p14:creationId xmlns:p14="http://schemas.microsoft.com/office/powerpoint/2010/main" val="27148369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632" y="2574032"/>
            <a:ext cx="6736792" cy="1143000"/>
          </a:xfrm>
        </p:spPr>
        <p:txBody>
          <a:bodyPr>
            <a:noAutofit/>
          </a:bodyPr>
          <a:lstStyle/>
          <a:p>
            <a:pPr algn="ctr">
              <a:lnSpc>
                <a:spcPct val="150000"/>
              </a:lnSpc>
            </a:pPr>
            <a:r>
              <a:rPr lang="en-GB" sz="3200" i="1" dirty="0">
                <a:solidFill>
                  <a:srgbClr val="7030A0"/>
                </a:solidFill>
                <a:latin typeface="Times New Roman" pitchFamily="18" charset="0"/>
                <a:cs typeface="Times New Roman" pitchFamily="18" charset="0"/>
              </a:rPr>
              <a:t>EXPERIMENTAL ANALYSIS </a:t>
            </a:r>
            <a:br>
              <a:rPr lang="en-GB" sz="3200" i="1" dirty="0">
                <a:solidFill>
                  <a:srgbClr val="7030A0"/>
                </a:solidFill>
                <a:latin typeface="Times New Roman" pitchFamily="18" charset="0"/>
                <a:cs typeface="Times New Roman" pitchFamily="18" charset="0"/>
              </a:rPr>
            </a:br>
            <a:r>
              <a:rPr lang="en-GB" sz="3200" i="1" dirty="0">
                <a:solidFill>
                  <a:srgbClr val="7030A0"/>
                </a:solidFill>
                <a:latin typeface="Times New Roman" pitchFamily="18" charset="0"/>
                <a:cs typeface="Times New Roman" pitchFamily="18" charset="0"/>
              </a:rPr>
              <a:t>OF THE </a:t>
            </a:r>
            <a:br>
              <a:rPr lang="en-GB" sz="3200" i="1" dirty="0">
                <a:solidFill>
                  <a:srgbClr val="7030A0"/>
                </a:solidFill>
                <a:latin typeface="Times New Roman" pitchFamily="18" charset="0"/>
                <a:cs typeface="Times New Roman" pitchFamily="18" charset="0"/>
              </a:rPr>
            </a:br>
            <a:r>
              <a:rPr lang="en-GB" sz="3200" i="1" dirty="0">
                <a:solidFill>
                  <a:srgbClr val="7030A0"/>
                </a:solidFill>
                <a:latin typeface="Times New Roman" pitchFamily="18" charset="0"/>
                <a:cs typeface="Times New Roman" pitchFamily="18" charset="0"/>
              </a:rPr>
              <a:t>PROPOSED SYSTEM	</a:t>
            </a:r>
            <a:br>
              <a:rPr lang="en-GB" sz="3200" i="1" dirty="0">
                <a:solidFill>
                  <a:srgbClr val="7030A0"/>
                </a:solidFill>
                <a:latin typeface="Times New Roman" pitchFamily="18" charset="0"/>
                <a:cs typeface="Times New Roman" pitchFamily="18" charset="0"/>
              </a:rPr>
            </a:br>
            <a:r>
              <a:rPr lang="en-GB" sz="3200" i="1" dirty="0">
                <a:solidFill>
                  <a:srgbClr val="7030A0"/>
                </a:solidFill>
                <a:latin typeface="Times New Roman" pitchFamily="18" charset="0"/>
                <a:cs typeface="Times New Roman" pitchFamily="18" charset="0"/>
              </a:rPr>
              <a:t>WITH </a:t>
            </a:r>
            <a:br>
              <a:rPr lang="en-GB" sz="3200" i="1" dirty="0">
                <a:solidFill>
                  <a:srgbClr val="7030A0"/>
                </a:solidFill>
                <a:latin typeface="Times New Roman" pitchFamily="18" charset="0"/>
                <a:cs typeface="Times New Roman" pitchFamily="18" charset="0"/>
              </a:rPr>
            </a:br>
            <a:r>
              <a:rPr lang="en-GB" sz="3200" i="1" dirty="0">
                <a:solidFill>
                  <a:srgbClr val="7030A0"/>
                </a:solidFill>
                <a:latin typeface="Times New Roman" pitchFamily="18" charset="0"/>
                <a:cs typeface="Times New Roman" pitchFamily="18" charset="0"/>
              </a:rPr>
              <a:t>KANYAKUMARI DATASET</a:t>
            </a:r>
            <a:endParaRPr lang="en-IN" sz="3200"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164</a:t>
            </a:fld>
            <a:endParaRPr lang="en-US" dirty="0"/>
          </a:p>
        </p:txBody>
      </p:sp>
    </p:spTree>
    <p:extLst>
      <p:ext uri="{BB962C8B-B14F-4D97-AF65-F5344CB8AC3E}">
        <p14:creationId xmlns:p14="http://schemas.microsoft.com/office/powerpoint/2010/main" val="5781430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334870"/>
            <a:ext cx="7630065" cy="2795958"/>
          </a:xfrm>
          <a:prstGeom prst="rect">
            <a:avLst/>
          </a:prstGeom>
          <a:noFill/>
        </p:spPr>
        <p:txBody>
          <a:bodyPr wrap="square">
            <a:spAutoFit/>
          </a:bodyPr>
          <a:lstStyle/>
          <a:p>
            <a:pPr marL="363538" lvl="2" indent="-363538" algn="just">
              <a:lnSpc>
                <a:spcPct val="150000"/>
              </a:lnSpc>
              <a:buFont typeface="Arial" panose="020B0604020202020204" pitchFamily="34" charset="0"/>
              <a:buChar char="•"/>
            </a:pPr>
            <a:r>
              <a:rPr lang="en-GB" sz="2400" b="0" dirty="0">
                <a:solidFill>
                  <a:schemeClr val="tx1"/>
                </a:solidFill>
                <a:latin typeface="Times New Roman" pitchFamily="18" charset="0"/>
                <a:cs typeface="Times New Roman" pitchFamily="18" charset="0"/>
              </a:rPr>
              <a:t>Dataset used is </a:t>
            </a: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Kanyakumari</a:t>
            </a:r>
            <a:r>
              <a:rPr lang="en-GB" sz="2400" b="0" dirty="0">
                <a:solidFill>
                  <a:schemeClr val="tx1"/>
                </a:solidFill>
                <a:latin typeface="Times New Roman" pitchFamily="18" charset="0"/>
                <a:cs typeface="Times New Roman" pitchFamily="18" charset="0"/>
              </a:rPr>
              <a:t> Image from Sentinel 2A, which is part of Copernicus Sentinel-2 mission.</a:t>
            </a:r>
          </a:p>
          <a:p>
            <a:pPr marL="363538" lvl="2" indent="-363538" algn="just">
              <a:lnSpc>
                <a:spcPct val="150000"/>
              </a:lnSpc>
              <a:buFont typeface="Arial" panose="020B0604020202020204" pitchFamily="34" charset="0"/>
              <a:buChar char="•"/>
            </a:pPr>
            <a:r>
              <a:rPr lang="en-GB" sz="2400" b="0" dirty="0">
                <a:solidFill>
                  <a:schemeClr val="tx1"/>
                </a:solidFill>
                <a:latin typeface="Times New Roman" pitchFamily="18" charset="0"/>
                <a:cs typeface="Times New Roman" pitchFamily="18" charset="0"/>
              </a:rPr>
              <a:t>The ground truth image is taken from the global land cover map released by ESRI (Environmental System Research Institute) by European Space Agency.</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58200" y="6305550"/>
            <a:ext cx="612648" cy="476250"/>
          </a:xfrm>
        </p:spPr>
        <p:txBody>
          <a:bodyPr/>
          <a:lstStyle/>
          <a:p>
            <a:pPr>
              <a:defRPr/>
            </a:pPr>
            <a:fld id="{ABBEF5C2-3C9E-4B3A-8957-6EFA4BF640AD}" type="slidenum">
              <a:rPr lang="en-US" smtClean="0"/>
              <a:pPr>
                <a:defRPr/>
              </a:pPr>
              <a:t>165</a:t>
            </a:fld>
            <a:endParaRPr lang="en-US" dirty="0"/>
          </a:p>
        </p:txBody>
      </p:sp>
      <p:sp>
        <p:nvSpPr>
          <p:cNvPr id="2" name="TextBox 1">
            <a:extLst>
              <a:ext uri="{FF2B5EF4-FFF2-40B4-BE49-F238E27FC236}">
                <a16:creationId xmlns:a16="http://schemas.microsoft.com/office/drawing/2014/main" id="{5E36F95F-3C11-B288-4FF5-05726A5116DA}"/>
              </a:ext>
            </a:extLst>
          </p:cNvPr>
          <p:cNvSpPr txBox="1"/>
          <p:nvPr/>
        </p:nvSpPr>
        <p:spPr>
          <a:xfrm>
            <a:off x="1066800" y="3363871"/>
            <a:ext cx="5105400" cy="579967"/>
          </a:xfrm>
          <a:prstGeom prst="rect">
            <a:avLst/>
          </a:prstGeom>
          <a:noFill/>
        </p:spPr>
        <p:txBody>
          <a:bodyPr wrap="square">
            <a:spAutoFit/>
          </a:bodyPr>
          <a:lstStyle/>
          <a:p>
            <a:pPr algn="just">
              <a:lnSpc>
                <a:spcPct val="150000"/>
              </a:lnSpc>
            </a:pPr>
            <a:r>
              <a:rPr lang="en-GB" sz="2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Land Cover Details</a:t>
            </a:r>
          </a:p>
        </p:txBody>
      </p:sp>
      <p:sp>
        <p:nvSpPr>
          <p:cNvPr id="3" name="TextBox 2">
            <a:extLst>
              <a:ext uri="{FF2B5EF4-FFF2-40B4-BE49-F238E27FC236}">
                <a16:creationId xmlns:a16="http://schemas.microsoft.com/office/drawing/2014/main" id="{CABDEC75-13F4-63FF-9874-982769B98DC0}"/>
              </a:ext>
            </a:extLst>
          </p:cNvPr>
          <p:cNvSpPr txBox="1"/>
          <p:nvPr/>
        </p:nvSpPr>
        <p:spPr>
          <a:xfrm>
            <a:off x="2003019" y="3975917"/>
            <a:ext cx="2929879" cy="2062872"/>
          </a:xfrm>
          <a:prstGeom prst="rect">
            <a:avLst/>
          </a:prstGeom>
          <a:noFill/>
        </p:spPr>
        <p:txBody>
          <a:bodyPr wrap="square">
            <a:spAutoFit/>
          </a:bodyPr>
          <a:lstStyle/>
          <a:p>
            <a:pPr marL="354013" indent="-354013" algn="just">
              <a:lnSpc>
                <a:spcPct val="150000"/>
              </a:lnSpc>
              <a:buFont typeface="Arial" pitchFamily="34" charset="0"/>
              <a:buChar char="•"/>
            </a:pPr>
            <a:r>
              <a:rPr lang="en-GB" sz="2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Water</a:t>
            </a:r>
          </a:p>
          <a:p>
            <a:pPr marL="354013" indent="-354013" algn="just">
              <a:lnSpc>
                <a:spcPct val="150000"/>
              </a:lnSpc>
              <a:buFont typeface="Arial" pitchFamily="34" charset="0"/>
              <a:buChar char="•"/>
            </a:pPr>
            <a:r>
              <a:rPr lang="en-GB" sz="22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Trees</a:t>
            </a:r>
          </a:p>
          <a:p>
            <a:pPr marL="354013" indent="-354013" algn="just">
              <a:lnSpc>
                <a:spcPct val="150000"/>
              </a:lnSpc>
              <a:buFont typeface="Arial" pitchFamily="34" charset="0"/>
              <a:buChar char="•"/>
            </a:pPr>
            <a:r>
              <a:rPr lang="en-GB" sz="2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Grass</a:t>
            </a:r>
          </a:p>
          <a:p>
            <a:pPr marL="354013" indent="-354013" algn="just">
              <a:lnSpc>
                <a:spcPct val="150000"/>
              </a:lnSpc>
              <a:buFont typeface="Arial" pitchFamily="34" charset="0"/>
              <a:buChar char="•"/>
            </a:pPr>
            <a:r>
              <a:rPr lang="en-GB" sz="22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Flooded Vegetation</a:t>
            </a:r>
          </a:p>
        </p:txBody>
      </p:sp>
      <p:sp>
        <p:nvSpPr>
          <p:cNvPr id="5" name="TextBox 4">
            <a:extLst>
              <a:ext uri="{FF2B5EF4-FFF2-40B4-BE49-F238E27FC236}">
                <a16:creationId xmlns:a16="http://schemas.microsoft.com/office/drawing/2014/main" id="{B6C86AD1-BD2E-B61D-3E8E-AF112F695FFD}"/>
              </a:ext>
            </a:extLst>
          </p:cNvPr>
          <p:cNvSpPr txBox="1"/>
          <p:nvPr/>
        </p:nvSpPr>
        <p:spPr>
          <a:xfrm>
            <a:off x="4849448" y="3940668"/>
            <a:ext cx="3577951" cy="1555041"/>
          </a:xfrm>
          <a:prstGeom prst="rect">
            <a:avLst/>
          </a:prstGeom>
          <a:noFill/>
        </p:spPr>
        <p:txBody>
          <a:bodyPr wrap="square">
            <a:spAutoFit/>
          </a:bodyPr>
          <a:lstStyle/>
          <a:p>
            <a:pPr marL="354013" indent="-354013" algn="just">
              <a:lnSpc>
                <a:spcPct val="150000"/>
              </a:lnSpc>
              <a:buFont typeface="Arial" pitchFamily="34" charset="0"/>
              <a:buChar char="•"/>
            </a:pPr>
            <a:r>
              <a:rPr lang="en-GB" sz="2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Crops</a:t>
            </a:r>
          </a:p>
          <a:p>
            <a:pPr marL="354013" indent="-354013" algn="just">
              <a:lnSpc>
                <a:spcPct val="150000"/>
              </a:lnSpc>
              <a:buFont typeface="Arial" pitchFamily="34" charset="0"/>
              <a:buChar char="•"/>
            </a:pPr>
            <a:r>
              <a:rPr lang="en-GB" sz="22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Shrub</a:t>
            </a:r>
          </a:p>
          <a:p>
            <a:pPr marL="354013" indent="-354013" algn="just">
              <a:lnSpc>
                <a:spcPct val="150000"/>
              </a:lnSpc>
              <a:buFont typeface="Arial" pitchFamily="34" charset="0"/>
              <a:buChar char="•"/>
            </a:pPr>
            <a:r>
              <a:rPr lang="en-GB" sz="2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Build area</a:t>
            </a:r>
          </a:p>
        </p:txBody>
      </p:sp>
    </p:spTree>
    <p:extLst>
      <p:ext uri="{BB962C8B-B14F-4D97-AF65-F5344CB8AC3E}">
        <p14:creationId xmlns:p14="http://schemas.microsoft.com/office/powerpoint/2010/main" val="8131260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34882" y="4437112"/>
            <a:ext cx="5867400" cy="579967"/>
          </a:xfrm>
          <a:prstGeom prst="rect">
            <a:avLst/>
          </a:prstGeom>
          <a:noFill/>
        </p:spPr>
        <p:txBody>
          <a:bodyPr wrap="square">
            <a:spAutoFit/>
          </a:bodyPr>
          <a:lstStyle/>
          <a:p>
            <a:pPr algn="just">
              <a:lnSpc>
                <a:spcPct val="150000"/>
              </a:lnSpc>
            </a:pPr>
            <a:r>
              <a:rPr lang="en-GB"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Figure 32. </a:t>
            </a: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Sentinel 2A Kanyakumari image</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166</a:t>
            </a:fld>
            <a:endParaRPr lang="en-US" dirty="0"/>
          </a:p>
        </p:txBody>
      </p:sp>
      <p:pic>
        <p:nvPicPr>
          <p:cNvPr id="2" name="Picture 1">
            <a:extLst>
              <a:ext uri="{FF2B5EF4-FFF2-40B4-BE49-F238E27FC236}">
                <a16:creationId xmlns:a16="http://schemas.microsoft.com/office/drawing/2014/main" id="{71F620FC-10FE-242C-40DB-15285EFD514B}"/>
              </a:ext>
            </a:extLst>
          </p:cNvPr>
          <p:cNvPicPr>
            <a:picLocks noChangeAspect="1"/>
          </p:cNvPicPr>
          <p:nvPr/>
        </p:nvPicPr>
        <p:blipFill>
          <a:blip r:embed="rId3" cstate="print"/>
          <a:stretch>
            <a:fillRect/>
          </a:stretch>
        </p:blipFill>
        <p:spPr>
          <a:xfrm>
            <a:off x="3623309" y="1828800"/>
            <a:ext cx="2690547" cy="2471737"/>
          </a:xfrm>
          <a:prstGeom prst="rect">
            <a:avLst/>
          </a:prstGeom>
        </p:spPr>
      </p:pic>
      <p:sp>
        <p:nvSpPr>
          <p:cNvPr id="3" name="TextBox 2">
            <a:extLst>
              <a:ext uri="{FF2B5EF4-FFF2-40B4-BE49-F238E27FC236}">
                <a16:creationId xmlns:a16="http://schemas.microsoft.com/office/drawing/2014/main" id="{20D0C243-CE07-407B-E06F-6397C8BA3F00}"/>
              </a:ext>
            </a:extLst>
          </p:cNvPr>
          <p:cNvSpPr txBox="1"/>
          <p:nvPr/>
        </p:nvSpPr>
        <p:spPr>
          <a:xfrm>
            <a:off x="1143000" y="228600"/>
            <a:ext cx="6037122" cy="579967"/>
          </a:xfrm>
          <a:prstGeom prst="rect">
            <a:avLst/>
          </a:prstGeom>
          <a:noFill/>
        </p:spPr>
        <p:txBody>
          <a:bodyPr wrap="square">
            <a:spAutoFit/>
          </a:bodyPr>
          <a:lstStyle/>
          <a:p>
            <a:pPr algn="just">
              <a:lnSpc>
                <a:spcPct val="150000"/>
              </a:lnSpc>
            </a:pPr>
            <a:r>
              <a:rPr lang="en-GB"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Input Image:</a:t>
            </a:r>
          </a:p>
        </p:txBody>
      </p:sp>
      <p:sp>
        <p:nvSpPr>
          <p:cNvPr id="7" name="TextBox 6">
            <a:extLst>
              <a:ext uri="{FF2B5EF4-FFF2-40B4-BE49-F238E27FC236}">
                <a16:creationId xmlns:a16="http://schemas.microsoft.com/office/drawing/2014/main" id="{70F7CC7A-3BC0-C078-F829-78909132D7F0}"/>
              </a:ext>
            </a:extLst>
          </p:cNvPr>
          <p:cNvSpPr txBox="1"/>
          <p:nvPr/>
        </p:nvSpPr>
        <p:spPr>
          <a:xfrm>
            <a:off x="5796136" y="5320770"/>
            <a:ext cx="2952328" cy="700000"/>
          </a:xfrm>
          <a:prstGeom prst="rect">
            <a:avLst/>
          </a:prstGeom>
          <a:noFill/>
          <a:ln>
            <a:solidFill>
              <a:schemeClr val="tx1"/>
            </a:solidFill>
          </a:ln>
        </p:spPr>
        <p:txBody>
          <a:bodyPr wrap="square">
            <a:spAutoFit/>
          </a:bodyPr>
          <a:lstStyle/>
          <a:p>
            <a:pPr algn="just">
              <a:lnSpc>
                <a:spcPct val="150000"/>
              </a:lnSpc>
            </a:pPr>
            <a:r>
              <a:rPr lang="en-GB" sz="1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Latitude: 8°12'28" N to 8°35’43“ N Longitude: 77°12'7" E to 77°36'49" E</a:t>
            </a:r>
          </a:p>
        </p:txBody>
      </p:sp>
    </p:spTree>
    <p:extLst>
      <p:ext uri="{BB962C8B-B14F-4D97-AF65-F5344CB8AC3E}">
        <p14:creationId xmlns:p14="http://schemas.microsoft.com/office/powerpoint/2010/main" val="8858537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200400" y="4682931"/>
            <a:ext cx="5715000" cy="579967"/>
          </a:xfrm>
          <a:prstGeom prst="rect">
            <a:avLst/>
          </a:prstGeom>
          <a:noFill/>
        </p:spPr>
        <p:txBody>
          <a:bodyPr wrap="square">
            <a:spAutoFit/>
          </a:bodyPr>
          <a:lstStyle/>
          <a:p>
            <a:pPr algn="just">
              <a:lnSpc>
                <a:spcPct val="150000"/>
              </a:lnSpc>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Ground truth image of Kanyakumari Region</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58200" y="6305550"/>
            <a:ext cx="612648" cy="476250"/>
          </a:xfrm>
        </p:spPr>
        <p:txBody>
          <a:bodyPr/>
          <a:lstStyle/>
          <a:p>
            <a:pPr>
              <a:defRPr/>
            </a:pPr>
            <a:fld id="{ABBEF5C2-3C9E-4B3A-8957-6EFA4BF640AD}" type="slidenum">
              <a:rPr lang="en-US" smtClean="0"/>
              <a:pPr>
                <a:defRPr/>
              </a:pPr>
              <a:t>167</a:t>
            </a:fld>
            <a:endParaRPr lang="en-US" dirty="0"/>
          </a:p>
        </p:txBody>
      </p:sp>
      <p:sp>
        <p:nvSpPr>
          <p:cNvPr id="3" name="TextBox 2">
            <a:extLst>
              <a:ext uri="{FF2B5EF4-FFF2-40B4-BE49-F238E27FC236}">
                <a16:creationId xmlns:a16="http://schemas.microsoft.com/office/drawing/2014/main" id="{9F05AC8A-7C40-4550-BF94-A2E5C1080ACE}"/>
              </a:ext>
            </a:extLst>
          </p:cNvPr>
          <p:cNvSpPr txBox="1"/>
          <p:nvPr/>
        </p:nvSpPr>
        <p:spPr>
          <a:xfrm>
            <a:off x="1143000" y="228600"/>
            <a:ext cx="6037122" cy="579967"/>
          </a:xfrm>
          <a:prstGeom prst="rect">
            <a:avLst/>
          </a:prstGeom>
          <a:noFill/>
        </p:spPr>
        <p:txBody>
          <a:bodyPr wrap="square">
            <a:spAutoFit/>
          </a:bodyPr>
          <a:lstStyle/>
          <a:p>
            <a:pPr algn="just">
              <a:lnSpc>
                <a:spcPct val="150000"/>
              </a:lnSpc>
            </a:pPr>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Ground Truth</a:t>
            </a:r>
            <a:r>
              <a:rPr lang="en-GB"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Image:</a:t>
            </a:r>
          </a:p>
        </p:txBody>
      </p:sp>
      <p:pic>
        <p:nvPicPr>
          <p:cNvPr id="5" name="Picture 4">
            <a:extLst>
              <a:ext uri="{FF2B5EF4-FFF2-40B4-BE49-F238E27FC236}">
                <a16:creationId xmlns:a16="http://schemas.microsoft.com/office/drawing/2014/main" id="{A9FB03AC-9AE8-6E26-7985-D38A49302A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780" y="1477403"/>
            <a:ext cx="2852420" cy="2809800"/>
          </a:xfrm>
          <a:prstGeom prst="rect">
            <a:avLst/>
          </a:prstGeom>
          <a:noFill/>
          <a:ln>
            <a:noFill/>
          </a:ln>
        </p:spPr>
      </p:pic>
      <p:sp>
        <p:nvSpPr>
          <p:cNvPr id="2" name="TextBox 1">
            <a:extLst>
              <a:ext uri="{FF2B5EF4-FFF2-40B4-BE49-F238E27FC236}">
                <a16:creationId xmlns:a16="http://schemas.microsoft.com/office/drawing/2014/main" id="{0692930C-9378-41D1-23AB-F9087194C640}"/>
              </a:ext>
            </a:extLst>
          </p:cNvPr>
          <p:cNvSpPr txBox="1"/>
          <p:nvPr/>
        </p:nvSpPr>
        <p:spPr>
          <a:xfrm>
            <a:off x="1752600" y="4682931"/>
            <a:ext cx="1600200" cy="579967"/>
          </a:xfrm>
          <a:prstGeom prst="rect">
            <a:avLst/>
          </a:prstGeom>
          <a:noFill/>
        </p:spPr>
        <p:txBody>
          <a:bodyPr wrap="square">
            <a:spAutoFit/>
          </a:bodyPr>
          <a:lstStyle/>
          <a:p>
            <a:pPr algn="just">
              <a:lnSpc>
                <a:spcPct val="150000"/>
              </a:lnSpc>
            </a:pPr>
            <a:r>
              <a:rPr lang="en-GB"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Figure 33. </a:t>
            </a:r>
            <a:endPar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35062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632" y="2574032"/>
            <a:ext cx="6736792" cy="1143000"/>
          </a:xfrm>
        </p:spPr>
        <p:txBody>
          <a:bodyPr>
            <a:normAutofit/>
          </a:bodyPr>
          <a:lstStyle/>
          <a:p>
            <a:pPr algn="ctr">
              <a:lnSpc>
                <a:spcPct val="150000"/>
              </a:lnSpc>
            </a:pPr>
            <a:r>
              <a:rPr lang="en-GB" sz="4400" i="1" dirty="0">
                <a:solidFill>
                  <a:srgbClr val="7030A0"/>
                </a:solidFill>
                <a:latin typeface="Times New Roman" pitchFamily="18" charset="0"/>
                <a:cs typeface="Times New Roman" pitchFamily="18" charset="0"/>
              </a:rPr>
              <a:t>EXPERIMENTAL RESULTS</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168</a:t>
            </a:fld>
            <a:endParaRPr lang="en-US" dirty="0"/>
          </a:p>
        </p:txBody>
      </p:sp>
    </p:spTree>
    <p:extLst>
      <p:ext uri="{BB962C8B-B14F-4D97-AF65-F5344CB8AC3E}">
        <p14:creationId xmlns:p14="http://schemas.microsoft.com/office/powerpoint/2010/main" val="26766382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632" y="2574032"/>
            <a:ext cx="6736792" cy="1143000"/>
          </a:xfrm>
        </p:spPr>
        <p:txBody>
          <a:bodyPr>
            <a:normAutofit fontScale="90000"/>
          </a:bodyPr>
          <a:lstStyle/>
          <a:p>
            <a:pPr algn="ctr">
              <a:lnSpc>
                <a:spcPct val="150000"/>
              </a:lnSpc>
            </a:pPr>
            <a:r>
              <a:rPr lang="en-GB" sz="4400" i="1" dirty="0">
                <a:solidFill>
                  <a:srgbClr val="7030A0"/>
                </a:solidFill>
                <a:latin typeface="Times New Roman" pitchFamily="18" charset="0"/>
                <a:cs typeface="Times New Roman" pitchFamily="18" charset="0"/>
              </a:rPr>
              <a:t>Experimental results of EOTFDF method</a:t>
            </a:r>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169</a:t>
            </a:fld>
            <a:endParaRPr lang="en-US" dirty="0"/>
          </a:p>
        </p:txBody>
      </p:sp>
    </p:spTree>
    <p:extLst>
      <p:ext uri="{BB962C8B-B14F-4D97-AF65-F5344CB8AC3E}">
        <p14:creationId xmlns:p14="http://schemas.microsoft.com/office/powerpoint/2010/main" val="3167266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17</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3911208948"/>
              </p:ext>
            </p:extLst>
          </p:nvPr>
        </p:nvGraphicFramePr>
        <p:xfrm>
          <a:off x="1043608" y="685800"/>
          <a:ext cx="7991242" cy="5826020"/>
        </p:xfrm>
        <a:graphic>
          <a:graphicData uri="http://schemas.openxmlformats.org/drawingml/2006/table">
            <a:tbl>
              <a:tblPr firstRow="1" bandRow="1">
                <a:tableStyleId>{5940675A-B579-460E-94D1-54222C63F5DA}</a:tableStyleId>
              </a:tblPr>
              <a:tblGrid>
                <a:gridCol w="1944216">
                  <a:extLst>
                    <a:ext uri="{9D8B030D-6E8A-4147-A177-3AD203B41FA5}">
                      <a16:colId xmlns:a16="http://schemas.microsoft.com/office/drawing/2014/main" val="406820577"/>
                    </a:ext>
                  </a:extLst>
                </a:gridCol>
                <a:gridCol w="1837762">
                  <a:extLst>
                    <a:ext uri="{9D8B030D-6E8A-4147-A177-3AD203B41FA5}">
                      <a16:colId xmlns:a16="http://schemas.microsoft.com/office/drawing/2014/main" val="2658887784"/>
                    </a:ext>
                  </a:extLst>
                </a:gridCol>
                <a:gridCol w="4209264">
                  <a:extLst>
                    <a:ext uri="{9D8B030D-6E8A-4147-A177-3AD203B41FA5}">
                      <a16:colId xmlns:a16="http://schemas.microsoft.com/office/drawing/2014/main" val="875451995"/>
                    </a:ext>
                  </a:extLst>
                </a:gridCol>
              </a:tblGrid>
              <a:tr h="644420">
                <a:tc>
                  <a:txBody>
                    <a:bodyPr/>
                    <a:lstStyle/>
                    <a:p>
                      <a:pPr algn="ctr"/>
                      <a:r>
                        <a:rPr lang="en-IN" sz="17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1700" b="1" dirty="0">
                          <a:latin typeface="Times New Roman" panose="02020603050405020304" pitchFamily="18" charset="0"/>
                          <a:cs typeface="Times New Roman" panose="02020603050405020304" pitchFamily="18" charset="0"/>
                        </a:rPr>
                        <a:t>Dataset</a:t>
                      </a:r>
                    </a:p>
                  </a:txBody>
                  <a:tcPr/>
                </a:tc>
                <a:tc>
                  <a:txBody>
                    <a:bodyPr/>
                    <a:lstStyle/>
                    <a:p>
                      <a:pPr algn="ctr"/>
                      <a:r>
                        <a:rPr lang="en-IN" sz="17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4827876">
                <a:tc>
                  <a:txBody>
                    <a:bodyPr/>
                    <a:lstStyle/>
                    <a:p>
                      <a:pPr>
                        <a:lnSpc>
                          <a:spcPct val="100000"/>
                        </a:lnSpc>
                        <a:spcAft>
                          <a:spcPts val="0"/>
                        </a:spcAft>
                      </a:pP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Zhouhan</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Lin, </a:t>
                      </a: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Yushi</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Chen, Xing Zhao &amp; Gang Wang (2013), ‘Spectral-spatial</a:t>
                      </a:r>
                      <a:r>
                        <a:rPr kumimoji="0" lang="en-US" sz="2000" kern="1200" dirty="0">
                          <a:solidFill>
                            <a:schemeClr val="tx1"/>
                          </a:solidFill>
                          <a:effectLst/>
                          <a:latin typeface="+mn-lt"/>
                          <a:ea typeface="+mn-ea"/>
                          <a:cs typeface="+mn-cs"/>
                        </a:rPr>
                        <a:t> </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classification of hyperspectral image using autoencoders’, 9th International Conference on Information, Communications &amp; Signal Processing (ICICS)</a:t>
                      </a:r>
                      <a:endParaRPr kumimoji="0" lang="en-IN" sz="200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179388" lvl="0" indent="-179388"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Agricultural area of Kennedy Space </a:t>
                      </a:r>
                      <a:r>
                        <a:rPr lang="en-GB" sz="2000" kern="100" dirty="0" err="1">
                          <a:effectLst/>
                          <a:latin typeface="Times New Roman" panose="02020603050405020304" pitchFamily="18" charset="0"/>
                          <a:ea typeface="Times New Roman" panose="02020603050405020304" pitchFamily="18" charset="0"/>
                          <a:cs typeface="Times New Roman" panose="02020603050405020304" pitchFamily="18" charset="0"/>
                        </a:rPr>
                        <a:t>center</a:t>
                      </a: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 with 13 classes and 224 spectral channels.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9388" lvl="0" indent="-179388"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Urban area of Pavia city in the land of Italy with 9 classes and 103 spectral channels.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179388" lvl="0" indent="-179388"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Autoencoders for extracting the features in an unsupervised manner.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9388" lvl="0" indent="-179388"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single-layer autoencoder is employed for shallow feature extraction and multi-layer stacked autoencoder is employed for deep features of HSI.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9388" lvl="0" indent="-179388"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Feature extraction method for spectral-spatial representation of HSI for the image classification.</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9388" lvl="0" indent="-179388"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Produces an error rate of 4% for the first dataset and 14.35% for the second dataset. </a:t>
                      </a:r>
                    </a:p>
                    <a:p>
                      <a:pPr marL="179388" lvl="0" indent="-179388"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Limitation:</a:t>
                      </a:r>
                    </a:p>
                    <a:p>
                      <a:pPr marL="0" lvl="0" indent="0" algn="just">
                        <a:lnSpc>
                          <a:spcPct val="100000"/>
                        </a:lnSpc>
                        <a:spcAft>
                          <a:spcPts val="0"/>
                        </a:spcAft>
                        <a:buFont typeface="Symbol" panose="05050102010706020507" pitchFamily="18" charset="2"/>
                        <a:buNone/>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     Maximum Error rate for certain datasets </a:t>
                      </a:r>
                    </a:p>
                    <a:p>
                      <a:pPr marL="179388" lvl="0" indent="-179388" algn="just">
                        <a:lnSpc>
                          <a:spcPct val="100000"/>
                        </a:lnSpc>
                        <a:spcAft>
                          <a:spcPts val="0"/>
                        </a:spcAft>
                        <a:buFont typeface="Symbol" panose="05050102010706020507" pitchFamily="18" charset="2"/>
                        <a:buChar char=""/>
                        <a:tabLst>
                          <a:tab pos="4860925" algn="l"/>
                        </a:tabLst>
                      </a:pP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
        <p:nvSpPr>
          <p:cNvPr id="2" name="TextBox 5">
            <a:extLst>
              <a:ext uri="{FF2B5EF4-FFF2-40B4-BE49-F238E27FC236}">
                <a16:creationId xmlns:a16="http://schemas.microsoft.com/office/drawing/2014/main" id="{6719EC2E-BFFF-4574-5FD6-21AC9EAA4497}"/>
              </a:ext>
            </a:extLst>
          </p:cNvPr>
          <p:cNvSpPr txBox="1">
            <a:spLocks noChangeArrowheads="1"/>
          </p:cNvSpPr>
          <p:nvPr/>
        </p:nvSpPr>
        <p:spPr bwMode="auto">
          <a:xfrm>
            <a:off x="1110050" y="76200"/>
            <a:ext cx="7924800" cy="461665"/>
          </a:xfrm>
          <a:prstGeom prst="rect">
            <a:avLst/>
          </a:prstGeom>
          <a:noFill/>
          <a:ln w="9525">
            <a:noFill/>
            <a:miter lim="800000"/>
            <a:headEnd/>
            <a:tailEnd/>
          </a:ln>
        </p:spPr>
        <p:txBody>
          <a:bodyPr wrap="square">
            <a:spAutoFit/>
          </a:bodyPr>
          <a:lstStyle/>
          <a:p>
            <a:pPr algn="just">
              <a:buClr>
                <a:srgbClr val="000000"/>
              </a:buClr>
              <a:buSzPct val="100000"/>
            </a:pPr>
            <a:r>
              <a:rPr lang="en-IN" sz="2400" dirty="0">
                <a:solidFill>
                  <a:schemeClr val="tx1"/>
                </a:solidFill>
                <a:latin typeface="Times New Roman" panose="02020603050405020304" pitchFamily="18" charset="0"/>
                <a:cs typeface="Times New Roman" pitchFamily="18" charset="0"/>
              </a:rPr>
              <a:t>Literature Survey based on Feature Extraction</a:t>
            </a:r>
            <a:endParaRPr lang="en-US" sz="2400" dirty="0">
              <a:solidFill>
                <a:schemeClr val="tx1"/>
              </a:solidFill>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18678755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286520" y="4867021"/>
            <a:ext cx="4878324" cy="1133965"/>
          </a:xfrm>
          <a:prstGeom prst="rect">
            <a:avLst/>
          </a:prstGeom>
          <a:noFill/>
        </p:spPr>
        <p:txBody>
          <a:bodyPr wrap="square">
            <a:spAutoFit/>
          </a:bodyPr>
          <a:lstStyle/>
          <a:p>
            <a:pPr algn="just">
              <a:lnSpc>
                <a:spcPct val="150000"/>
              </a:lnSpc>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Classified Kanyakumari image using EOTFDF method</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170</a:t>
            </a:fld>
            <a:endParaRPr lang="en-US" dirty="0"/>
          </a:p>
        </p:txBody>
      </p:sp>
      <p:pic>
        <p:nvPicPr>
          <p:cNvPr id="2" name="Picture 1">
            <a:extLst>
              <a:ext uri="{FF2B5EF4-FFF2-40B4-BE49-F238E27FC236}">
                <a16:creationId xmlns:a16="http://schemas.microsoft.com/office/drawing/2014/main" id="{68BA66DA-B25D-CB48-DBBD-F62A1F8A529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1889" y="1700993"/>
            <a:ext cx="2665511" cy="2608117"/>
          </a:xfrm>
          <a:prstGeom prst="rect">
            <a:avLst/>
          </a:prstGeom>
          <a:noFill/>
          <a:ln>
            <a:noFill/>
          </a:ln>
        </p:spPr>
      </p:pic>
      <p:pic>
        <p:nvPicPr>
          <p:cNvPr id="6" name="Picture 5">
            <a:extLst>
              <a:ext uri="{FF2B5EF4-FFF2-40B4-BE49-F238E27FC236}">
                <a16:creationId xmlns:a16="http://schemas.microsoft.com/office/drawing/2014/main" id="{98153701-BC60-9048-AB6E-A2515DE08C16}"/>
              </a:ext>
            </a:extLst>
          </p:cNvPr>
          <p:cNvPicPr>
            <a:picLocks noChangeAspect="1"/>
          </p:cNvPicPr>
          <p:nvPr/>
        </p:nvPicPr>
        <p:blipFill>
          <a:blip r:embed="rId4" cstate="print"/>
          <a:stretch>
            <a:fillRect/>
          </a:stretch>
        </p:blipFill>
        <p:spPr>
          <a:xfrm>
            <a:off x="6262301" y="2362200"/>
            <a:ext cx="1281499" cy="130302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1021D0CD-C2FB-9EA6-B434-C004B3D1BC1E}"/>
              </a:ext>
            </a:extLst>
          </p:cNvPr>
          <p:cNvSpPr txBox="1"/>
          <p:nvPr/>
        </p:nvSpPr>
        <p:spPr>
          <a:xfrm>
            <a:off x="1828800" y="4854037"/>
            <a:ext cx="1589520" cy="579967"/>
          </a:xfrm>
          <a:prstGeom prst="rect">
            <a:avLst/>
          </a:prstGeom>
          <a:noFill/>
        </p:spPr>
        <p:txBody>
          <a:bodyPr wrap="square">
            <a:spAutoFit/>
          </a:bodyPr>
          <a:lstStyle/>
          <a:p>
            <a:pPr algn="just">
              <a:lnSpc>
                <a:spcPct val="150000"/>
              </a:lnSpc>
            </a:pPr>
            <a:r>
              <a:rPr lang="en-GB"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Figure 34. </a:t>
            </a:r>
            <a:endPar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42157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73352" y="0"/>
            <a:ext cx="7775448" cy="579967"/>
          </a:xfrm>
          <a:prstGeom prst="rect">
            <a:avLst/>
          </a:prstGeom>
          <a:noFill/>
        </p:spPr>
        <p:txBody>
          <a:bodyPr wrap="square">
            <a:spAutoFit/>
          </a:bodyPr>
          <a:lstStyle/>
          <a:p>
            <a:pPr algn="just">
              <a:lnSpc>
                <a:spcPct val="150000"/>
              </a:lnSpc>
            </a:pPr>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Table 17.</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Confusion matrix of EOTFDF </a:t>
            </a:r>
            <a:r>
              <a:rPr lang="fr-FR"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method</a:t>
            </a:r>
            <a:endPar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24600"/>
            <a:ext cx="536448" cy="476250"/>
          </a:xfrm>
        </p:spPr>
        <p:txBody>
          <a:bodyPr/>
          <a:lstStyle/>
          <a:p>
            <a:pPr>
              <a:defRPr/>
            </a:pPr>
            <a:fld id="{ABBEF5C2-3C9E-4B3A-8957-6EFA4BF640AD}" type="slidenum">
              <a:rPr lang="en-US" smtClean="0"/>
              <a:pPr>
                <a:defRPr/>
              </a:pPr>
              <a:t>171</a:t>
            </a:fld>
            <a:endParaRPr lang="en-US" dirty="0"/>
          </a:p>
        </p:txBody>
      </p:sp>
      <p:pic>
        <p:nvPicPr>
          <p:cNvPr id="3" name="Picture 2">
            <a:extLst>
              <a:ext uri="{FF2B5EF4-FFF2-40B4-BE49-F238E27FC236}">
                <a16:creationId xmlns:a16="http://schemas.microsoft.com/office/drawing/2014/main" id="{00653FEF-DA9B-30F5-DFC6-0EF811C728ED}"/>
              </a:ext>
            </a:extLst>
          </p:cNvPr>
          <p:cNvPicPr>
            <a:picLocks noChangeAspect="1"/>
          </p:cNvPicPr>
          <p:nvPr/>
        </p:nvPicPr>
        <p:blipFill>
          <a:blip r:embed="rId3"/>
          <a:stretch>
            <a:fillRect/>
          </a:stretch>
        </p:blipFill>
        <p:spPr>
          <a:xfrm>
            <a:off x="1403648" y="1124744"/>
            <a:ext cx="7248525" cy="4152900"/>
          </a:xfrm>
          <a:prstGeom prst="rect">
            <a:avLst/>
          </a:prstGeom>
        </p:spPr>
      </p:pic>
    </p:spTree>
    <p:extLst>
      <p:ext uri="{BB962C8B-B14F-4D97-AF65-F5344CB8AC3E}">
        <p14:creationId xmlns:p14="http://schemas.microsoft.com/office/powerpoint/2010/main" val="7122602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632" y="2574032"/>
            <a:ext cx="6736792" cy="1143000"/>
          </a:xfrm>
        </p:spPr>
        <p:txBody>
          <a:bodyPr>
            <a:normAutofit fontScale="90000"/>
          </a:bodyPr>
          <a:lstStyle/>
          <a:p>
            <a:pPr algn="ctr">
              <a:lnSpc>
                <a:spcPct val="150000"/>
              </a:lnSpc>
            </a:pPr>
            <a:r>
              <a:rPr lang="en-GB" sz="4400" i="1" dirty="0">
                <a:solidFill>
                  <a:srgbClr val="7030A0"/>
                </a:solidFill>
                <a:latin typeface="Times New Roman" pitchFamily="18" charset="0"/>
                <a:cs typeface="Times New Roman" pitchFamily="18" charset="0"/>
              </a:rPr>
              <a:t>Experimental results of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TSTF-CNN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method</a:t>
            </a:r>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172</a:t>
            </a:fld>
            <a:endParaRPr lang="en-US" dirty="0"/>
          </a:p>
        </p:txBody>
      </p:sp>
    </p:spTree>
    <p:extLst>
      <p:ext uri="{BB962C8B-B14F-4D97-AF65-F5344CB8AC3E}">
        <p14:creationId xmlns:p14="http://schemas.microsoft.com/office/powerpoint/2010/main" val="447440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987824" y="5131713"/>
            <a:ext cx="6083024" cy="430887"/>
          </a:xfrm>
          <a:prstGeom prst="rect">
            <a:avLst/>
          </a:prstGeom>
          <a:noFill/>
        </p:spPr>
        <p:txBody>
          <a:bodyPr wrap="square">
            <a:spAutoFit/>
          </a:bodyPr>
          <a:lstStyle/>
          <a:p>
            <a:pPr algn="just"/>
            <a:r>
              <a:rPr lang="en-GB" sz="2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Classification result of TSTF-CNN</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173</a:t>
            </a:fld>
            <a:endParaRPr lang="en-US" dirty="0"/>
          </a:p>
        </p:txBody>
      </p:sp>
      <p:sp>
        <p:nvSpPr>
          <p:cNvPr id="2" name="TextBox 1">
            <a:extLst>
              <a:ext uri="{FF2B5EF4-FFF2-40B4-BE49-F238E27FC236}">
                <a16:creationId xmlns:a16="http://schemas.microsoft.com/office/drawing/2014/main" id="{7C3416F9-139F-E1DB-B6C4-182A0EF32AE6}"/>
              </a:ext>
            </a:extLst>
          </p:cNvPr>
          <p:cNvSpPr txBox="1"/>
          <p:nvPr/>
        </p:nvSpPr>
        <p:spPr>
          <a:xfrm>
            <a:off x="1619672" y="5018317"/>
            <a:ext cx="1450848" cy="539378"/>
          </a:xfrm>
          <a:prstGeom prst="rect">
            <a:avLst/>
          </a:prstGeom>
          <a:noFill/>
        </p:spPr>
        <p:txBody>
          <a:bodyPr wrap="square">
            <a:spAutoFit/>
          </a:bodyPr>
          <a:lstStyle/>
          <a:p>
            <a:pPr algn="just">
              <a:lnSpc>
                <a:spcPct val="150000"/>
              </a:lnSpc>
            </a:pPr>
            <a:r>
              <a:rPr lang="en-GB"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Figure 35. </a:t>
            </a:r>
            <a:endParaRPr lang="en-GB" sz="2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063A66F-844B-AD74-867E-CB524213B6E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1653850"/>
            <a:ext cx="2664296" cy="2611763"/>
          </a:xfrm>
          <a:prstGeom prst="rect">
            <a:avLst/>
          </a:prstGeom>
          <a:noFill/>
          <a:ln>
            <a:noFill/>
          </a:ln>
        </p:spPr>
      </p:pic>
      <p:pic>
        <p:nvPicPr>
          <p:cNvPr id="6" name="Picture 5">
            <a:extLst>
              <a:ext uri="{FF2B5EF4-FFF2-40B4-BE49-F238E27FC236}">
                <a16:creationId xmlns:a16="http://schemas.microsoft.com/office/drawing/2014/main" id="{C2C36050-98F7-C93C-9B5D-FE3F44F1F013}"/>
              </a:ext>
            </a:extLst>
          </p:cNvPr>
          <p:cNvPicPr>
            <a:picLocks noChangeAspect="1"/>
          </p:cNvPicPr>
          <p:nvPr/>
        </p:nvPicPr>
        <p:blipFill>
          <a:blip r:embed="rId4" cstate="print"/>
          <a:stretch>
            <a:fillRect/>
          </a:stretch>
        </p:blipFill>
        <p:spPr>
          <a:xfrm>
            <a:off x="6444208" y="2060848"/>
            <a:ext cx="1346314" cy="13681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65181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73352" y="40721"/>
            <a:ext cx="7775448" cy="579967"/>
          </a:xfrm>
          <a:prstGeom prst="rect">
            <a:avLst/>
          </a:prstGeom>
          <a:noFill/>
        </p:spPr>
        <p:txBody>
          <a:bodyPr wrap="square">
            <a:spAutoFit/>
          </a:bodyPr>
          <a:lstStyle/>
          <a:p>
            <a:pPr algn="just">
              <a:lnSpc>
                <a:spcPct val="150000"/>
              </a:lnSpc>
            </a:pPr>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Table 18.</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Confusion matrix of EOTFDF </a:t>
            </a:r>
            <a:r>
              <a:rPr lang="fr-FR"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method</a:t>
            </a:r>
            <a:endPar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24600"/>
            <a:ext cx="536448" cy="476250"/>
          </a:xfrm>
        </p:spPr>
        <p:txBody>
          <a:bodyPr/>
          <a:lstStyle/>
          <a:p>
            <a:pPr>
              <a:defRPr/>
            </a:pPr>
            <a:fld id="{ABBEF5C2-3C9E-4B3A-8957-6EFA4BF640AD}" type="slidenum">
              <a:rPr lang="en-US" smtClean="0"/>
              <a:pPr>
                <a:defRPr/>
              </a:pPr>
              <a:t>174</a:t>
            </a:fld>
            <a:endParaRPr lang="en-US" dirty="0"/>
          </a:p>
        </p:txBody>
      </p:sp>
      <p:pic>
        <p:nvPicPr>
          <p:cNvPr id="5" name="Picture 4">
            <a:extLst>
              <a:ext uri="{FF2B5EF4-FFF2-40B4-BE49-F238E27FC236}">
                <a16:creationId xmlns:a16="http://schemas.microsoft.com/office/drawing/2014/main" id="{6B5EBBA4-47F2-06E5-21D3-7798A8BA8ED1}"/>
              </a:ext>
            </a:extLst>
          </p:cNvPr>
          <p:cNvPicPr>
            <a:picLocks noChangeAspect="1"/>
          </p:cNvPicPr>
          <p:nvPr/>
        </p:nvPicPr>
        <p:blipFill>
          <a:blip r:embed="rId3"/>
          <a:stretch>
            <a:fillRect/>
          </a:stretch>
        </p:blipFill>
        <p:spPr>
          <a:xfrm>
            <a:off x="1310752" y="1114158"/>
            <a:ext cx="7653736" cy="4386529"/>
          </a:xfrm>
          <a:prstGeom prst="rect">
            <a:avLst/>
          </a:prstGeom>
        </p:spPr>
      </p:pic>
    </p:spTree>
    <p:extLst>
      <p:ext uri="{BB962C8B-B14F-4D97-AF65-F5344CB8AC3E}">
        <p14:creationId xmlns:p14="http://schemas.microsoft.com/office/powerpoint/2010/main" val="36230918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632" y="2574032"/>
            <a:ext cx="6736792" cy="1143000"/>
          </a:xfrm>
        </p:spPr>
        <p:txBody>
          <a:bodyPr>
            <a:normAutofit fontScale="90000"/>
          </a:bodyPr>
          <a:lstStyle/>
          <a:p>
            <a:pPr algn="ctr">
              <a:lnSpc>
                <a:spcPct val="150000"/>
              </a:lnSpc>
            </a:pPr>
            <a:r>
              <a:rPr lang="en-GB" sz="4400" i="1" dirty="0">
                <a:solidFill>
                  <a:srgbClr val="7030A0"/>
                </a:solidFill>
                <a:latin typeface="Times New Roman" pitchFamily="18" charset="0"/>
                <a:cs typeface="Times New Roman" pitchFamily="18" charset="0"/>
              </a:rPr>
              <a:t>Experimental results of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ESDFBF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method</a:t>
            </a:r>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175</a:t>
            </a:fld>
            <a:endParaRPr lang="en-US" dirty="0"/>
          </a:p>
        </p:txBody>
      </p:sp>
    </p:spTree>
    <p:extLst>
      <p:ext uri="{BB962C8B-B14F-4D97-AF65-F5344CB8AC3E}">
        <p14:creationId xmlns:p14="http://schemas.microsoft.com/office/powerpoint/2010/main" val="3388810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90800" y="4761299"/>
            <a:ext cx="6553200" cy="830997"/>
          </a:xfrm>
          <a:prstGeom prst="rect">
            <a:avLst/>
          </a:prstGeom>
          <a:noFill/>
        </p:spPr>
        <p:txBody>
          <a:bodyPr wrap="square">
            <a:spAutoFit/>
          </a:bodyPr>
          <a:lstStyle/>
          <a:p>
            <a:pPr algn="just"/>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Classified Kanyakumari image using ESDFBF Method</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58200" y="6305550"/>
            <a:ext cx="612648" cy="476250"/>
          </a:xfrm>
        </p:spPr>
        <p:txBody>
          <a:bodyPr/>
          <a:lstStyle/>
          <a:p>
            <a:pPr>
              <a:defRPr/>
            </a:pPr>
            <a:fld id="{ABBEF5C2-3C9E-4B3A-8957-6EFA4BF640AD}" type="slidenum">
              <a:rPr lang="en-US" smtClean="0"/>
              <a:pPr>
                <a:defRPr/>
              </a:pPr>
              <a:t>176</a:t>
            </a:fld>
            <a:endParaRPr lang="en-US" dirty="0"/>
          </a:p>
        </p:txBody>
      </p:sp>
      <p:pic>
        <p:nvPicPr>
          <p:cNvPr id="5" name="Picture 4">
            <a:extLst>
              <a:ext uri="{FF2B5EF4-FFF2-40B4-BE49-F238E27FC236}">
                <a16:creationId xmlns:a16="http://schemas.microsoft.com/office/drawing/2014/main" id="{83C34F45-4360-9FCC-6CC1-99E48D548C9D}"/>
              </a:ext>
            </a:extLst>
          </p:cNvPr>
          <p:cNvPicPr>
            <a:picLocks noChangeAspect="1"/>
          </p:cNvPicPr>
          <p:nvPr/>
        </p:nvPicPr>
        <p:blipFill>
          <a:blip r:embed="rId3"/>
          <a:stretch>
            <a:fillRect/>
          </a:stretch>
        </p:blipFill>
        <p:spPr>
          <a:xfrm>
            <a:off x="2743200" y="1772816"/>
            <a:ext cx="4895591" cy="2652677"/>
          </a:xfrm>
          <a:prstGeom prst="rect">
            <a:avLst/>
          </a:prstGeom>
        </p:spPr>
      </p:pic>
      <p:sp>
        <p:nvSpPr>
          <p:cNvPr id="2" name="TextBox 1">
            <a:extLst>
              <a:ext uri="{FF2B5EF4-FFF2-40B4-BE49-F238E27FC236}">
                <a16:creationId xmlns:a16="http://schemas.microsoft.com/office/drawing/2014/main" id="{6F4495AE-AD55-EF39-A2CC-D7724B4072FF}"/>
              </a:ext>
            </a:extLst>
          </p:cNvPr>
          <p:cNvSpPr txBox="1"/>
          <p:nvPr/>
        </p:nvSpPr>
        <p:spPr>
          <a:xfrm>
            <a:off x="1216152" y="4649233"/>
            <a:ext cx="1527048" cy="579967"/>
          </a:xfrm>
          <a:prstGeom prst="rect">
            <a:avLst/>
          </a:prstGeom>
          <a:noFill/>
        </p:spPr>
        <p:txBody>
          <a:bodyPr wrap="square">
            <a:spAutoFit/>
          </a:bodyPr>
          <a:lstStyle/>
          <a:p>
            <a:pPr algn="just">
              <a:lnSpc>
                <a:spcPct val="150000"/>
              </a:lnSpc>
            </a:pPr>
            <a:r>
              <a:rPr lang="en-GB" sz="2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Figure 36.</a:t>
            </a: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31576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73352" y="0"/>
            <a:ext cx="7775448" cy="579967"/>
          </a:xfrm>
          <a:prstGeom prst="rect">
            <a:avLst/>
          </a:prstGeom>
          <a:noFill/>
        </p:spPr>
        <p:txBody>
          <a:bodyPr wrap="square">
            <a:spAutoFit/>
          </a:bodyPr>
          <a:lstStyle/>
          <a:p>
            <a:pPr algn="just">
              <a:lnSpc>
                <a:spcPct val="150000"/>
              </a:lnSpc>
            </a:pPr>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Table 19.</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Confusion matrix of </a:t>
            </a: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ESDFBF</a:t>
            </a:r>
            <a:r>
              <a:rPr lang="fr-FR"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method</a:t>
            </a:r>
            <a:endPar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24600"/>
            <a:ext cx="536448" cy="476250"/>
          </a:xfrm>
        </p:spPr>
        <p:txBody>
          <a:bodyPr/>
          <a:lstStyle/>
          <a:p>
            <a:pPr>
              <a:defRPr/>
            </a:pPr>
            <a:fld id="{ABBEF5C2-3C9E-4B3A-8957-6EFA4BF640AD}" type="slidenum">
              <a:rPr lang="en-US" smtClean="0"/>
              <a:pPr>
                <a:defRPr/>
              </a:pPr>
              <a:t>177</a:t>
            </a:fld>
            <a:endParaRPr lang="en-US" dirty="0"/>
          </a:p>
        </p:txBody>
      </p:sp>
      <p:pic>
        <p:nvPicPr>
          <p:cNvPr id="5" name="Picture 4">
            <a:extLst>
              <a:ext uri="{FF2B5EF4-FFF2-40B4-BE49-F238E27FC236}">
                <a16:creationId xmlns:a16="http://schemas.microsoft.com/office/drawing/2014/main" id="{8FB3A814-574B-C720-D654-3741F55DB208}"/>
              </a:ext>
            </a:extLst>
          </p:cNvPr>
          <p:cNvPicPr>
            <a:picLocks noChangeAspect="1"/>
          </p:cNvPicPr>
          <p:nvPr/>
        </p:nvPicPr>
        <p:blipFill>
          <a:blip r:embed="rId3"/>
          <a:stretch>
            <a:fillRect/>
          </a:stretch>
        </p:blipFill>
        <p:spPr>
          <a:xfrm>
            <a:off x="1287719" y="1323975"/>
            <a:ext cx="7248525" cy="4210050"/>
          </a:xfrm>
          <a:prstGeom prst="rect">
            <a:avLst/>
          </a:prstGeom>
        </p:spPr>
      </p:pic>
    </p:spTree>
    <p:extLst>
      <p:ext uri="{BB962C8B-B14F-4D97-AF65-F5344CB8AC3E}">
        <p14:creationId xmlns:p14="http://schemas.microsoft.com/office/powerpoint/2010/main" val="14407198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632" y="2574032"/>
            <a:ext cx="6736792" cy="1143000"/>
          </a:xfrm>
        </p:spPr>
        <p:txBody>
          <a:bodyPr>
            <a:normAutofit fontScale="90000"/>
          </a:bodyPr>
          <a:lstStyle/>
          <a:p>
            <a:pPr algn="ctr">
              <a:lnSpc>
                <a:spcPct val="150000"/>
              </a:lnSpc>
            </a:pPr>
            <a:r>
              <a:rPr lang="en-GB" sz="4400" i="1" dirty="0">
                <a:solidFill>
                  <a:srgbClr val="7030A0"/>
                </a:solidFill>
                <a:latin typeface="Times New Roman" pitchFamily="18" charset="0"/>
                <a:cs typeface="Times New Roman" pitchFamily="18" charset="0"/>
              </a:rPr>
              <a:t>Experimental results of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WRSMI  </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method</a:t>
            </a:r>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178</a:t>
            </a:fld>
            <a:endParaRPr lang="en-US" dirty="0"/>
          </a:p>
        </p:txBody>
      </p:sp>
    </p:spTree>
    <p:extLst>
      <p:ext uri="{BB962C8B-B14F-4D97-AF65-F5344CB8AC3E}">
        <p14:creationId xmlns:p14="http://schemas.microsoft.com/office/powerpoint/2010/main" val="17866854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8552" y="5008899"/>
            <a:ext cx="7775448" cy="539378"/>
          </a:xfrm>
          <a:prstGeom prst="rect">
            <a:avLst/>
          </a:prstGeom>
          <a:noFill/>
        </p:spPr>
        <p:txBody>
          <a:bodyPr wrap="square">
            <a:spAutoFit/>
          </a:bodyPr>
          <a:lstStyle/>
          <a:p>
            <a:pPr algn="just">
              <a:lnSpc>
                <a:spcPct val="150000"/>
              </a:lnSpc>
            </a:pPr>
            <a:r>
              <a:rPr lang="en-GB"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Figure </a:t>
            </a:r>
            <a:r>
              <a:rPr lang="en-GB" sz="2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37</a:t>
            </a:r>
            <a:r>
              <a:rPr lang="en-GB"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2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Classified Kanyakumari image using WRSMI method</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179</a:t>
            </a:fld>
            <a:endParaRPr lang="en-US"/>
          </a:p>
        </p:txBody>
      </p:sp>
      <p:pic>
        <p:nvPicPr>
          <p:cNvPr id="5" name="Picture 4">
            <a:extLst>
              <a:ext uri="{FF2B5EF4-FFF2-40B4-BE49-F238E27FC236}">
                <a16:creationId xmlns:a16="http://schemas.microsoft.com/office/drawing/2014/main" id="{60685A02-AEC4-5B2B-89F2-9AD088EAF287}"/>
              </a:ext>
            </a:extLst>
          </p:cNvPr>
          <p:cNvPicPr>
            <a:picLocks noChangeAspect="1"/>
          </p:cNvPicPr>
          <p:nvPr/>
        </p:nvPicPr>
        <p:blipFill>
          <a:blip r:embed="rId3"/>
          <a:stretch>
            <a:fillRect/>
          </a:stretch>
        </p:blipFill>
        <p:spPr>
          <a:xfrm>
            <a:off x="3048000" y="1849101"/>
            <a:ext cx="4435010" cy="2649100"/>
          </a:xfrm>
          <a:prstGeom prst="rect">
            <a:avLst/>
          </a:prstGeom>
        </p:spPr>
      </p:pic>
    </p:spTree>
    <p:extLst>
      <p:ext uri="{BB962C8B-B14F-4D97-AF65-F5344CB8AC3E}">
        <p14:creationId xmlns:p14="http://schemas.microsoft.com/office/powerpoint/2010/main" val="505595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18</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3869403237"/>
              </p:ext>
            </p:extLst>
          </p:nvPr>
        </p:nvGraphicFramePr>
        <p:xfrm>
          <a:off x="1115616" y="228600"/>
          <a:ext cx="7955232" cy="5521220"/>
        </p:xfrm>
        <a:graphic>
          <a:graphicData uri="http://schemas.openxmlformats.org/drawingml/2006/table">
            <a:tbl>
              <a:tblPr firstRow="1" bandRow="1">
                <a:tableStyleId>{5940675A-B579-460E-94D1-54222C63F5DA}</a:tableStyleId>
              </a:tblPr>
              <a:tblGrid>
                <a:gridCol w="1728192">
                  <a:extLst>
                    <a:ext uri="{9D8B030D-6E8A-4147-A177-3AD203B41FA5}">
                      <a16:colId xmlns:a16="http://schemas.microsoft.com/office/drawing/2014/main" val="406820577"/>
                    </a:ext>
                  </a:extLst>
                </a:gridCol>
                <a:gridCol w="1651992">
                  <a:extLst>
                    <a:ext uri="{9D8B030D-6E8A-4147-A177-3AD203B41FA5}">
                      <a16:colId xmlns:a16="http://schemas.microsoft.com/office/drawing/2014/main" val="2658887784"/>
                    </a:ext>
                  </a:extLst>
                </a:gridCol>
                <a:gridCol w="4575048">
                  <a:extLst>
                    <a:ext uri="{9D8B030D-6E8A-4147-A177-3AD203B41FA5}">
                      <a16:colId xmlns:a16="http://schemas.microsoft.com/office/drawing/2014/main" val="875451995"/>
                    </a:ext>
                  </a:extLst>
                </a:gridCol>
              </a:tblGrid>
              <a:tr h="644420">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4827876">
                <a:tc>
                  <a:txBody>
                    <a:bodyPr/>
                    <a:lstStyle/>
                    <a:p>
                      <a:pPr>
                        <a:lnSpc>
                          <a:spcPct val="100000"/>
                        </a:lnSpc>
                        <a:spcAft>
                          <a:spcPts val="800"/>
                        </a:spcAft>
                      </a:pPr>
                      <a:r>
                        <a:rPr kumimoji="0"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Chen, Y, Lin, Z, Zhao, X, Wang, G &amp; Gu, Y (2014), ‘Deep learning-based classification of hyperspectral data’, IEEE J. Sel. Topics Appl. Earth </a:t>
                      </a:r>
                      <a:r>
                        <a:rPr kumimoji="0" lang="en-IN" sz="20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Observ</a:t>
                      </a:r>
                      <a:r>
                        <a:rPr kumimoji="0"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Remote Sens., vol. 7, no. 6, pp. 2094-2107. </a:t>
                      </a:r>
                    </a:p>
                  </a:txBody>
                  <a:tcPr marL="68580" marR="68580" marT="0" marB="0"/>
                </a:tc>
                <a:tc>
                  <a:txBody>
                    <a:bodyPr/>
                    <a:lstStyle/>
                    <a:p>
                      <a:pPr>
                        <a:lnSpc>
                          <a:spcPct val="100000"/>
                        </a:lnSpc>
                        <a:spcAft>
                          <a:spcPts val="0"/>
                        </a:spcAft>
                      </a:pPr>
                      <a:r>
                        <a:rPr kumimoji="0"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Agricultural area of Kennedy Space </a:t>
                      </a:r>
                      <a:r>
                        <a:rPr kumimoji="0" lang="en-IN" sz="20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center</a:t>
                      </a:r>
                      <a:r>
                        <a:rPr kumimoji="0"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urban area of Pavia city in the land of Italy.</a:t>
                      </a:r>
                    </a:p>
                  </a:txBody>
                  <a:tcPr marL="68580" marR="68580" marT="0" marB="0"/>
                </a:tc>
                <a:tc>
                  <a:txBody>
                    <a:bodyPr/>
                    <a:lstStyle/>
                    <a:p>
                      <a:pPr marL="342900" lvl="0" indent="-342900" algn="just">
                        <a:lnSpc>
                          <a:spcPct val="100000"/>
                        </a:lnSpc>
                        <a:spcAft>
                          <a:spcPts val="0"/>
                        </a:spcAft>
                        <a:buFont typeface="Symbol" panose="05050102010706020507" pitchFamily="18" charset="2"/>
                        <a:buChar char=""/>
                        <a:tabLst>
                          <a:tab pos="4860925" algn="l"/>
                        </a:tabLst>
                      </a:pPr>
                      <a:r>
                        <a:rPr kumimoji="0" lang="en-GB"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single-layer autoencoder is employed for shallow feature extraction and multi-layer stacked autoencoder is employed for deep features of HSI. The system forms a joint spectral–spatial classification framework. </a:t>
                      </a:r>
                    </a:p>
                    <a:p>
                      <a:pPr marL="342900" lvl="0" indent="-342900" algn="just">
                        <a:lnSpc>
                          <a:spcPct val="100000"/>
                        </a:lnSpc>
                        <a:spcAft>
                          <a:spcPts val="0"/>
                        </a:spcAft>
                        <a:buFont typeface="Symbol" panose="05050102010706020507" pitchFamily="18" charset="2"/>
                        <a:buChar char=""/>
                        <a:tabLst>
                          <a:tab pos="4860925" algn="l"/>
                        </a:tabLst>
                      </a:pPr>
                      <a:r>
                        <a:rPr kumimoji="0" lang="en-GB"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special framework is a hybrid system of deep learning architecture, PCA, and logistic regression. </a:t>
                      </a:r>
                      <a:endParaRPr kumimoji="0" lang="en-IN"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kumimoji="0" lang="en-GB"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proposed SAE-LR produces higher classification accuracies for hidden layers of 4 to 6 layer depth and 20 to 60 hidden units per layer. </a:t>
                      </a:r>
                      <a:endParaRPr kumimoji="0"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29255075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73352" y="0"/>
            <a:ext cx="7775448" cy="579967"/>
          </a:xfrm>
          <a:prstGeom prst="rect">
            <a:avLst/>
          </a:prstGeom>
          <a:noFill/>
        </p:spPr>
        <p:txBody>
          <a:bodyPr wrap="square">
            <a:spAutoFit/>
          </a:bodyPr>
          <a:lstStyle/>
          <a:p>
            <a:pPr algn="just">
              <a:lnSpc>
                <a:spcPct val="150000"/>
              </a:lnSpc>
            </a:pPr>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Table 20.</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Confusion matrix of </a:t>
            </a: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WRSMI</a:t>
            </a:r>
            <a:r>
              <a:rPr lang="fr-FR"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method</a:t>
            </a:r>
            <a:endPar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534400" y="6324600"/>
            <a:ext cx="536448" cy="476250"/>
          </a:xfrm>
        </p:spPr>
        <p:txBody>
          <a:bodyPr/>
          <a:lstStyle/>
          <a:p>
            <a:pPr>
              <a:defRPr/>
            </a:pPr>
            <a:fld id="{ABBEF5C2-3C9E-4B3A-8957-6EFA4BF640AD}" type="slidenum">
              <a:rPr lang="en-US" smtClean="0"/>
              <a:pPr>
                <a:defRPr/>
              </a:pPr>
              <a:t>180</a:t>
            </a:fld>
            <a:endParaRPr lang="en-US" dirty="0"/>
          </a:p>
        </p:txBody>
      </p:sp>
      <p:pic>
        <p:nvPicPr>
          <p:cNvPr id="5" name="Picture 4">
            <a:extLst>
              <a:ext uri="{FF2B5EF4-FFF2-40B4-BE49-F238E27FC236}">
                <a16:creationId xmlns:a16="http://schemas.microsoft.com/office/drawing/2014/main" id="{2A4BC473-7B30-66E9-6345-A0C45E7EE525}"/>
              </a:ext>
            </a:extLst>
          </p:cNvPr>
          <p:cNvPicPr>
            <a:picLocks noChangeAspect="1"/>
          </p:cNvPicPr>
          <p:nvPr/>
        </p:nvPicPr>
        <p:blipFill>
          <a:blip r:embed="rId3"/>
          <a:stretch>
            <a:fillRect/>
          </a:stretch>
        </p:blipFill>
        <p:spPr>
          <a:xfrm>
            <a:off x="1324597" y="1124744"/>
            <a:ext cx="7639110" cy="4392488"/>
          </a:xfrm>
          <a:prstGeom prst="rect">
            <a:avLst/>
          </a:prstGeom>
        </p:spPr>
      </p:pic>
    </p:spTree>
    <p:extLst>
      <p:ext uri="{BB962C8B-B14F-4D97-AF65-F5344CB8AC3E}">
        <p14:creationId xmlns:p14="http://schemas.microsoft.com/office/powerpoint/2010/main" val="11246577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8552" y="5008899"/>
            <a:ext cx="7775448" cy="539378"/>
          </a:xfrm>
          <a:prstGeom prst="rect">
            <a:avLst/>
          </a:prstGeom>
          <a:noFill/>
        </p:spPr>
        <p:txBody>
          <a:bodyPr wrap="square">
            <a:spAutoFit/>
          </a:bodyPr>
          <a:lstStyle/>
          <a:p>
            <a:pPr algn="just">
              <a:lnSpc>
                <a:spcPct val="150000"/>
              </a:lnSpc>
            </a:pPr>
            <a:r>
              <a:rPr lang="en-GB"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Figure 38.</a:t>
            </a:r>
            <a:r>
              <a:rPr lang="en-GB" sz="2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Comparison of correctly classified pixels</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181</a:t>
            </a:fld>
            <a:endParaRPr lang="en-US"/>
          </a:p>
        </p:txBody>
      </p:sp>
      <p:pic>
        <p:nvPicPr>
          <p:cNvPr id="3" name="Picture 2">
            <a:extLst>
              <a:ext uri="{FF2B5EF4-FFF2-40B4-BE49-F238E27FC236}">
                <a16:creationId xmlns:a16="http://schemas.microsoft.com/office/drawing/2014/main" id="{AB2173C8-FB67-3F7A-F169-1712B5D4F312}"/>
              </a:ext>
            </a:extLst>
          </p:cNvPr>
          <p:cNvPicPr>
            <a:picLocks noChangeAspect="1"/>
          </p:cNvPicPr>
          <p:nvPr/>
        </p:nvPicPr>
        <p:blipFill>
          <a:blip r:embed="rId3"/>
          <a:stretch>
            <a:fillRect/>
          </a:stretch>
        </p:blipFill>
        <p:spPr>
          <a:xfrm>
            <a:off x="1093262" y="1052736"/>
            <a:ext cx="7775448" cy="3775847"/>
          </a:xfrm>
          <a:prstGeom prst="rect">
            <a:avLst/>
          </a:prstGeom>
          <a:ln>
            <a:solidFill>
              <a:schemeClr val="tx1"/>
            </a:solidFill>
          </a:ln>
        </p:spPr>
      </p:pic>
    </p:spTree>
    <p:extLst>
      <p:ext uri="{BB962C8B-B14F-4D97-AF65-F5344CB8AC3E}">
        <p14:creationId xmlns:p14="http://schemas.microsoft.com/office/powerpoint/2010/main" val="4710421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8552" y="5008899"/>
            <a:ext cx="7775448" cy="539378"/>
          </a:xfrm>
          <a:prstGeom prst="rect">
            <a:avLst/>
          </a:prstGeom>
          <a:noFill/>
        </p:spPr>
        <p:txBody>
          <a:bodyPr wrap="square">
            <a:spAutoFit/>
          </a:bodyPr>
          <a:lstStyle/>
          <a:p>
            <a:pPr algn="just">
              <a:lnSpc>
                <a:spcPct val="150000"/>
              </a:lnSpc>
            </a:pPr>
            <a:r>
              <a:rPr lang="en-GB"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Figure 39.</a:t>
            </a:r>
            <a:r>
              <a:rPr lang="en-GB" sz="22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Comparison of correctly classified pixels</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182</a:t>
            </a:fld>
            <a:endParaRPr lang="en-US"/>
          </a:p>
        </p:txBody>
      </p:sp>
      <p:pic>
        <p:nvPicPr>
          <p:cNvPr id="7" name="Picture 6">
            <a:extLst>
              <a:ext uri="{FF2B5EF4-FFF2-40B4-BE49-F238E27FC236}">
                <a16:creationId xmlns:a16="http://schemas.microsoft.com/office/drawing/2014/main" id="{322E5827-8433-C477-65AF-6797F98EB17E}"/>
              </a:ext>
            </a:extLst>
          </p:cNvPr>
          <p:cNvPicPr>
            <a:picLocks noChangeAspect="1"/>
          </p:cNvPicPr>
          <p:nvPr/>
        </p:nvPicPr>
        <p:blipFill>
          <a:blip r:embed="rId3"/>
          <a:stretch>
            <a:fillRect/>
          </a:stretch>
        </p:blipFill>
        <p:spPr>
          <a:xfrm>
            <a:off x="1619673" y="1020675"/>
            <a:ext cx="6624736" cy="3954300"/>
          </a:xfrm>
          <a:prstGeom prst="rect">
            <a:avLst/>
          </a:prstGeom>
          <a:ln>
            <a:solidFill>
              <a:schemeClr val="tx1"/>
            </a:solidFill>
          </a:ln>
        </p:spPr>
      </p:pic>
    </p:spTree>
    <p:extLst>
      <p:ext uri="{BB962C8B-B14F-4D97-AF65-F5344CB8AC3E}">
        <p14:creationId xmlns:p14="http://schemas.microsoft.com/office/powerpoint/2010/main" val="6551491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2183" y="764704"/>
            <a:ext cx="7630065" cy="5565947"/>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LULC classification is a very tedious process because of its limitations such as the existence of more complicated features in remote sensing images, identification of varying textural surfaces of different land areas, and so on. </a:t>
            </a:r>
          </a:p>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Several approaches are proposed to perform efficient classification amidst these limitations.</a:t>
            </a:r>
          </a:p>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classification accuracies obtained are 92.01%, 94.7%, 96.2% and 94.8% for EOTFDF, TSTF-CNN, ESDFBF, and WRSMI methods respectively.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382000" y="6305550"/>
            <a:ext cx="688848" cy="476250"/>
          </a:xfrm>
        </p:spPr>
        <p:txBody>
          <a:bodyPr/>
          <a:lstStyle/>
          <a:p>
            <a:pPr>
              <a:defRPr/>
            </a:pPr>
            <a:fld id="{ABBEF5C2-3C9E-4B3A-8957-6EFA4BF640AD}" type="slidenum">
              <a:rPr lang="en-US" smtClean="0"/>
              <a:pPr>
                <a:defRPr/>
              </a:pPr>
              <a:t>183</a:t>
            </a:fld>
            <a:endParaRPr lang="en-US" dirty="0"/>
          </a:p>
        </p:txBody>
      </p:sp>
      <p:sp>
        <p:nvSpPr>
          <p:cNvPr id="2" name="TextBox 1">
            <a:extLst>
              <a:ext uri="{FF2B5EF4-FFF2-40B4-BE49-F238E27FC236}">
                <a16:creationId xmlns:a16="http://schemas.microsoft.com/office/drawing/2014/main" id="{2F867205-421A-C7D7-7F94-A5B7DAEF14F0}"/>
              </a:ext>
            </a:extLst>
          </p:cNvPr>
          <p:cNvSpPr txBox="1"/>
          <p:nvPr/>
        </p:nvSpPr>
        <p:spPr>
          <a:xfrm>
            <a:off x="1226912" y="105593"/>
            <a:ext cx="7630065" cy="523220"/>
          </a:xfrm>
          <a:prstGeom prst="rect">
            <a:avLst/>
          </a:prstGeom>
          <a:noFill/>
        </p:spPr>
        <p:txBody>
          <a:bodyPr wrap="square">
            <a:spAutoFit/>
          </a:bodyPr>
          <a:lstStyle/>
          <a:p>
            <a:pPr algn="just"/>
            <a:r>
              <a:rPr lang="en-GB"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Conclusion</a:t>
            </a:r>
            <a:endParaRPr lang="en-IN" sz="2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10979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3752" y="227416"/>
            <a:ext cx="7927848" cy="6119945"/>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Based on the experimental results such as number of correctly classified classes and classification accuracies, the thesis concludes that the TSTF-CNN feature extraction method and ESDFBF feature selection method is the most effective method. </a:t>
            </a:r>
          </a:p>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future, if any classification is done for specific class the user may opt for TSTF-CNN method with ESDFBF method for classes like Urban, Vegetation, Tank.</a:t>
            </a:r>
          </a:p>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TSTF-CNN with WRSMI performs well for classes like Water body and Saline Land.</a:t>
            </a:r>
            <a:endParaRPr lang="en-IN"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en-IN"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a:xfrm>
            <a:off x="8458200" y="6305550"/>
            <a:ext cx="612648" cy="476250"/>
          </a:xfrm>
        </p:spPr>
        <p:txBody>
          <a:bodyPr/>
          <a:lstStyle/>
          <a:p>
            <a:pPr>
              <a:defRPr/>
            </a:pPr>
            <a:fld id="{ABBEF5C2-3C9E-4B3A-8957-6EFA4BF640AD}" type="slidenum">
              <a:rPr lang="en-US" smtClean="0"/>
              <a:pPr>
                <a:defRPr/>
              </a:pPr>
              <a:t>184</a:t>
            </a:fld>
            <a:endParaRPr lang="en-US" dirty="0"/>
          </a:p>
        </p:txBody>
      </p:sp>
    </p:spTree>
    <p:extLst>
      <p:ext uri="{BB962C8B-B14F-4D97-AF65-F5344CB8AC3E}">
        <p14:creationId xmlns:p14="http://schemas.microsoft.com/office/powerpoint/2010/main" val="3484222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Box 4"/>
          <p:cNvSpPr txBox="1">
            <a:spLocks noChangeArrowheads="1"/>
          </p:cNvSpPr>
          <p:nvPr/>
        </p:nvSpPr>
        <p:spPr bwMode="auto">
          <a:xfrm>
            <a:off x="1707444" y="-27384"/>
            <a:ext cx="6750756" cy="461665"/>
          </a:xfrm>
          <a:prstGeom prst="rect">
            <a:avLst/>
          </a:prstGeom>
          <a:noFill/>
          <a:ln w="9525">
            <a:noFill/>
            <a:miter lim="800000"/>
            <a:headEnd/>
            <a:tailEnd/>
          </a:ln>
        </p:spPr>
        <p:txBody>
          <a:bodyPr wrap="square">
            <a:spAutoFit/>
          </a:bodyPr>
          <a:lstStyle/>
          <a:p>
            <a:pPr marL="0" lvl="2" indent="0" algn="ctr">
              <a:spcBef>
                <a:spcPts val="300"/>
              </a:spcBef>
              <a:buClr>
                <a:srgbClr val="000000"/>
              </a:buClr>
              <a:buSzPct val="100000"/>
              <a:buFont typeface="Times New Roman" pitchFamily="18" charset="0"/>
              <a:buNone/>
              <a:defRPr/>
            </a:pPr>
            <a:r>
              <a:rPr lang="en-IN" sz="2400" dirty="0">
                <a:solidFill>
                  <a:schemeClr val="tx1"/>
                </a:solidFill>
                <a:latin typeface="Times New Roman" pitchFamily="18" charset="0"/>
                <a:cs typeface="Times New Roman" pitchFamily="18" charset="0"/>
              </a:rPr>
              <a:t>REFERENCES</a:t>
            </a:r>
            <a:endParaRPr lang="en-IN" sz="2400" b="0" dirty="0">
              <a:solidFill>
                <a:schemeClr val="tx1"/>
              </a:solidFill>
              <a:latin typeface="Times New Roman" pitchFamily="18" charset="0"/>
              <a:cs typeface="Times New Roman" pitchFamily="18" charset="0"/>
            </a:endParaRPr>
          </a:p>
        </p:txBody>
      </p:sp>
      <p:sp>
        <p:nvSpPr>
          <p:cNvPr id="8" name="TextBox 7"/>
          <p:cNvSpPr txBox="1"/>
          <p:nvPr/>
        </p:nvSpPr>
        <p:spPr>
          <a:xfrm>
            <a:off x="1146048" y="410825"/>
            <a:ext cx="7924800" cy="6370975"/>
          </a:xfrm>
          <a:prstGeom prst="rect">
            <a:avLst/>
          </a:prstGeom>
          <a:noFill/>
        </p:spPr>
        <p:txBody>
          <a:bodyPr wrap="square">
            <a:spAutoFit/>
          </a:bodyPr>
          <a:lstStyle/>
          <a:p>
            <a:pPr marL="457200" indent="-457200" algn="just">
              <a:buFont typeface="+mj-lt"/>
              <a:buAutoNum type="arabicPeriod"/>
            </a:pPr>
            <a:r>
              <a:rPr lang="en-IN" sz="2400" b="0" i="1" dirty="0">
                <a:solidFill>
                  <a:schemeClr val="tx1"/>
                </a:solidFill>
                <a:latin typeface="Times New Roman" panose="02020603050405020304" pitchFamily="18" charset="0"/>
                <a:cs typeface="Times New Roman" panose="02020603050405020304" pitchFamily="18" charset="0"/>
              </a:rPr>
              <a:t>Vignesh T, </a:t>
            </a:r>
            <a:r>
              <a:rPr lang="en-IN" sz="2400" b="0" i="1" dirty="0" err="1">
                <a:solidFill>
                  <a:schemeClr val="tx1"/>
                </a:solidFill>
                <a:latin typeface="Times New Roman" panose="02020603050405020304" pitchFamily="18" charset="0"/>
                <a:cs typeface="Times New Roman" panose="02020603050405020304" pitchFamily="18" charset="0"/>
              </a:rPr>
              <a:t>Thyagharajan</a:t>
            </a:r>
            <a:r>
              <a:rPr lang="en-IN" sz="2400" b="0" i="1" dirty="0">
                <a:solidFill>
                  <a:schemeClr val="tx1"/>
                </a:solidFill>
                <a:latin typeface="Times New Roman" panose="02020603050405020304" pitchFamily="18" charset="0"/>
                <a:cs typeface="Times New Roman" panose="02020603050405020304" pitchFamily="18" charset="0"/>
              </a:rPr>
              <a:t> KK, Murugan D, Sakthivel M, </a:t>
            </a:r>
            <a:r>
              <a:rPr lang="en-IN" sz="2400" b="0" i="1" dirty="0" err="1">
                <a:solidFill>
                  <a:schemeClr val="tx1"/>
                </a:solidFill>
                <a:latin typeface="Times New Roman" panose="02020603050405020304" pitchFamily="18" charset="0"/>
                <a:cs typeface="Times New Roman" panose="02020603050405020304" pitchFamily="18" charset="0"/>
              </a:rPr>
              <a:t>Pushparaj</a:t>
            </a:r>
            <a:r>
              <a:rPr lang="en-IN" sz="2400" b="0" i="1" dirty="0">
                <a:solidFill>
                  <a:schemeClr val="tx1"/>
                </a:solidFill>
                <a:latin typeface="Times New Roman" panose="02020603050405020304" pitchFamily="18" charset="0"/>
                <a:cs typeface="Times New Roman" panose="02020603050405020304" pitchFamily="18" charset="0"/>
              </a:rPr>
              <a:t> S (2016). A novel multiple unsupervised algorithm for land use/land cover classification. Indian J Sci Technol., Vol. 9, no. 42, pp. 1–12. doi:10.17485/</a:t>
            </a:r>
            <a:r>
              <a:rPr lang="en-IN" sz="2400" b="0" i="1" dirty="0" err="1">
                <a:solidFill>
                  <a:schemeClr val="tx1"/>
                </a:solidFill>
                <a:latin typeface="Times New Roman" panose="02020603050405020304" pitchFamily="18" charset="0"/>
                <a:cs typeface="Times New Roman" panose="02020603050405020304" pitchFamily="18" charset="0"/>
              </a:rPr>
              <a:t>ijst</a:t>
            </a:r>
            <a:r>
              <a:rPr lang="en-IN" sz="2400" b="0" i="1" dirty="0">
                <a:solidFill>
                  <a:schemeClr val="tx1"/>
                </a:solidFill>
                <a:latin typeface="Times New Roman" panose="02020603050405020304" pitchFamily="18" charset="0"/>
                <a:cs typeface="Times New Roman" panose="02020603050405020304" pitchFamily="18" charset="0"/>
              </a:rPr>
              <a:t>/2016/v9i42/99682</a:t>
            </a:r>
          </a:p>
          <a:p>
            <a:pPr marL="457200" indent="-457200" algn="just">
              <a:buFont typeface="+mj-lt"/>
              <a:buAutoNum type="arabicPeriod"/>
            </a:pPr>
            <a:r>
              <a:rPr lang="en-IN" sz="2400" b="0" i="1" dirty="0">
                <a:solidFill>
                  <a:schemeClr val="tx1"/>
                </a:solidFill>
                <a:latin typeface="Times New Roman" panose="02020603050405020304" pitchFamily="18" charset="0"/>
                <a:cs typeface="Times New Roman" panose="02020603050405020304" pitchFamily="18" charset="0"/>
              </a:rPr>
              <a:t>Amit Kumar Verma, Garg P.K., Hari Prasad K.S, </a:t>
            </a:r>
            <a:r>
              <a:rPr lang="en-IN" sz="2400" b="0" i="1" dirty="0" err="1">
                <a:solidFill>
                  <a:schemeClr val="tx1"/>
                </a:solidFill>
                <a:latin typeface="Times New Roman" panose="02020603050405020304" pitchFamily="18" charset="0"/>
                <a:cs typeface="Times New Roman" panose="02020603050405020304" pitchFamily="18" charset="0"/>
              </a:rPr>
              <a:t>Dadhwal</a:t>
            </a:r>
            <a:r>
              <a:rPr lang="en-IN" sz="2400" b="0" i="1" dirty="0">
                <a:solidFill>
                  <a:schemeClr val="tx1"/>
                </a:solidFill>
                <a:latin typeface="Times New Roman" panose="02020603050405020304" pitchFamily="18" charset="0"/>
                <a:cs typeface="Times New Roman" panose="02020603050405020304" pitchFamily="18" charset="0"/>
              </a:rPr>
              <a:t> V.K (2016). Classification Of LISS IV Imagery using Decision Tree Methods. The International Archives of the Photogrammetry, Remote Sensing and Spatial Information Sciences, Vol. XLI-B8. </a:t>
            </a:r>
            <a:r>
              <a:rPr lang="en-IN" sz="2400" b="0" i="1" dirty="0" err="1">
                <a:solidFill>
                  <a:schemeClr val="tx1"/>
                </a:solidFill>
                <a:latin typeface="Times New Roman" panose="02020603050405020304" pitchFamily="18" charset="0"/>
                <a:cs typeface="Times New Roman" panose="02020603050405020304" pitchFamily="18" charset="0"/>
              </a:rPr>
              <a:t>doi</a:t>
            </a:r>
            <a:r>
              <a:rPr lang="en-IN" sz="2400" b="0" i="1" dirty="0">
                <a:solidFill>
                  <a:schemeClr val="tx1"/>
                </a:solidFill>
                <a:latin typeface="Times New Roman" panose="02020603050405020304" pitchFamily="18" charset="0"/>
                <a:cs typeface="Times New Roman" panose="02020603050405020304" pitchFamily="18" charset="0"/>
              </a:rPr>
              <a:t>: 10.5194/isprs-archives-XLI-B8-1061-2016</a:t>
            </a:r>
          </a:p>
          <a:p>
            <a:pPr marL="457200" indent="-457200" algn="just">
              <a:buFont typeface="+mj-lt"/>
              <a:buAutoNum type="arabicPeriod"/>
            </a:pPr>
            <a:r>
              <a:rPr lang="en-IN" sz="2400" b="0" i="1" dirty="0" err="1">
                <a:solidFill>
                  <a:schemeClr val="tx1"/>
                </a:solidFill>
                <a:latin typeface="Times New Roman" panose="02020603050405020304" pitchFamily="18" charset="0"/>
                <a:cs typeface="Times New Roman" panose="02020603050405020304" pitchFamily="18" charset="0"/>
              </a:rPr>
              <a:t>Mitkari</a:t>
            </a:r>
            <a:r>
              <a:rPr lang="en-IN" sz="2400" b="0" i="1" dirty="0">
                <a:solidFill>
                  <a:schemeClr val="tx1"/>
                </a:solidFill>
                <a:latin typeface="Times New Roman" panose="02020603050405020304" pitchFamily="18" charset="0"/>
                <a:cs typeface="Times New Roman" panose="02020603050405020304" pitchFamily="18" charset="0"/>
              </a:rPr>
              <a:t> K.V, Arora M.K and Tiwari R.K (2017). Extraction of Glacial Lakes in Gangotri Glacier Using Object-Based Image Analysis. IEEE Journal of Selected Topics in Applied Earth Observations and Remote Sensing, Vol. 10, no. 12, pp. 5275-5283, </a:t>
            </a:r>
            <a:r>
              <a:rPr lang="en-IN" sz="2400" b="0" i="1" dirty="0" err="1">
                <a:solidFill>
                  <a:schemeClr val="tx1"/>
                </a:solidFill>
                <a:latin typeface="Times New Roman" panose="02020603050405020304" pitchFamily="18" charset="0"/>
                <a:cs typeface="Times New Roman" panose="02020603050405020304" pitchFamily="18" charset="0"/>
              </a:rPr>
              <a:t>doi</a:t>
            </a:r>
            <a:r>
              <a:rPr lang="en-IN" sz="2400" b="0" i="1" dirty="0">
                <a:solidFill>
                  <a:schemeClr val="tx1"/>
                </a:solidFill>
                <a:latin typeface="Times New Roman" panose="02020603050405020304" pitchFamily="18" charset="0"/>
                <a:cs typeface="Times New Roman" panose="02020603050405020304" pitchFamily="18" charset="0"/>
              </a:rPr>
              <a:t>: 10.1109/JSTARS.2017.2727506.</a:t>
            </a:r>
          </a:p>
        </p:txBody>
      </p:sp>
      <p:sp>
        <p:nvSpPr>
          <p:cNvPr id="4" name="Slide Number Placeholder 3">
            <a:extLst>
              <a:ext uri="{FF2B5EF4-FFF2-40B4-BE49-F238E27FC236}">
                <a16:creationId xmlns:a16="http://schemas.microsoft.com/office/drawing/2014/main" id="{A2666EFE-7504-4037-8BF3-584642865977}"/>
              </a:ext>
            </a:extLst>
          </p:cNvPr>
          <p:cNvSpPr>
            <a:spLocks noGrp="1"/>
          </p:cNvSpPr>
          <p:nvPr>
            <p:ph type="sldNum" sz="quarter" idx="12"/>
          </p:nvPr>
        </p:nvSpPr>
        <p:spPr>
          <a:xfrm>
            <a:off x="8458200" y="6305550"/>
            <a:ext cx="612648" cy="476250"/>
          </a:xfrm>
        </p:spPr>
        <p:txBody>
          <a:bodyPr/>
          <a:lstStyle/>
          <a:p>
            <a:pPr>
              <a:defRPr/>
            </a:pPr>
            <a:fld id="{ABBEF5C2-3C9E-4B3A-8957-6EFA4BF640AD}" type="slidenum">
              <a:rPr lang="en-US" smtClean="0"/>
              <a:pPr>
                <a:defRPr/>
              </a:pPr>
              <a:t>185</a:t>
            </a:fld>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476672"/>
            <a:ext cx="7848600" cy="5993307"/>
          </a:xfrm>
          <a:prstGeom prst="rect">
            <a:avLst/>
          </a:prstGeom>
          <a:noFill/>
        </p:spPr>
        <p:txBody>
          <a:bodyPr wrap="square">
            <a:spAutoFit/>
          </a:bodyPr>
          <a:lstStyle/>
          <a:p>
            <a:pPr marL="457200" lvl="0" indent="-457200" algn="just">
              <a:lnSpc>
                <a:spcPct val="107000"/>
              </a:lnSpc>
              <a:buFont typeface="+mj-lt"/>
              <a:buAutoNum type="arabicPeriod" startAt="4"/>
            </a:pPr>
            <a:r>
              <a:rPr lang="en-IN" sz="2400" b="0" i="1" dirty="0">
                <a:solidFill>
                  <a:schemeClr val="tx1"/>
                </a:solidFill>
                <a:latin typeface="Times New Roman" panose="02020603050405020304" pitchFamily="18" charset="0"/>
                <a:cs typeface="Times New Roman" pitchFamily="18" charset="0"/>
              </a:rPr>
              <a:t>Prakash P.S, Soumya K.D and Bharath H.A (2018). Urban building extraction using satellite imagery through Machine Learning, 2018 IEEE Symposium Series on Computational Intelligence (SSCI), pp. 1670-1675, </a:t>
            </a:r>
            <a:r>
              <a:rPr lang="en-IN" sz="2400" b="0" i="1" dirty="0" err="1">
                <a:solidFill>
                  <a:schemeClr val="tx1"/>
                </a:solidFill>
                <a:latin typeface="Times New Roman" panose="02020603050405020304" pitchFamily="18" charset="0"/>
                <a:cs typeface="Times New Roman" pitchFamily="18" charset="0"/>
              </a:rPr>
              <a:t>doi</a:t>
            </a:r>
            <a:r>
              <a:rPr lang="en-IN" sz="2400" b="0" i="1" dirty="0">
                <a:solidFill>
                  <a:schemeClr val="tx1"/>
                </a:solidFill>
                <a:latin typeface="Times New Roman" panose="02020603050405020304" pitchFamily="18" charset="0"/>
                <a:cs typeface="Times New Roman" pitchFamily="18" charset="0"/>
              </a:rPr>
              <a:t>: 10.1109/SSCI.2018.8628919. </a:t>
            </a:r>
          </a:p>
          <a:p>
            <a:pPr marL="457200" lvl="0" indent="-457200" algn="just">
              <a:lnSpc>
                <a:spcPct val="107000"/>
              </a:lnSpc>
              <a:buFont typeface="+mj-lt"/>
              <a:buAutoNum type="arabicPeriod" startAt="4"/>
            </a:pPr>
            <a:r>
              <a:rPr lang="en-IN" sz="2400" b="0" i="1" dirty="0">
                <a:solidFill>
                  <a:schemeClr val="tx1"/>
                </a:solidFill>
                <a:latin typeface="Times New Roman" panose="02020603050405020304" pitchFamily="18" charset="0"/>
                <a:cs typeface="Times New Roman" pitchFamily="18" charset="0"/>
              </a:rPr>
              <a:t>Biswajit Mondal, </a:t>
            </a:r>
            <a:r>
              <a:rPr lang="en-IN" sz="2400" b="0" i="1" dirty="0" err="1">
                <a:solidFill>
                  <a:schemeClr val="tx1"/>
                </a:solidFill>
                <a:latin typeface="Times New Roman" panose="02020603050405020304" pitchFamily="18" charset="0"/>
                <a:cs typeface="Times New Roman" pitchFamily="18" charset="0"/>
              </a:rPr>
              <a:t>Ashis</a:t>
            </a:r>
            <a:r>
              <a:rPr lang="en-IN" sz="2400" b="0" i="1" dirty="0">
                <a:solidFill>
                  <a:schemeClr val="tx1"/>
                </a:solidFill>
                <a:latin typeface="Times New Roman" panose="02020603050405020304" pitchFamily="18" charset="0"/>
                <a:cs typeface="Times New Roman" pitchFamily="18" charset="0"/>
              </a:rPr>
              <a:t> Kumar </a:t>
            </a:r>
            <a:r>
              <a:rPr lang="en-IN" sz="2400" b="0" i="1" dirty="0" err="1">
                <a:solidFill>
                  <a:schemeClr val="tx1"/>
                </a:solidFill>
                <a:latin typeface="Times New Roman" panose="02020603050405020304" pitchFamily="18" charset="0"/>
                <a:cs typeface="Times New Roman" pitchFamily="18" charset="0"/>
              </a:rPr>
              <a:t>Saha</a:t>
            </a:r>
            <a:r>
              <a:rPr lang="en-IN" sz="2400" b="0" i="1" dirty="0">
                <a:solidFill>
                  <a:schemeClr val="tx1"/>
                </a:solidFill>
                <a:latin typeface="Times New Roman" panose="02020603050405020304" pitchFamily="18" charset="0"/>
                <a:cs typeface="Times New Roman" pitchFamily="18" charset="0"/>
              </a:rPr>
              <a:t> &amp; Anirban Roy (2019). Mapping mangroves using LISS-IV and Hyperion data in part of the Indian </a:t>
            </a:r>
            <a:r>
              <a:rPr lang="en-IN" sz="2400" b="0" i="1" dirty="0" err="1">
                <a:solidFill>
                  <a:schemeClr val="tx1"/>
                </a:solidFill>
                <a:latin typeface="Times New Roman" panose="02020603050405020304" pitchFamily="18" charset="0"/>
                <a:cs typeface="Times New Roman" pitchFamily="18" charset="0"/>
              </a:rPr>
              <a:t>Sundarban</a:t>
            </a:r>
            <a:r>
              <a:rPr lang="en-IN" sz="2400" b="0" i="1" dirty="0">
                <a:solidFill>
                  <a:schemeClr val="tx1"/>
                </a:solidFill>
                <a:latin typeface="Times New Roman" panose="02020603050405020304" pitchFamily="18" charset="0"/>
                <a:cs typeface="Times New Roman" pitchFamily="18" charset="0"/>
              </a:rPr>
              <a:t>, International Journal of Remote Sensing, Vol. 40, no. 24, DOI: 10.1080/01431161.2019.1630784.</a:t>
            </a:r>
          </a:p>
          <a:p>
            <a:pPr marL="457200" lvl="0" indent="-457200" algn="just">
              <a:lnSpc>
                <a:spcPct val="107000"/>
              </a:lnSpc>
              <a:buFont typeface="+mj-lt"/>
              <a:buAutoNum type="arabicPeriod" startAt="4"/>
            </a:pPr>
            <a:r>
              <a:rPr lang="en-IN" sz="2400" b="0" i="1" dirty="0" err="1">
                <a:solidFill>
                  <a:schemeClr val="tx1"/>
                </a:solidFill>
                <a:latin typeface="Times New Roman" panose="02020603050405020304" pitchFamily="18" charset="0"/>
                <a:cs typeface="Times New Roman" pitchFamily="18" charset="0"/>
              </a:rPr>
              <a:t>Jovish</a:t>
            </a:r>
            <a:r>
              <a:rPr lang="en-IN" sz="2400" b="0" i="1" dirty="0">
                <a:solidFill>
                  <a:schemeClr val="tx1"/>
                </a:solidFill>
                <a:latin typeface="Times New Roman" panose="02020603050405020304" pitchFamily="18" charset="0"/>
                <a:cs typeface="Times New Roman" pitchFamily="18" charset="0"/>
              </a:rPr>
              <a:t> John, Bindu G, </a:t>
            </a:r>
            <a:r>
              <a:rPr lang="en-IN" sz="2400" b="0" i="1" dirty="0" err="1">
                <a:solidFill>
                  <a:schemeClr val="tx1"/>
                </a:solidFill>
                <a:latin typeface="Times New Roman" panose="02020603050405020304" pitchFamily="18" charset="0"/>
                <a:cs typeface="Times New Roman" pitchFamily="18" charset="0"/>
              </a:rPr>
              <a:t>Srimuruganandam</a:t>
            </a:r>
            <a:r>
              <a:rPr lang="en-IN" sz="2400" b="0" i="1" dirty="0">
                <a:solidFill>
                  <a:schemeClr val="tx1"/>
                </a:solidFill>
                <a:latin typeface="Times New Roman" panose="02020603050405020304" pitchFamily="18" charset="0"/>
                <a:cs typeface="Times New Roman" pitchFamily="18" charset="0"/>
              </a:rPr>
              <a:t> B, Abhinav Wadhwa &amp; Poornima </a:t>
            </a:r>
            <a:r>
              <a:rPr lang="en-IN" sz="2400" b="0" i="1" dirty="0" err="1">
                <a:solidFill>
                  <a:schemeClr val="tx1"/>
                </a:solidFill>
                <a:latin typeface="Times New Roman" panose="02020603050405020304" pitchFamily="18" charset="0"/>
                <a:cs typeface="Times New Roman" pitchFamily="18" charset="0"/>
              </a:rPr>
              <a:t>Rajan</a:t>
            </a:r>
            <a:r>
              <a:rPr lang="en-IN" sz="2400" b="0" i="1" dirty="0">
                <a:solidFill>
                  <a:schemeClr val="tx1"/>
                </a:solidFill>
                <a:latin typeface="Times New Roman" panose="02020603050405020304" pitchFamily="18" charset="0"/>
                <a:cs typeface="Times New Roman" pitchFamily="18" charset="0"/>
              </a:rPr>
              <a:t> (2020). Land use/land cover and land surface temperature analysis in Wayanad district, India, using satellite imagery, Annals of GIS, Vol. 26, no.4, pp. 343-360, DOI: 10.1080/19475683.2020.1733662.</a:t>
            </a:r>
          </a:p>
        </p:txBody>
      </p:sp>
      <p:sp>
        <p:nvSpPr>
          <p:cNvPr id="4" name="Slide Number Placeholder 3">
            <a:extLst>
              <a:ext uri="{FF2B5EF4-FFF2-40B4-BE49-F238E27FC236}">
                <a16:creationId xmlns:a16="http://schemas.microsoft.com/office/drawing/2014/main" id="{9E6C4BBA-5922-4A27-9F57-BE255BCC9503}"/>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186</a:t>
            </a:fld>
            <a:endParaRPr 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476672"/>
            <a:ext cx="7848600" cy="5598136"/>
          </a:xfrm>
          <a:prstGeom prst="rect">
            <a:avLst/>
          </a:prstGeom>
          <a:noFill/>
        </p:spPr>
        <p:txBody>
          <a:bodyPr wrap="square">
            <a:spAutoFit/>
          </a:bodyPr>
          <a:lstStyle/>
          <a:p>
            <a:pPr marL="457200" lvl="0" indent="-457200" algn="just">
              <a:lnSpc>
                <a:spcPct val="107000"/>
              </a:lnSpc>
              <a:buFont typeface="+mj-lt"/>
              <a:buAutoNum type="arabicPeriod" startAt="7"/>
            </a:pPr>
            <a:r>
              <a:rPr lang="en-IN" sz="2400" b="0" i="1" dirty="0">
                <a:solidFill>
                  <a:schemeClr val="tx1"/>
                </a:solidFill>
                <a:latin typeface="Times New Roman" panose="02020603050405020304" pitchFamily="18" charset="0"/>
                <a:cs typeface="Times New Roman" pitchFamily="18" charset="0"/>
              </a:rPr>
              <a:t>Vignesh T, </a:t>
            </a:r>
            <a:r>
              <a:rPr lang="en-IN" sz="2400" b="0" i="1" dirty="0" err="1">
                <a:solidFill>
                  <a:schemeClr val="tx1"/>
                </a:solidFill>
                <a:latin typeface="Times New Roman" panose="02020603050405020304" pitchFamily="18" charset="0"/>
                <a:cs typeface="Times New Roman" pitchFamily="18" charset="0"/>
              </a:rPr>
              <a:t>Thyagharajan</a:t>
            </a:r>
            <a:r>
              <a:rPr lang="en-IN" sz="2400" b="0" i="1" dirty="0">
                <a:solidFill>
                  <a:schemeClr val="tx1"/>
                </a:solidFill>
                <a:latin typeface="Times New Roman" panose="02020603050405020304" pitchFamily="18" charset="0"/>
                <a:cs typeface="Times New Roman" pitchFamily="18" charset="0"/>
              </a:rPr>
              <a:t> K.K, </a:t>
            </a:r>
            <a:r>
              <a:rPr lang="en-IN" sz="2400" b="0" i="1" dirty="0" err="1">
                <a:solidFill>
                  <a:schemeClr val="tx1"/>
                </a:solidFill>
                <a:latin typeface="Times New Roman" panose="02020603050405020304" pitchFamily="18" charset="0"/>
                <a:cs typeface="Times New Roman" pitchFamily="18" charset="0"/>
              </a:rPr>
              <a:t>Jeyavathana</a:t>
            </a:r>
            <a:r>
              <a:rPr lang="en-IN" sz="2400" b="0" i="1" dirty="0">
                <a:solidFill>
                  <a:schemeClr val="tx1"/>
                </a:solidFill>
                <a:latin typeface="Times New Roman" panose="02020603050405020304" pitchFamily="18" charset="0"/>
                <a:cs typeface="Times New Roman" pitchFamily="18" charset="0"/>
              </a:rPr>
              <a:t> R.B and </a:t>
            </a:r>
            <a:r>
              <a:rPr lang="en-IN" sz="2400" b="0" i="1" dirty="0" err="1">
                <a:solidFill>
                  <a:schemeClr val="tx1"/>
                </a:solidFill>
                <a:latin typeface="Times New Roman" panose="02020603050405020304" pitchFamily="18" charset="0"/>
                <a:cs typeface="Times New Roman" pitchFamily="18" charset="0"/>
              </a:rPr>
              <a:t>Kanimozhi</a:t>
            </a:r>
            <a:r>
              <a:rPr lang="en-IN" sz="2400" b="0" i="1" dirty="0">
                <a:solidFill>
                  <a:schemeClr val="tx1"/>
                </a:solidFill>
                <a:latin typeface="Times New Roman" panose="02020603050405020304" pitchFamily="18" charset="0"/>
                <a:cs typeface="Times New Roman" pitchFamily="18" charset="0"/>
              </a:rPr>
              <a:t> K.V (2021). Land Use and Land Cover Classification Using Recurrent Neural Networks with Shared Layered Architecture. 2021 International Conference on Computer Communication and Informatics (ICCCI), pp. 1-6, </a:t>
            </a:r>
            <a:r>
              <a:rPr lang="en-IN" sz="2400" b="0" i="1" dirty="0" err="1">
                <a:solidFill>
                  <a:schemeClr val="tx1"/>
                </a:solidFill>
                <a:latin typeface="Times New Roman" panose="02020603050405020304" pitchFamily="18" charset="0"/>
                <a:cs typeface="Times New Roman" pitchFamily="18" charset="0"/>
              </a:rPr>
              <a:t>doi</a:t>
            </a:r>
            <a:r>
              <a:rPr lang="en-IN" sz="2400" b="0" i="1" dirty="0">
                <a:solidFill>
                  <a:schemeClr val="tx1"/>
                </a:solidFill>
                <a:latin typeface="Times New Roman" panose="02020603050405020304" pitchFamily="18" charset="0"/>
                <a:cs typeface="Times New Roman" pitchFamily="18" charset="0"/>
              </a:rPr>
              <a:t>: 10.1109/ICCCI50826.2021.9402638. </a:t>
            </a:r>
          </a:p>
          <a:p>
            <a:pPr marL="457200" lvl="0" indent="-457200" algn="just">
              <a:lnSpc>
                <a:spcPct val="107000"/>
              </a:lnSpc>
              <a:buFont typeface="+mj-lt"/>
              <a:buAutoNum type="arabicPeriod" startAt="7"/>
            </a:pPr>
            <a:r>
              <a:rPr lang="en-IN" sz="2400" b="0" i="1" dirty="0">
                <a:solidFill>
                  <a:schemeClr val="tx1"/>
                </a:solidFill>
                <a:latin typeface="Times New Roman" panose="02020603050405020304" pitchFamily="18" charset="0"/>
                <a:cs typeface="Times New Roman" pitchFamily="18" charset="0"/>
              </a:rPr>
              <a:t>Diksha Naik, Apurva </a:t>
            </a:r>
            <a:r>
              <a:rPr lang="en-IN" sz="2400" b="0" i="1" dirty="0" err="1">
                <a:solidFill>
                  <a:schemeClr val="tx1"/>
                </a:solidFill>
                <a:latin typeface="Times New Roman" panose="02020603050405020304" pitchFamily="18" charset="0"/>
                <a:cs typeface="Times New Roman" pitchFamily="18" charset="0"/>
              </a:rPr>
              <a:t>Sawarbandhe</a:t>
            </a:r>
            <a:r>
              <a:rPr lang="en-IN" sz="2400" b="0" i="1" dirty="0">
                <a:solidFill>
                  <a:schemeClr val="tx1"/>
                </a:solidFill>
                <a:latin typeface="Times New Roman" panose="02020603050405020304" pitchFamily="18" charset="0"/>
                <a:cs typeface="Times New Roman" pitchFamily="18" charset="0"/>
              </a:rPr>
              <a:t>, </a:t>
            </a:r>
            <a:r>
              <a:rPr lang="en-IN" sz="2400" b="0" i="1" dirty="0" err="1">
                <a:solidFill>
                  <a:schemeClr val="tx1"/>
                </a:solidFill>
                <a:latin typeface="Times New Roman" panose="02020603050405020304" pitchFamily="18" charset="0"/>
                <a:cs typeface="Times New Roman" pitchFamily="18" charset="0"/>
              </a:rPr>
              <a:t>Barkha</a:t>
            </a:r>
            <a:r>
              <a:rPr lang="en-IN" sz="2400" b="0" i="1" dirty="0">
                <a:solidFill>
                  <a:schemeClr val="tx1"/>
                </a:solidFill>
                <a:latin typeface="Times New Roman" panose="02020603050405020304" pitchFamily="18" charset="0"/>
                <a:cs typeface="Times New Roman" pitchFamily="18" charset="0"/>
              </a:rPr>
              <a:t> </a:t>
            </a:r>
            <a:r>
              <a:rPr lang="en-IN" sz="2400" b="0" i="1" dirty="0" err="1">
                <a:solidFill>
                  <a:schemeClr val="tx1"/>
                </a:solidFill>
                <a:latin typeface="Times New Roman" panose="02020603050405020304" pitchFamily="18" charset="0"/>
                <a:cs typeface="Times New Roman" pitchFamily="18" charset="0"/>
              </a:rPr>
              <a:t>Deogade</a:t>
            </a:r>
            <a:r>
              <a:rPr lang="en-IN" sz="2400" b="0" i="1" dirty="0">
                <a:solidFill>
                  <a:schemeClr val="tx1"/>
                </a:solidFill>
                <a:latin typeface="Times New Roman" panose="02020603050405020304" pitchFamily="18" charset="0"/>
                <a:cs typeface="Times New Roman" pitchFamily="18" charset="0"/>
              </a:rPr>
              <a:t>, Pooja </a:t>
            </a:r>
            <a:r>
              <a:rPr lang="en-IN" sz="2400" b="0" i="1" dirty="0" err="1">
                <a:solidFill>
                  <a:schemeClr val="tx1"/>
                </a:solidFill>
                <a:latin typeface="Times New Roman" panose="02020603050405020304" pitchFamily="18" charset="0"/>
                <a:cs typeface="Times New Roman" pitchFamily="18" charset="0"/>
              </a:rPr>
              <a:t>Dupare</a:t>
            </a:r>
            <a:r>
              <a:rPr lang="en-IN" sz="2400" b="0" i="1" dirty="0">
                <a:solidFill>
                  <a:schemeClr val="tx1"/>
                </a:solidFill>
                <a:latin typeface="Times New Roman" panose="02020603050405020304" pitchFamily="18" charset="0"/>
                <a:cs typeface="Times New Roman" pitchFamily="18" charset="0"/>
              </a:rPr>
              <a:t>, Pooja </a:t>
            </a:r>
            <a:r>
              <a:rPr lang="en-IN" sz="2400" b="0" i="1" dirty="0" err="1">
                <a:solidFill>
                  <a:schemeClr val="tx1"/>
                </a:solidFill>
                <a:latin typeface="Times New Roman" panose="02020603050405020304" pitchFamily="18" charset="0"/>
                <a:cs typeface="Times New Roman" pitchFamily="18" charset="0"/>
              </a:rPr>
              <a:t>Khodke</a:t>
            </a:r>
            <a:r>
              <a:rPr lang="en-IN" sz="2400" b="0" i="1" dirty="0">
                <a:solidFill>
                  <a:schemeClr val="tx1"/>
                </a:solidFill>
                <a:latin typeface="Times New Roman" panose="02020603050405020304" pitchFamily="18" charset="0"/>
                <a:cs typeface="Times New Roman" pitchFamily="18" charset="0"/>
              </a:rPr>
              <a:t>, Vandana S. Choubey (2021). An Implementation of Satellite Image Classification and Analysis using Machine Learning with ISRO LISS IV, International Journal of Computational and Electronics Aspects in Engineering Vol. 2, no. 2, pp. 1 – 9. https://doi.org/10.26706/ijceae.2.2.20210404</a:t>
            </a:r>
          </a:p>
        </p:txBody>
      </p:sp>
      <p:sp>
        <p:nvSpPr>
          <p:cNvPr id="4" name="Slide Number Placeholder 3">
            <a:extLst>
              <a:ext uri="{FF2B5EF4-FFF2-40B4-BE49-F238E27FC236}">
                <a16:creationId xmlns:a16="http://schemas.microsoft.com/office/drawing/2014/main" id="{9E6C4BBA-5922-4A27-9F57-BE255BCC9503}"/>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187</a:t>
            </a:fld>
            <a:endParaRPr lang="en-US" dirty="0"/>
          </a:p>
        </p:txBody>
      </p:sp>
    </p:spTree>
    <p:extLst>
      <p:ext uri="{BB962C8B-B14F-4D97-AF65-F5344CB8AC3E}">
        <p14:creationId xmlns:p14="http://schemas.microsoft.com/office/powerpoint/2010/main" val="10331185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45114" y="76200"/>
            <a:ext cx="8125734" cy="6783652"/>
          </a:xfrm>
          <a:prstGeom prst="rect">
            <a:avLst/>
          </a:prstGeom>
          <a:noFill/>
        </p:spPr>
        <p:txBody>
          <a:bodyPr wrap="square">
            <a:spAutoFit/>
          </a:bodyPr>
          <a:lstStyle/>
          <a:p>
            <a:pPr marL="457200" lvl="0" indent="-457200" algn="just">
              <a:lnSpc>
                <a:spcPct val="107000"/>
              </a:lnSpc>
              <a:buFont typeface="+mj-lt"/>
              <a:buAutoNum type="arabicPeriod" startAt="9"/>
            </a:pPr>
            <a:r>
              <a:rPr lang="en-IN" sz="2400" b="0" i="1" dirty="0">
                <a:solidFill>
                  <a:schemeClr val="tx1"/>
                </a:solidFill>
                <a:latin typeface="Times New Roman" panose="02020603050405020304" pitchFamily="18" charset="0"/>
                <a:cs typeface="Times New Roman" pitchFamily="18" charset="0"/>
              </a:rPr>
              <a:t>Krishna Kumar </a:t>
            </a:r>
            <a:r>
              <a:rPr lang="en-IN" sz="2400" b="0" i="1" dirty="0" err="1">
                <a:solidFill>
                  <a:schemeClr val="tx1"/>
                </a:solidFill>
                <a:latin typeface="Times New Roman" panose="02020603050405020304" pitchFamily="18" charset="0"/>
                <a:cs typeface="Times New Roman" pitchFamily="18" charset="0"/>
              </a:rPr>
              <a:t>Perikamana</a:t>
            </a:r>
            <a:r>
              <a:rPr lang="en-IN" sz="2400" b="0" i="1" dirty="0">
                <a:solidFill>
                  <a:schemeClr val="tx1"/>
                </a:solidFill>
                <a:latin typeface="Times New Roman" panose="02020603050405020304" pitchFamily="18" charset="0"/>
                <a:cs typeface="Times New Roman" pitchFamily="18" charset="0"/>
              </a:rPr>
              <a:t>, </a:t>
            </a:r>
            <a:r>
              <a:rPr lang="en-IN" sz="2400" b="0" i="1" dirty="0" err="1">
                <a:solidFill>
                  <a:schemeClr val="tx1"/>
                </a:solidFill>
                <a:latin typeface="Times New Roman" panose="02020603050405020304" pitchFamily="18" charset="0"/>
                <a:cs typeface="Times New Roman" pitchFamily="18" charset="0"/>
              </a:rPr>
              <a:t>Krishnachandran</a:t>
            </a:r>
            <a:r>
              <a:rPr lang="en-IN" sz="2400" b="0" i="1" dirty="0">
                <a:solidFill>
                  <a:schemeClr val="tx1"/>
                </a:solidFill>
                <a:latin typeface="Times New Roman" panose="02020603050405020304" pitchFamily="18" charset="0"/>
                <a:cs typeface="Times New Roman" pitchFamily="18" charset="0"/>
              </a:rPr>
              <a:t> Balakrishnan, </a:t>
            </a:r>
            <a:r>
              <a:rPr lang="en-IN" sz="2400" b="0" i="1" dirty="0" err="1">
                <a:solidFill>
                  <a:schemeClr val="tx1"/>
                </a:solidFill>
                <a:latin typeface="Times New Roman" panose="02020603050405020304" pitchFamily="18" charset="0"/>
                <a:cs typeface="Times New Roman" pitchFamily="18" charset="0"/>
              </a:rPr>
              <a:t>Pratyush</a:t>
            </a:r>
            <a:r>
              <a:rPr lang="en-IN" sz="2400" b="0" i="1" dirty="0">
                <a:solidFill>
                  <a:schemeClr val="tx1"/>
                </a:solidFill>
                <a:latin typeface="Times New Roman" panose="02020603050405020304" pitchFamily="18" charset="0"/>
                <a:cs typeface="Times New Roman" pitchFamily="18" charset="0"/>
              </a:rPr>
              <a:t> Tripathy (2021). A CNN based method for Sub-pixel Urban Land Cover </a:t>
            </a:r>
            <a:r>
              <a:rPr lang="en-IN" sz="2400" b="0" i="1" dirty="0" err="1">
                <a:solidFill>
                  <a:schemeClr val="tx1"/>
                </a:solidFill>
                <a:latin typeface="Times New Roman" panose="02020603050405020304" pitchFamily="18" charset="0"/>
                <a:cs typeface="Times New Roman" pitchFamily="18" charset="0"/>
              </a:rPr>
              <a:t>Classication</a:t>
            </a:r>
            <a:r>
              <a:rPr lang="en-IN" sz="2400" b="0" i="1" dirty="0">
                <a:solidFill>
                  <a:schemeClr val="tx1"/>
                </a:solidFill>
                <a:latin typeface="Times New Roman" panose="02020603050405020304" pitchFamily="18" charset="0"/>
                <a:cs typeface="Times New Roman" pitchFamily="18" charset="0"/>
              </a:rPr>
              <a:t> using Landsat-5 TM and Resourcesat-1 LISS-IV Imagery. Computer Vision and Pattern Recognition. https://doi.org/10.48550/arXiv.2112.08841 </a:t>
            </a:r>
          </a:p>
          <a:p>
            <a:pPr marL="457200" lvl="0" indent="-457200" algn="just">
              <a:lnSpc>
                <a:spcPct val="107000"/>
              </a:lnSpc>
              <a:buFont typeface="+mj-lt"/>
              <a:buAutoNum type="arabicPeriod" startAt="9"/>
            </a:pPr>
            <a:r>
              <a:rPr lang="en-IN" sz="2400" b="0" i="1" dirty="0">
                <a:solidFill>
                  <a:schemeClr val="tx1"/>
                </a:solidFill>
                <a:latin typeface="Times New Roman" panose="02020603050405020304" pitchFamily="18" charset="0"/>
                <a:cs typeface="Times New Roman" pitchFamily="18" charset="0"/>
              </a:rPr>
              <a:t>Tanya Jain, MOHD Jawed Khan, Shubham Pandey, </a:t>
            </a:r>
            <a:r>
              <a:rPr lang="en-IN" sz="2400" b="0" i="1" dirty="0" err="1">
                <a:solidFill>
                  <a:schemeClr val="tx1"/>
                </a:solidFill>
                <a:latin typeface="Times New Roman" panose="02020603050405020304" pitchFamily="18" charset="0"/>
                <a:cs typeface="Times New Roman" pitchFamily="18" charset="0"/>
              </a:rPr>
              <a:t>Shivam</a:t>
            </a:r>
            <a:r>
              <a:rPr lang="en-IN" sz="2400" b="0" i="1" dirty="0">
                <a:solidFill>
                  <a:schemeClr val="tx1"/>
                </a:solidFill>
                <a:latin typeface="Times New Roman" panose="02020603050405020304" pitchFamily="18" charset="0"/>
                <a:cs typeface="Times New Roman" pitchFamily="18" charset="0"/>
              </a:rPr>
              <a:t> Mishra, Shubham Yadav (2022). Satellite Image Classification and Analysis using Machine Learning with ISRO LISS IV, International Research Journal of Engineering and Technology (IRJET), Vol. 09, no. 5, pp. 1479–1487.</a:t>
            </a:r>
          </a:p>
          <a:p>
            <a:pPr marL="457200" lvl="0" indent="-457200" algn="just">
              <a:lnSpc>
                <a:spcPct val="107000"/>
              </a:lnSpc>
              <a:buFont typeface="+mj-lt"/>
              <a:buAutoNum type="arabicPeriod" startAt="9"/>
            </a:pPr>
            <a:r>
              <a:rPr lang="en-US" sz="2400" b="0" i="1" dirty="0" err="1">
                <a:solidFill>
                  <a:schemeClr val="tx1"/>
                </a:solidFill>
                <a:effectLst/>
                <a:latin typeface="Times New Roman" panose="02020603050405020304" pitchFamily="18" charset="0"/>
                <a:ea typeface="Times New Roman" panose="02020603050405020304" pitchFamily="18" charset="0"/>
              </a:rPr>
              <a:t>Fatyanosa</a:t>
            </a:r>
            <a:r>
              <a:rPr lang="en-US" sz="2400" b="0" i="1" dirty="0">
                <a:solidFill>
                  <a:schemeClr val="tx1"/>
                </a:solidFill>
                <a:effectLst/>
                <a:latin typeface="Times New Roman" panose="02020603050405020304" pitchFamily="18" charset="0"/>
                <a:ea typeface="Times New Roman" panose="02020603050405020304" pitchFamily="18" charset="0"/>
              </a:rPr>
              <a:t>, TN &amp; </a:t>
            </a:r>
            <a:r>
              <a:rPr lang="en-US" sz="2400" b="0" i="1" dirty="0" err="1">
                <a:solidFill>
                  <a:schemeClr val="tx1"/>
                </a:solidFill>
                <a:effectLst/>
                <a:latin typeface="Times New Roman" panose="02020603050405020304" pitchFamily="18" charset="0"/>
                <a:ea typeface="Times New Roman" panose="02020603050405020304" pitchFamily="18" charset="0"/>
              </a:rPr>
              <a:t>Aritsugi</a:t>
            </a:r>
            <a:r>
              <a:rPr lang="en-US" sz="2400" b="0" i="1" dirty="0">
                <a:solidFill>
                  <a:schemeClr val="tx1"/>
                </a:solidFill>
                <a:effectLst/>
                <a:latin typeface="Times New Roman" panose="02020603050405020304" pitchFamily="18" charset="0"/>
                <a:ea typeface="Times New Roman" panose="02020603050405020304" pitchFamily="18" charset="0"/>
              </a:rPr>
              <a:t>, M (2020), ‘Effects of the number of hyperparameters on the performance of GA-CNN’, 2020 IEEE/ACM International Conference on Big Data Computing, Applications and Technologies (BDCAT), pp. 144-153, DOI: 10.1109/BDCAT50828.2020. 00016</a:t>
            </a:r>
            <a:endParaRPr lang="en-IN" sz="2400" b="0" i="1" dirty="0">
              <a:solidFill>
                <a:schemeClr val="tx1"/>
              </a:solidFill>
              <a:latin typeface="Times New Roman" panose="02020603050405020304" pitchFamily="18" charset="0"/>
              <a:cs typeface="Times New Roman" pitchFamily="18" charset="0"/>
            </a:endParaRPr>
          </a:p>
        </p:txBody>
      </p:sp>
      <p:sp>
        <p:nvSpPr>
          <p:cNvPr id="4" name="Slide Number Placeholder 3">
            <a:extLst>
              <a:ext uri="{FF2B5EF4-FFF2-40B4-BE49-F238E27FC236}">
                <a16:creationId xmlns:a16="http://schemas.microsoft.com/office/drawing/2014/main" id="{9E6C4BBA-5922-4A27-9F57-BE255BCC9503}"/>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188</a:t>
            </a:fld>
            <a:endParaRPr lang="en-US" dirty="0"/>
          </a:p>
        </p:txBody>
      </p:sp>
    </p:spTree>
    <p:extLst>
      <p:ext uri="{BB962C8B-B14F-4D97-AF65-F5344CB8AC3E}">
        <p14:creationId xmlns:p14="http://schemas.microsoft.com/office/powerpoint/2010/main" val="9011085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15616" y="260648"/>
            <a:ext cx="7776864" cy="5598136"/>
          </a:xfrm>
          <a:prstGeom prst="rect">
            <a:avLst/>
          </a:prstGeom>
          <a:noFill/>
        </p:spPr>
        <p:txBody>
          <a:bodyPr wrap="square">
            <a:spAutoFit/>
          </a:bodyPr>
          <a:lstStyle/>
          <a:p>
            <a:pPr marL="457200" lvl="0" indent="-457200" algn="just">
              <a:lnSpc>
                <a:spcPct val="107000"/>
              </a:lnSpc>
              <a:buFont typeface="+mj-lt"/>
              <a:buAutoNum type="arabicPeriod" startAt="12"/>
            </a:pPr>
            <a:r>
              <a:rPr lang="en-IN" sz="2400" b="0" i="1" dirty="0">
                <a:solidFill>
                  <a:schemeClr val="tx1"/>
                </a:solidFill>
                <a:latin typeface="Times New Roman" panose="02020603050405020304" pitchFamily="18" charset="0"/>
                <a:cs typeface="Times New Roman" pitchFamily="18" charset="0"/>
              </a:rPr>
              <a:t>Pratiksha </a:t>
            </a:r>
            <a:r>
              <a:rPr lang="en-IN" sz="2400" b="0" i="1" dirty="0" err="1">
                <a:solidFill>
                  <a:schemeClr val="tx1"/>
                </a:solidFill>
                <a:latin typeface="Times New Roman" panose="02020603050405020304" pitchFamily="18" charset="0"/>
                <a:cs typeface="Times New Roman" pitchFamily="18" charset="0"/>
              </a:rPr>
              <a:t>Hattikatti</a:t>
            </a:r>
            <a:r>
              <a:rPr lang="en-IN" sz="2400" b="0" i="1" dirty="0">
                <a:solidFill>
                  <a:schemeClr val="tx1"/>
                </a:solidFill>
                <a:latin typeface="Times New Roman" panose="02020603050405020304" pitchFamily="18" charset="0"/>
                <a:cs typeface="Times New Roman" pitchFamily="18" charset="0"/>
              </a:rPr>
              <a:t> (2017). Texture based interstitial lung disease detection using convolutional neural network. 2017 international conference on big data, </a:t>
            </a:r>
            <a:r>
              <a:rPr lang="en-IN" sz="2400" b="0" i="1" dirty="0" err="1">
                <a:solidFill>
                  <a:schemeClr val="tx1"/>
                </a:solidFill>
                <a:latin typeface="Times New Roman" panose="02020603050405020304" pitchFamily="18" charset="0"/>
                <a:cs typeface="Times New Roman" pitchFamily="18" charset="0"/>
              </a:rPr>
              <a:t>iot</a:t>
            </a:r>
            <a:r>
              <a:rPr lang="en-IN" sz="2400" b="0" i="1" dirty="0">
                <a:solidFill>
                  <a:schemeClr val="tx1"/>
                </a:solidFill>
                <a:latin typeface="Times New Roman" panose="02020603050405020304" pitchFamily="18" charset="0"/>
                <a:cs typeface="Times New Roman" pitchFamily="18" charset="0"/>
              </a:rPr>
              <a:t> and data science (Bid) Pune, India, pp 18–22, Vishwakarma Institute of Technology.</a:t>
            </a:r>
          </a:p>
          <a:p>
            <a:pPr marL="457200" lvl="0" indent="-457200" algn="just">
              <a:lnSpc>
                <a:spcPct val="107000"/>
              </a:lnSpc>
              <a:buFont typeface="+mj-lt"/>
              <a:buAutoNum type="arabicPeriod" startAt="12"/>
            </a:pPr>
            <a:r>
              <a:rPr lang="en-IN" sz="2400" b="0" i="1" dirty="0" err="1">
                <a:solidFill>
                  <a:schemeClr val="tx1"/>
                </a:solidFill>
                <a:latin typeface="Times New Roman" panose="02020603050405020304" pitchFamily="18" charset="0"/>
                <a:cs typeface="Times New Roman" pitchFamily="18" charset="0"/>
              </a:rPr>
              <a:t>Zhouhan</a:t>
            </a:r>
            <a:r>
              <a:rPr lang="en-IN" sz="2400" b="0" i="1" dirty="0">
                <a:solidFill>
                  <a:schemeClr val="tx1"/>
                </a:solidFill>
                <a:latin typeface="Times New Roman" panose="02020603050405020304" pitchFamily="18" charset="0"/>
                <a:cs typeface="Times New Roman" pitchFamily="18" charset="0"/>
              </a:rPr>
              <a:t> Lin, </a:t>
            </a:r>
            <a:r>
              <a:rPr lang="en-IN" sz="2400" b="0" i="1" dirty="0" err="1">
                <a:solidFill>
                  <a:schemeClr val="tx1"/>
                </a:solidFill>
                <a:latin typeface="Times New Roman" panose="02020603050405020304" pitchFamily="18" charset="0"/>
                <a:cs typeface="Times New Roman" pitchFamily="18" charset="0"/>
              </a:rPr>
              <a:t>Yushi</a:t>
            </a:r>
            <a:r>
              <a:rPr lang="en-IN" sz="2400" b="0" i="1" dirty="0">
                <a:solidFill>
                  <a:schemeClr val="tx1"/>
                </a:solidFill>
                <a:latin typeface="Times New Roman" panose="02020603050405020304" pitchFamily="18" charset="0"/>
                <a:cs typeface="Times New Roman" pitchFamily="18" charset="0"/>
              </a:rPr>
              <a:t> Chen, Xing Zhao &amp; Gang Wang (2013). Spectral-spatial classification of hyperspectral image using autoencoders, 9th International Conference on Information, Communications &amp; Signal Processing (ICICS), DOI: 10.1109/ICICS.2013.6782778.</a:t>
            </a:r>
          </a:p>
          <a:p>
            <a:pPr marL="457200" lvl="0" indent="-457200" algn="just">
              <a:lnSpc>
                <a:spcPct val="107000"/>
              </a:lnSpc>
              <a:buFont typeface="+mj-lt"/>
              <a:buAutoNum type="arabicPeriod" startAt="12"/>
            </a:pPr>
            <a:r>
              <a:rPr lang="en-IN" sz="2400" b="0" i="1" dirty="0">
                <a:solidFill>
                  <a:schemeClr val="tx1"/>
                </a:solidFill>
                <a:latin typeface="Times New Roman" panose="02020603050405020304" pitchFamily="18" charset="0"/>
                <a:cs typeface="Times New Roman" pitchFamily="18" charset="0"/>
              </a:rPr>
              <a:t>Chen, Y, Lin, Z, Zhao, X, Wang, G &amp; Gu, Y (2014). ‘Deep learning-based classification of hyperspectral data’, IEEE J. Sel. Topics Appl. Earth </a:t>
            </a:r>
            <a:r>
              <a:rPr lang="en-IN" sz="2400" b="0" i="1" dirty="0" err="1">
                <a:solidFill>
                  <a:schemeClr val="tx1"/>
                </a:solidFill>
                <a:latin typeface="Times New Roman" panose="02020603050405020304" pitchFamily="18" charset="0"/>
                <a:cs typeface="Times New Roman" pitchFamily="18" charset="0"/>
              </a:rPr>
              <a:t>Observ</a:t>
            </a:r>
            <a:r>
              <a:rPr lang="en-IN" sz="2400" b="0" i="1" dirty="0">
                <a:solidFill>
                  <a:schemeClr val="tx1"/>
                </a:solidFill>
                <a:latin typeface="Times New Roman" panose="02020603050405020304" pitchFamily="18" charset="0"/>
                <a:cs typeface="Times New Roman" pitchFamily="18" charset="0"/>
              </a:rPr>
              <a:t>. Remote Sens., vol. 7, no. 6, pp. 2094-2107. </a:t>
            </a:r>
          </a:p>
        </p:txBody>
      </p:sp>
      <p:sp>
        <p:nvSpPr>
          <p:cNvPr id="4" name="Slide Number Placeholder 3">
            <a:extLst>
              <a:ext uri="{FF2B5EF4-FFF2-40B4-BE49-F238E27FC236}">
                <a16:creationId xmlns:a16="http://schemas.microsoft.com/office/drawing/2014/main" id="{9E6C4BBA-5922-4A27-9F57-BE255BCC9503}"/>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189</a:t>
            </a:fld>
            <a:endParaRPr lang="en-US" dirty="0"/>
          </a:p>
        </p:txBody>
      </p:sp>
    </p:spTree>
    <p:extLst>
      <p:ext uri="{BB962C8B-B14F-4D97-AF65-F5344CB8AC3E}">
        <p14:creationId xmlns:p14="http://schemas.microsoft.com/office/powerpoint/2010/main" val="3581530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19</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483030770"/>
              </p:ext>
            </p:extLst>
          </p:nvPr>
        </p:nvGraphicFramePr>
        <p:xfrm>
          <a:off x="1115616" y="145630"/>
          <a:ext cx="7955232" cy="6727610"/>
        </p:xfrm>
        <a:graphic>
          <a:graphicData uri="http://schemas.openxmlformats.org/drawingml/2006/table">
            <a:tbl>
              <a:tblPr firstRow="1" bandRow="1">
                <a:tableStyleId>{5940675A-B579-460E-94D1-54222C63F5DA}</a:tableStyleId>
              </a:tblPr>
              <a:tblGrid>
                <a:gridCol w="1584176">
                  <a:extLst>
                    <a:ext uri="{9D8B030D-6E8A-4147-A177-3AD203B41FA5}">
                      <a16:colId xmlns:a16="http://schemas.microsoft.com/office/drawing/2014/main" val="406820577"/>
                    </a:ext>
                  </a:extLst>
                </a:gridCol>
                <a:gridCol w="1080120">
                  <a:extLst>
                    <a:ext uri="{9D8B030D-6E8A-4147-A177-3AD203B41FA5}">
                      <a16:colId xmlns:a16="http://schemas.microsoft.com/office/drawing/2014/main" val="2658887784"/>
                    </a:ext>
                  </a:extLst>
                </a:gridCol>
                <a:gridCol w="5290936">
                  <a:extLst>
                    <a:ext uri="{9D8B030D-6E8A-4147-A177-3AD203B41FA5}">
                      <a16:colId xmlns:a16="http://schemas.microsoft.com/office/drawing/2014/main" val="875451995"/>
                    </a:ext>
                  </a:extLst>
                </a:gridCol>
              </a:tblGrid>
              <a:tr h="784010">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5624702">
                <a:tc>
                  <a:txBody>
                    <a:bodyPr/>
                    <a:lstStyle/>
                    <a:p>
                      <a:pPr>
                        <a:lnSpc>
                          <a:spcPct val="100000"/>
                        </a:lnSpc>
                        <a:spcAft>
                          <a:spcPts val="600"/>
                        </a:spcAft>
                      </a:pPr>
                      <a:r>
                        <a:rPr kumimoji="0"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Yue, J, Zhao, W, Mao, S &amp; Liu, H 2015, ‘Spectral–spatial classification of hyperspectral images using deep convolutional neural networks’, Remote Sens. Lett., vol. 6, no. 6, pp. 468-477.</a:t>
                      </a:r>
                    </a:p>
                  </a:txBody>
                  <a:tcPr marL="68580" marR="68580" marT="0" marB="0"/>
                </a:tc>
                <a:tc>
                  <a:txBody>
                    <a:bodyPr/>
                    <a:lstStyle/>
                    <a:p>
                      <a:pPr marL="0" lvl="0" indent="0" algn="just">
                        <a:lnSpc>
                          <a:spcPct val="100000"/>
                        </a:lnSpc>
                        <a:spcAft>
                          <a:spcPts val="600"/>
                        </a:spcAft>
                        <a:buFont typeface="Symbol" panose="05050102010706020507" pitchFamily="18" charset="2"/>
                        <a:buNone/>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Image scene of 610 × 340 pixels cover over the Pavia city in Italy.</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lgn="just">
                        <a:lnSpc>
                          <a:spcPct val="100000"/>
                        </a:lnSpc>
                        <a:spcAft>
                          <a:spcPts val="60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work includes Principal Component Analysis (PCA), DCNN, and logistic regression  classification.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60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introduces a deep learning based framework with joint spectral–spatial features for classification of HSI.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60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Initially, the feature maps of spectral and spatial are generated. Then the high-level features are obtained using DCNNs-LR (Deep Convolutional Neural Networks - Logistic Regression).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60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Finally, the voting is done and the majority of votes are considered for class value assignment.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60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produces OA of 95.18%</a:t>
                      </a:r>
                    </a:p>
                    <a:p>
                      <a:pPr marL="0" lvl="0" indent="0" algn="just">
                        <a:lnSpc>
                          <a:spcPct val="100000"/>
                        </a:lnSpc>
                        <a:spcAft>
                          <a:spcPts val="600"/>
                        </a:spcAft>
                        <a:buFont typeface="Symbol" panose="05050102010706020507" pitchFamily="18" charset="2"/>
                        <a:buNone/>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Limitation:</a:t>
                      </a:r>
                    </a:p>
                    <a:p>
                      <a:pPr marL="342900" lvl="0" indent="-342900" algn="just">
                        <a:lnSpc>
                          <a:spcPct val="100000"/>
                        </a:lnSpc>
                        <a:spcAft>
                          <a:spcPts val="60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Class level performance is lower for most of the classes in comparison with earlier methods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18566702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7624" y="260648"/>
            <a:ext cx="7704856" cy="5598136"/>
          </a:xfrm>
          <a:prstGeom prst="rect">
            <a:avLst/>
          </a:prstGeom>
          <a:noFill/>
        </p:spPr>
        <p:txBody>
          <a:bodyPr wrap="square">
            <a:spAutoFit/>
          </a:bodyPr>
          <a:lstStyle/>
          <a:p>
            <a:pPr marL="457200" lvl="0" indent="-457200" algn="just">
              <a:lnSpc>
                <a:spcPct val="107000"/>
              </a:lnSpc>
              <a:buFont typeface="+mj-lt"/>
              <a:buAutoNum type="arabicPeriod" startAt="15"/>
            </a:pPr>
            <a:r>
              <a:rPr lang="en-IN" sz="2400" b="0" i="1" dirty="0">
                <a:solidFill>
                  <a:schemeClr val="tx1"/>
                </a:solidFill>
                <a:latin typeface="Times New Roman" panose="02020603050405020304" pitchFamily="18" charset="0"/>
                <a:cs typeface="Times New Roman" pitchFamily="18" charset="0"/>
              </a:rPr>
              <a:t>Yue, J, Zhao, W, Mao, S &amp; Liu, H (2015). ‘Spectral–spatial classification of hyperspectral images using deep convolutional neural networks’, Remote Sens. Lett., vol. 6, no. 6, pp. 468-477.</a:t>
            </a:r>
          </a:p>
          <a:p>
            <a:pPr marL="457200" lvl="0" indent="-457200" algn="just">
              <a:lnSpc>
                <a:spcPct val="107000"/>
              </a:lnSpc>
              <a:buFont typeface="+mj-lt"/>
              <a:buAutoNum type="arabicPeriod" startAt="15"/>
            </a:pPr>
            <a:r>
              <a:rPr lang="en-IN" sz="2400" b="0" i="1" dirty="0" err="1">
                <a:solidFill>
                  <a:schemeClr val="tx1"/>
                </a:solidFill>
                <a:latin typeface="Times New Roman" panose="02020603050405020304" pitchFamily="18" charset="0"/>
                <a:cs typeface="Times New Roman" pitchFamily="18" charset="0"/>
              </a:rPr>
              <a:t>Aptoula</a:t>
            </a:r>
            <a:r>
              <a:rPr lang="en-IN" sz="2400" b="0" i="1" dirty="0">
                <a:solidFill>
                  <a:schemeClr val="tx1"/>
                </a:solidFill>
                <a:latin typeface="Times New Roman" panose="02020603050405020304" pitchFamily="18" charset="0"/>
                <a:cs typeface="Times New Roman" pitchFamily="18" charset="0"/>
              </a:rPr>
              <a:t>, E, </a:t>
            </a:r>
            <a:r>
              <a:rPr lang="en-IN" sz="2400" b="0" i="1" dirty="0" err="1">
                <a:solidFill>
                  <a:schemeClr val="tx1"/>
                </a:solidFill>
                <a:latin typeface="Times New Roman" panose="02020603050405020304" pitchFamily="18" charset="0"/>
                <a:cs typeface="Times New Roman" pitchFamily="18" charset="0"/>
              </a:rPr>
              <a:t>Ozdemir</a:t>
            </a:r>
            <a:r>
              <a:rPr lang="en-IN" sz="2400" b="0" i="1" dirty="0">
                <a:solidFill>
                  <a:schemeClr val="tx1"/>
                </a:solidFill>
                <a:latin typeface="Times New Roman" panose="02020603050405020304" pitchFamily="18" charset="0"/>
                <a:cs typeface="Times New Roman" pitchFamily="18" charset="0"/>
              </a:rPr>
              <a:t>, MC &amp; </a:t>
            </a:r>
            <a:r>
              <a:rPr lang="en-IN" sz="2400" b="0" i="1" dirty="0" err="1">
                <a:solidFill>
                  <a:schemeClr val="tx1"/>
                </a:solidFill>
                <a:latin typeface="Times New Roman" panose="02020603050405020304" pitchFamily="18" charset="0"/>
                <a:cs typeface="Times New Roman" pitchFamily="18" charset="0"/>
              </a:rPr>
              <a:t>Yanikoglu</a:t>
            </a:r>
            <a:r>
              <a:rPr lang="en-IN" sz="2400" b="0" i="1" dirty="0">
                <a:solidFill>
                  <a:schemeClr val="tx1"/>
                </a:solidFill>
                <a:latin typeface="Times New Roman" panose="02020603050405020304" pitchFamily="18" charset="0"/>
                <a:cs typeface="Times New Roman" pitchFamily="18" charset="0"/>
              </a:rPr>
              <a:t>, B (2016). ‘Deep learning with attribute profiles for hyperspectral image classification’, IEEE </a:t>
            </a:r>
            <a:r>
              <a:rPr lang="en-IN" sz="2400" b="0" i="1" dirty="0" err="1">
                <a:solidFill>
                  <a:schemeClr val="tx1"/>
                </a:solidFill>
                <a:latin typeface="Times New Roman" panose="02020603050405020304" pitchFamily="18" charset="0"/>
                <a:cs typeface="Times New Roman" pitchFamily="18" charset="0"/>
              </a:rPr>
              <a:t>Geosci</a:t>
            </a:r>
            <a:r>
              <a:rPr lang="en-IN" sz="2400" b="0" i="1" dirty="0">
                <a:solidFill>
                  <a:schemeClr val="tx1"/>
                </a:solidFill>
                <a:latin typeface="Times New Roman" panose="02020603050405020304" pitchFamily="18" charset="0"/>
                <a:cs typeface="Times New Roman" pitchFamily="18" charset="0"/>
              </a:rPr>
              <a:t>. Remote Sens. Lett., vol. 13, no. 12, pp. 1970-1974.</a:t>
            </a:r>
          </a:p>
          <a:p>
            <a:pPr marL="457200" lvl="0" indent="-457200" algn="just">
              <a:lnSpc>
                <a:spcPct val="107000"/>
              </a:lnSpc>
              <a:buFont typeface="+mj-lt"/>
              <a:buAutoNum type="arabicPeriod" startAt="15"/>
            </a:pPr>
            <a:r>
              <a:rPr lang="en-IN" sz="2400" b="0" i="1" dirty="0" err="1">
                <a:solidFill>
                  <a:schemeClr val="tx1"/>
                </a:solidFill>
                <a:latin typeface="Times New Roman" panose="02020603050405020304" pitchFamily="18" charset="0"/>
                <a:cs typeface="Times New Roman" pitchFamily="18" charset="0"/>
              </a:rPr>
              <a:t>Yushi</a:t>
            </a:r>
            <a:r>
              <a:rPr lang="en-IN" sz="2400" b="0" i="1" dirty="0">
                <a:solidFill>
                  <a:schemeClr val="tx1"/>
                </a:solidFill>
                <a:latin typeface="Times New Roman" panose="02020603050405020304" pitchFamily="18" charset="0"/>
                <a:cs typeface="Times New Roman" pitchFamily="18" charset="0"/>
              </a:rPr>
              <a:t> Chen, Lin Zhu, </a:t>
            </a:r>
            <a:r>
              <a:rPr lang="en-IN" sz="2400" b="0" i="1" dirty="0" err="1">
                <a:solidFill>
                  <a:schemeClr val="tx1"/>
                </a:solidFill>
                <a:latin typeface="Times New Roman" panose="02020603050405020304" pitchFamily="18" charset="0"/>
                <a:cs typeface="Times New Roman" pitchFamily="18" charset="0"/>
              </a:rPr>
              <a:t>Pedram</a:t>
            </a:r>
            <a:r>
              <a:rPr lang="en-IN" sz="2400" b="0" i="1" dirty="0">
                <a:solidFill>
                  <a:schemeClr val="tx1"/>
                </a:solidFill>
                <a:latin typeface="Times New Roman" panose="02020603050405020304" pitchFamily="18" charset="0"/>
                <a:cs typeface="Times New Roman" pitchFamily="18" charset="0"/>
              </a:rPr>
              <a:t> </a:t>
            </a:r>
            <a:r>
              <a:rPr lang="en-IN" sz="2400" b="0" i="1" dirty="0" err="1">
                <a:solidFill>
                  <a:schemeClr val="tx1"/>
                </a:solidFill>
                <a:latin typeface="Times New Roman" panose="02020603050405020304" pitchFamily="18" charset="0"/>
                <a:cs typeface="Times New Roman" pitchFamily="18" charset="0"/>
              </a:rPr>
              <a:t>Ghamisi</a:t>
            </a:r>
            <a:r>
              <a:rPr lang="en-IN" sz="2400" b="0" i="1" dirty="0">
                <a:solidFill>
                  <a:schemeClr val="tx1"/>
                </a:solidFill>
                <a:latin typeface="Times New Roman" panose="02020603050405020304" pitchFamily="18" charset="0"/>
                <a:cs typeface="Times New Roman" pitchFamily="18" charset="0"/>
              </a:rPr>
              <a:t>, </a:t>
            </a:r>
            <a:r>
              <a:rPr lang="en-IN" sz="2400" b="0" i="1" dirty="0" err="1">
                <a:solidFill>
                  <a:schemeClr val="tx1"/>
                </a:solidFill>
                <a:latin typeface="Times New Roman" panose="02020603050405020304" pitchFamily="18" charset="0"/>
                <a:cs typeface="Times New Roman" pitchFamily="18" charset="0"/>
              </a:rPr>
              <a:t>Xiuping</a:t>
            </a:r>
            <a:r>
              <a:rPr lang="en-IN" sz="2400" b="0" i="1" dirty="0">
                <a:solidFill>
                  <a:schemeClr val="tx1"/>
                </a:solidFill>
                <a:latin typeface="Times New Roman" panose="02020603050405020304" pitchFamily="18" charset="0"/>
                <a:cs typeface="Times New Roman" pitchFamily="18" charset="0"/>
              </a:rPr>
              <a:t> Jia, Guoyu Li &amp; Liang Tang (2017). ‘Hyperspectral images classification with </a:t>
            </a:r>
            <a:r>
              <a:rPr lang="en-IN" sz="2400" b="0" i="1" dirty="0" err="1">
                <a:solidFill>
                  <a:schemeClr val="tx1"/>
                </a:solidFill>
                <a:latin typeface="Times New Roman" panose="02020603050405020304" pitchFamily="18" charset="0"/>
                <a:cs typeface="Times New Roman" pitchFamily="18" charset="0"/>
              </a:rPr>
              <a:t>gabor</a:t>
            </a:r>
            <a:r>
              <a:rPr lang="en-IN" sz="2400" b="0" i="1" dirty="0">
                <a:solidFill>
                  <a:schemeClr val="tx1"/>
                </a:solidFill>
                <a:latin typeface="Times New Roman" panose="02020603050405020304" pitchFamily="18" charset="0"/>
                <a:cs typeface="Times New Roman" pitchFamily="18" charset="0"/>
              </a:rPr>
              <a:t> filtering and convolutional neural network’, IEEE Geoscience and Remote Sensing Letters, vol. 14, no. 12, pp. 2355-2359, DOI: 10.1109/LGRS.2017.2764915.</a:t>
            </a:r>
          </a:p>
        </p:txBody>
      </p:sp>
      <p:sp>
        <p:nvSpPr>
          <p:cNvPr id="4" name="Slide Number Placeholder 3">
            <a:extLst>
              <a:ext uri="{FF2B5EF4-FFF2-40B4-BE49-F238E27FC236}">
                <a16:creationId xmlns:a16="http://schemas.microsoft.com/office/drawing/2014/main" id="{9E6C4BBA-5922-4A27-9F57-BE255BCC9503}"/>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190</a:t>
            </a:fld>
            <a:endParaRPr lang="en-US" dirty="0"/>
          </a:p>
        </p:txBody>
      </p:sp>
    </p:spTree>
    <p:extLst>
      <p:ext uri="{BB962C8B-B14F-4D97-AF65-F5344CB8AC3E}">
        <p14:creationId xmlns:p14="http://schemas.microsoft.com/office/powerpoint/2010/main" val="8098594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15616" y="76200"/>
            <a:ext cx="7776864" cy="5993307"/>
          </a:xfrm>
          <a:prstGeom prst="rect">
            <a:avLst/>
          </a:prstGeom>
          <a:noFill/>
        </p:spPr>
        <p:txBody>
          <a:bodyPr wrap="square">
            <a:spAutoFit/>
          </a:bodyPr>
          <a:lstStyle/>
          <a:p>
            <a:pPr marL="457200" lvl="0" indent="-457200" algn="just">
              <a:lnSpc>
                <a:spcPct val="107000"/>
              </a:lnSpc>
              <a:buFont typeface="+mj-lt"/>
              <a:buAutoNum type="arabicPeriod" startAt="18"/>
            </a:pPr>
            <a:r>
              <a:rPr lang="en-IN" sz="2400" b="0" i="1" dirty="0">
                <a:solidFill>
                  <a:schemeClr val="tx1"/>
                </a:solidFill>
                <a:latin typeface="Times New Roman" panose="02020603050405020304" pitchFamily="18" charset="0"/>
                <a:cs typeface="Times New Roman" pitchFamily="18" charset="0"/>
              </a:rPr>
              <a:t>Felix </a:t>
            </a:r>
            <a:r>
              <a:rPr lang="en-IN" sz="2400" b="0" i="1" dirty="0" err="1">
                <a:solidFill>
                  <a:schemeClr val="tx1"/>
                </a:solidFill>
                <a:latin typeface="Times New Roman" panose="02020603050405020304" pitchFamily="18" charset="0"/>
                <a:cs typeface="Times New Roman" pitchFamily="18" charset="0"/>
              </a:rPr>
              <a:t>Juefei</a:t>
            </a:r>
            <a:r>
              <a:rPr lang="en-IN" sz="2400" b="0" i="1" dirty="0">
                <a:solidFill>
                  <a:schemeClr val="tx1"/>
                </a:solidFill>
                <a:latin typeface="Times New Roman" panose="02020603050405020304" pitchFamily="18" charset="0"/>
                <a:cs typeface="Times New Roman" pitchFamily="18" charset="0"/>
              </a:rPr>
              <a:t>-Xu, Vishnu Naresh </a:t>
            </a:r>
            <a:r>
              <a:rPr lang="en-IN" sz="2400" b="0" i="1" dirty="0" err="1">
                <a:solidFill>
                  <a:schemeClr val="tx1"/>
                </a:solidFill>
                <a:latin typeface="Times New Roman" panose="02020603050405020304" pitchFamily="18" charset="0"/>
                <a:cs typeface="Times New Roman" pitchFamily="18" charset="0"/>
              </a:rPr>
              <a:t>Boddeti</a:t>
            </a:r>
            <a:r>
              <a:rPr lang="en-IN" sz="2400" b="0" i="1" dirty="0">
                <a:solidFill>
                  <a:schemeClr val="tx1"/>
                </a:solidFill>
                <a:latin typeface="Times New Roman" panose="02020603050405020304" pitchFamily="18" charset="0"/>
                <a:cs typeface="Times New Roman" pitchFamily="18" charset="0"/>
              </a:rPr>
              <a:t> &amp; </a:t>
            </a:r>
            <a:r>
              <a:rPr lang="en-IN" sz="2400" b="0" i="1" dirty="0" err="1">
                <a:solidFill>
                  <a:schemeClr val="tx1"/>
                </a:solidFill>
                <a:latin typeface="Times New Roman" panose="02020603050405020304" pitchFamily="18" charset="0"/>
                <a:cs typeface="Times New Roman" pitchFamily="18" charset="0"/>
              </a:rPr>
              <a:t>Marios</a:t>
            </a:r>
            <a:r>
              <a:rPr lang="en-IN" sz="2400" b="0" i="1" dirty="0">
                <a:solidFill>
                  <a:schemeClr val="tx1"/>
                </a:solidFill>
                <a:latin typeface="Times New Roman" panose="02020603050405020304" pitchFamily="18" charset="0"/>
                <a:cs typeface="Times New Roman" pitchFamily="18" charset="0"/>
              </a:rPr>
              <a:t> </a:t>
            </a:r>
            <a:r>
              <a:rPr lang="en-IN" sz="2400" b="0" i="1" dirty="0" err="1">
                <a:solidFill>
                  <a:schemeClr val="tx1"/>
                </a:solidFill>
                <a:latin typeface="Times New Roman" panose="02020603050405020304" pitchFamily="18" charset="0"/>
                <a:cs typeface="Times New Roman" pitchFamily="18" charset="0"/>
              </a:rPr>
              <a:t>Savvides</a:t>
            </a:r>
            <a:r>
              <a:rPr lang="en-IN" sz="2400" b="0" i="1" dirty="0">
                <a:solidFill>
                  <a:schemeClr val="tx1"/>
                </a:solidFill>
                <a:latin typeface="Times New Roman" panose="02020603050405020304" pitchFamily="18" charset="0"/>
                <a:cs typeface="Times New Roman" pitchFamily="18" charset="0"/>
              </a:rPr>
              <a:t> (2017). ‘Local binary convolutional neural networks’, IEEE Conference on Computer Vision and Pattern Recognition, pp. 4284-4293, DOI: 10.1109/CVPR. 2017.456.</a:t>
            </a:r>
          </a:p>
          <a:p>
            <a:pPr marL="457200" lvl="0" indent="-457200" algn="just">
              <a:lnSpc>
                <a:spcPct val="107000"/>
              </a:lnSpc>
              <a:buFont typeface="+mj-lt"/>
              <a:buAutoNum type="arabicPeriod" startAt="18"/>
            </a:pPr>
            <a:r>
              <a:rPr lang="en-IN" sz="2400" b="0" i="1" dirty="0">
                <a:solidFill>
                  <a:schemeClr val="tx1"/>
                </a:solidFill>
                <a:latin typeface="Times New Roman" panose="02020603050405020304" pitchFamily="18" charset="0"/>
                <a:cs typeface="Times New Roman" pitchFamily="18" charset="0"/>
              </a:rPr>
              <a:t>Zhou, Z, Li, S &amp; Shao, Y (2018). ‘Crops classification from sentinel-2A multi-spectral remote sensing images based on convolutional neural networks’, IGARSS 2018 - 2018 IEEE International Geoscience and Remote Sensing Symposium, pp. 5300-5303, DOI : 10.1109/IGARSS. 2018.8518860.</a:t>
            </a:r>
          </a:p>
          <a:p>
            <a:pPr marL="457200" lvl="0" indent="-457200" algn="just">
              <a:lnSpc>
                <a:spcPct val="107000"/>
              </a:lnSpc>
              <a:buFont typeface="+mj-lt"/>
              <a:buAutoNum type="arabicPeriod" startAt="18"/>
            </a:pPr>
            <a:r>
              <a:rPr lang="en-IN" sz="2400" b="0" i="1" dirty="0">
                <a:solidFill>
                  <a:schemeClr val="tx1"/>
                </a:solidFill>
                <a:latin typeface="Times New Roman" panose="02020603050405020304" pitchFamily="18" charset="0"/>
                <a:cs typeface="Times New Roman" pitchFamily="18" charset="0"/>
              </a:rPr>
              <a:t>Jiang, J, Feng, X, Liu, F, Xu, Y &amp; Huang, H (2019).  ‘Multi-spectral RGB-NIR image classification using double-channel CNN’, IEEE Access, vol. 7, pp. 20607-20613, DOI: 10.1109/ACCESS.2019.2896128.</a:t>
            </a:r>
          </a:p>
        </p:txBody>
      </p:sp>
      <p:sp>
        <p:nvSpPr>
          <p:cNvPr id="4" name="Slide Number Placeholder 3">
            <a:extLst>
              <a:ext uri="{FF2B5EF4-FFF2-40B4-BE49-F238E27FC236}">
                <a16:creationId xmlns:a16="http://schemas.microsoft.com/office/drawing/2014/main" id="{9E6C4BBA-5922-4A27-9F57-BE255BCC9503}"/>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191</a:t>
            </a:fld>
            <a:endParaRPr lang="en-US" dirty="0"/>
          </a:p>
        </p:txBody>
      </p:sp>
    </p:spTree>
    <p:extLst>
      <p:ext uri="{BB962C8B-B14F-4D97-AF65-F5344CB8AC3E}">
        <p14:creationId xmlns:p14="http://schemas.microsoft.com/office/powerpoint/2010/main" val="39834821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15616" y="76200"/>
            <a:ext cx="7776864" cy="3622274"/>
          </a:xfrm>
          <a:prstGeom prst="rect">
            <a:avLst/>
          </a:prstGeom>
          <a:noFill/>
        </p:spPr>
        <p:txBody>
          <a:bodyPr wrap="square">
            <a:spAutoFit/>
          </a:bodyPr>
          <a:lstStyle/>
          <a:p>
            <a:pPr marL="457200" lvl="0" indent="-457200" algn="just">
              <a:lnSpc>
                <a:spcPct val="107000"/>
              </a:lnSpc>
              <a:buFont typeface="+mj-lt"/>
              <a:buAutoNum type="arabicPeriod" startAt="21"/>
            </a:pPr>
            <a:r>
              <a:rPr lang="en-IN" sz="2400" b="0" i="1" dirty="0" err="1">
                <a:solidFill>
                  <a:schemeClr val="tx1"/>
                </a:solidFill>
                <a:latin typeface="Times New Roman" panose="02020603050405020304" pitchFamily="18" charset="0"/>
                <a:cs typeface="Times New Roman" pitchFamily="18" charset="0"/>
              </a:rPr>
              <a:t>Shengjie</a:t>
            </a:r>
            <a:r>
              <a:rPr lang="en-IN" sz="2400" b="0" i="1" dirty="0">
                <a:solidFill>
                  <a:schemeClr val="tx1"/>
                </a:solidFill>
                <a:latin typeface="Times New Roman" panose="02020603050405020304" pitchFamily="18" charset="0"/>
                <a:cs typeface="Times New Roman" pitchFamily="18" charset="0"/>
              </a:rPr>
              <a:t> Liu, Qian Shi &amp; </a:t>
            </a:r>
            <a:r>
              <a:rPr lang="en-IN" sz="2400" b="0" i="1" dirty="0" err="1">
                <a:solidFill>
                  <a:schemeClr val="tx1"/>
                </a:solidFill>
                <a:latin typeface="Times New Roman" panose="02020603050405020304" pitchFamily="18" charset="0"/>
                <a:cs typeface="Times New Roman" pitchFamily="18" charset="0"/>
              </a:rPr>
              <a:t>Liangpei</a:t>
            </a:r>
            <a:r>
              <a:rPr lang="en-IN" sz="2400" b="0" i="1" dirty="0">
                <a:solidFill>
                  <a:schemeClr val="tx1"/>
                </a:solidFill>
                <a:latin typeface="Times New Roman" panose="02020603050405020304" pitchFamily="18" charset="0"/>
                <a:cs typeface="Times New Roman" pitchFamily="18" charset="0"/>
              </a:rPr>
              <a:t> Zhang (2020). ‘Few-shot hyperspectral image classification with unknown classes using multitask deep learning’, IEEE Transactions on Geoscience and Remote Sensing, vol. 59, no. 6, pp. 5085-5102, DOI: 10.1109/TGRS.2020.3018879. </a:t>
            </a:r>
          </a:p>
          <a:p>
            <a:pPr marL="457200" lvl="0" indent="-457200" algn="just">
              <a:lnSpc>
                <a:spcPct val="107000"/>
              </a:lnSpc>
              <a:buFont typeface="+mj-lt"/>
              <a:buAutoNum type="arabicPeriod" startAt="21"/>
            </a:pPr>
            <a:r>
              <a:rPr lang="en-IN" sz="2400" b="0" i="1" dirty="0" err="1">
                <a:solidFill>
                  <a:schemeClr val="tx1"/>
                </a:solidFill>
                <a:latin typeface="Times New Roman" panose="02020603050405020304" pitchFamily="18" charset="0"/>
                <a:cs typeface="Times New Roman" pitchFamily="18" charset="0"/>
              </a:rPr>
              <a:t>Akrem</a:t>
            </a:r>
            <a:r>
              <a:rPr lang="en-IN" sz="2400" b="0" i="1" dirty="0">
                <a:solidFill>
                  <a:schemeClr val="tx1"/>
                </a:solidFill>
                <a:latin typeface="Times New Roman" panose="02020603050405020304" pitchFamily="18" charset="0"/>
                <a:cs typeface="Times New Roman" pitchFamily="18" charset="0"/>
              </a:rPr>
              <a:t> </a:t>
            </a:r>
            <a:r>
              <a:rPr lang="en-IN" sz="2400" b="0" i="1" dirty="0" err="1">
                <a:solidFill>
                  <a:schemeClr val="tx1"/>
                </a:solidFill>
                <a:latin typeface="Times New Roman" panose="02020603050405020304" pitchFamily="18" charset="0"/>
                <a:cs typeface="Times New Roman" pitchFamily="18" charset="0"/>
              </a:rPr>
              <a:t>Sellami</a:t>
            </a:r>
            <a:r>
              <a:rPr lang="en-IN" sz="2400" b="0" i="1" dirty="0">
                <a:solidFill>
                  <a:schemeClr val="tx1"/>
                </a:solidFill>
                <a:latin typeface="Times New Roman" panose="02020603050405020304" pitchFamily="18" charset="0"/>
                <a:cs typeface="Times New Roman" pitchFamily="18" charset="0"/>
              </a:rPr>
              <a:t> &amp; Salvatore </a:t>
            </a:r>
            <a:r>
              <a:rPr lang="en-IN" sz="2400" b="0" i="1" dirty="0" err="1">
                <a:solidFill>
                  <a:schemeClr val="tx1"/>
                </a:solidFill>
                <a:latin typeface="Times New Roman" panose="02020603050405020304" pitchFamily="18" charset="0"/>
                <a:cs typeface="Times New Roman" pitchFamily="18" charset="0"/>
              </a:rPr>
              <a:t>Tabbone</a:t>
            </a:r>
            <a:r>
              <a:rPr lang="en-IN" sz="2400" b="0" i="1" dirty="0">
                <a:solidFill>
                  <a:schemeClr val="tx1"/>
                </a:solidFill>
                <a:latin typeface="Times New Roman" panose="02020603050405020304" pitchFamily="18" charset="0"/>
                <a:cs typeface="Times New Roman" pitchFamily="18" charset="0"/>
              </a:rPr>
              <a:t> (2022). ‘Deep neural networks-based relevant latent representation learning for hyperspectral image classification’, Pattern recognition, vol. 121</a:t>
            </a:r>
          </a:p>
        </p:txBody>
      </p:sp>
      <p:sp>
        <p:nvSpPr>
          <p:cNvPr id="4" name="Slide Number Placeholder 3">
            <a:extLst>
              <a:ext uri="{FF2B5EF4-FFF2-40B4-BE49-F238E27FC236}">
                <a16:creationId xmlns:a16="http://schemas.microsoft.com/office/drawing/2014/main" id="{9E6C4BBA-5922-4A27-9F57-BE255BCC9503}"/>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192</a:t>
            </a:fld>
            <a:endParaRPr lang="en-US" dirty="0"/>
          </a:p>
        </p:txBody>
      </p:sp>
    </p:spTree>
    <p:extLst>
      <p:ext uri="{BB962C8B-B14F-4D97-AF65-F5344CB8AC3E}">
        <p14:creationId xmlns:p14="http://schemas.microsoft.com/office/powerpoint/2010/main" val="2450707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43000" y="390698"/>
            <a:ext cx="7848600" cy="6001643"/>
          </a:xfrm>
          <a:prstGeom prst="rect">
            <a:avLst/>
          </a:prstGeom>
          <a:noFill/>
        </p:spPr>
        <p:txBody>
          <a:bodyPr wrap="square">
            <a:spAutoFit/>
          </a:bodyPr>
          <a:lstStyle/>
          <a:p>
            <a:pPr algn="ctr"/>
            <a:r>
              <a:rPr lang="en-US" sz="2400" dirty="0">
                <a:solidFill>
                  <a:schemeClr val="accent3"/>
                </a:solidFill>
                <a:latin typeface="Times New Roman" pitchFamily="18" charset="0"/>
                <a:cs typeface="Times New Roman" pitchFamily="18" charset="0"/>
              </a:rPr>
              <a:t>Course Work Completed</a:t>
            </a: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a:p>
            <a:pPr algn="ctr"/>
            <a:endParaRPr lang="en-US" sz="2400" i="1" dirty="0">
              <a:solidFill>
                <a:schemeClr val="accent3"/>
              </a:solidFill>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81880613"/>
              </p:ext>
            </p:extLst>
          </p:nvPr>
        </p:nvGraphicFramePr>
        <p:xfrm>
          <a:off x="1219200" y="1428728"/>
          <a:ext cx="7391400" cy="3676671"/>
        </p:xfrm>
        <a:graphic>
          <a:graphicData uri="http://schemas.openxmlformats.org/drawingml/2006/table">
            <a:tbl>
              <a:tblPr/>
              <a:tblGrid>
                <a:gridCol w="353652">
                  <a:extLst>
                    <a:ext uri="{9D8B030D-6E8A-4147-A177-3AD203B41FA5}">
                      <a16:colId xmlns:a16="http://schemas.microsoft.com/office/drawing/2014/main" val="20000"/>
                    </a:ext>
                  </a:extLst>
                </a:gridCol>
                <a:gridCol w="864530">
                  <a:extLst>
                    <a:ext uri="{9D8B030D-6E8A-4147-A177-3AD203B41FA5}">
                      <a16:colId xmlns:a16="http://schemas.microsoft.com/office/drawing/2014/main" val="20001"/>
                    </a:ext>
                  </a:extLst>
                </a:gridCol>
                <a:gridCol w="2896618">
                  <a:extLst>
                    <a:ext uri="{9D8B030D-6E8A-4147-A177-3AD203B41FA5}">
                      <a16:colId xmlns:a16="http://schemas.microsoft.com/office/drawing/2014/main" val="20002"/>
                    </a:ext>
                  </a:extLst>
                </a:gridCol>
                <a:gridCol w="1371600">
                  <a:extLst>
                    <a:ext uri="{9D8B030D-6E8A-4147-A177-3AD203B41FA5}">
                      <a16:colId xmlns:a16="http://schemas.microsoft.com/office/drawing/2014/main" val="1378251120"/>
                    </a:ext>
                  </a:extLst>
                </a:gridCol>
                <a:gridCol w="8382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tblGrid>
              <a:tr h="1475553">
                <a:tc>
                  <a:txBody>
                    <a:bodyPr/>
                    <a:lstStyle/>
                    <a:p>
                      <a:pPr algn="ctr">
                        <a:lnSpc>
                          <a:spcPct val="150000"/>
                        </a:lnSpc>
                        <a:spcAft>
                          <a:spcPts val="0"/>
                        </a:spcAft>
                      </a:pPr>
                      <a:r>
                        <a:rPr lang="fr-FR" sz="1400" b="1" dirty="0" err="1">
                          <a:latin typeface="Times New Roman" panose="02020603050405020304" pitchFamily="18" charset="0"/>
                          <a:ea typeface="Calibri"/>
                          <a:cs typeface="Times New Roman" panose="02020603050405020304" pitchFamily="18" charset="0"/>
                        </a:rPr>
                        <a:t>S.No</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0"/>
                        </a:spcAft>
                      </a:pPr>
                      <a:r>
                        <a:rPr lang="fr-FR" sz="1400" b="1">
                          <a:latin typeface="Times New Roman" panose="02020603050405020304" pitchFamily="18" charset="0"/>
                          <a:ea typeface="Calibri"/>
                          <a:cs typeface="Times New Roman" panose="02020603050405020304" pitchFamily="18" charset="0"/>
                        </a:rPr>
                        <a:t>Course</a:t>
                      </a:r>
                      <a:endParaRPr lang="en-IN" sz="1400">
                        <a:latin typeface="Times New Roman" panose="02020603050405020304" pitchFamily="18" charset="0"/>
                        <a:ea typeface="Calibri"/>
                        <a:cs typeface="Times New Roman" panose="02020603050405020304" pitchFamily="18" charset="0"/>
                      </a:endParaRPr>
                    </a:p>
                    <a:p>
                      <a:pPr algn="ctr">
                        <a:lnSpc>
                          <a:spcPct val="150000"/>
                        </a:lnSpc>
                        <a:spcAft>
                          <a:spcPts val="0"/>
                        </a:spcAft>
                      </a:pPr>
                      <a:r>
                        <a:rPr lang="fr-FR" sz="1400" b="1">
                          <a:latin typeface="Times New Roman" panose="02020603050405020304" pitchFamily="18" charset="0"/>
                          <a:ea typeface="Calibri"/>
                          <a:cs typeface="Times New Roman" panose="02020603050405020304" pitchFamily="18" charset="0"/>
                        </a:rPr>
                        <a:t>Code</a:t>
                      </a:r>
                      <a:endParaRPr lang="en-IN" sz="140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0"/>
                        </a:spcAft>
                      </a:pPr>
                      <a:r>
                        <a:rPr lang="en-US" sz="1400" b="1" dirty="0">
                          <a:latin typeface="Times New Roman" panose="02020603050405020304" pitchFamily="18" charset="0"/>
                          <a:ea typeface="Calibri"/>
                          <a:cs typeface="Times New Roman" panose="02020603050405020304" pitchFamily="18" charset="0"/>
                        </a:rPr>
                        <a:t>Course Name</a:t>
                      </a:r>
                      <a:r>
                        <a:rPr lang="en-US" sz="1400" dirty="0">
                          <a:latin typeface="Times New Roman" panose="02020603050405020304" pitchFamily="18" charset="0"/>
                          <a:ea typeface="Calibri"/>
                          <a:cs typeface="Times New Roman" panose="02020603050405020304" pitchFamily="18" charset="0"/>
                        </a:rPr>
                        <a:t> </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0"/>
                        </a:spcAft>
                      </a:pPr>
                      <a:r>
                        <a:rPr lang="en-IN" sz="1400" dirty="0">
                          <a:latin typeface="Times New Roman" panose="02020603050405020304" pitchFamily="18" charset="0"/>
                          <a:ea typeface="Calibri"/>
                          <a:cs typeface="Times New Roman" panose="02020603050405020304" pitchFamily="18" charset="0"/>
                        </a:rPr>
                        <a:t>Credits</a:t>
                      </a: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0"/>
                        </a:spcAft>
                      </a:pPr>
                      <a:r>
                        <a:rPr lang="en-US" sz="1400" b="1" dirty="0">
                          <a:latin typeface="Times New Roman" panose="02020603050405020304" pitchFamily="18" charset="0"/>
                          <a:ea typeface="Calibri"/>
                          <a:cs typeface="Times New Roman" panose="02020603050405020304" pitchFamily="18" charset="0"/>
                        </a:rPr>
                        <a:t>Core</a:t>
                      </a:r>
                      <a:endParaRPr lang="en-IN" sz="1400" dirty="0">
                        <a:latin typeface="Times New Roman" panose="02020603050405020304" pitchFamily="18" charset="0"/>
                        <a:ea typeface="Calibri"/>
                        <a:cs typeface="Times New Roman" panose="02020603050405020304" pitchFamily="18" charset="0"/>
                      </a:endParaRPr>
                    </a:p>
                    <a:p>
                      <a:pPr algn="ctr">
                        <a:lnSpc>
                          <a:spcPct val="150000"/>
                        </a:lnSpc>
                        <a:spcAft>
                          <a:spcPts val="0"/>
                        </a:spcAft>
                      </a:pPr>
                      <a:r>
                        <a:rPr lang="en-US" sz="1400" b="1" dirty="0">
                          <a:latin typeface="Times New Roman" panose="02020603050405020304" pitchFamily="18" charset="0"/>
                          <a:ea typeface="Calibri"/>
                          <a:cs typeface="Times New Roman" panose="02020603050405020304" pitchFamily="18" charset="0"/>
                        </a:rPr>
                        <a:t>/Elective</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0"/>
                        </a:spcAft>
                      </a:pPr>
                      <a:r>
                        <a:rPr lang="en-US" sz="1400" b="1" dirty="0">
                          <a:latin typeface="Times New Roman" panose="02020603050405020304" pitchFamily="18" charset="0"/>
                          <a:ea typeface="Calibri"/>
                          <a:cs typeface="Times New Roman" panose="02020603050405020304" pitchFamily="18" charset="0"/>
                        </a:rPr>
                        <a:t>Grade Obtained (Grade Point)</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536959">
                <a:tc>
                  <a:txBody>
                    <a:bodyPr/>
                    <a:lstStyle/>
                    <a:p>
                      <a:pPr algn="ctr">
                        <a:lnSpc>
                          <a:spcPct val="150000"/>
                        </a:lnSpc>
                        <a:spcAft>
                          <a:spcPts val="0"/>
                        </a:spcAft>
                      </a:pPr>
                      <a:r>
                        <a:rPr lang="en-US" sz="1400">
                          <a:latin typeface="Times New Roman" panose="02020603050405020304" pitchFamily="18" charset="0"/>
                          <a:ea typeface="Calibri"/>
                          <a:cs typeface="Times New Roman" panose="02020603050405020304" pitchFamily="18" charset="0"/>
                        </a:rPr>
                        <a:t>1</a:t>
                      </a:r>
                      <a:endParaRPr lang="en-IN" sz="140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latin typeface="Times New Roman" panose="02020603050405020304" pitchFamily="18" charset="0"/>
                          <a:ea typeface="Calibri"/>
                          <a:cs typeface="Times New Roman" panose="02020603050405020304" pitchFamily="18" charset="0"/>
                        </a:rPr>
                        <a:t>15MCC16</a:t>
                      </a:r>
                      <a:endParaRPr lang="en-IN" sz="140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400" dirty="0">
                          <a:latin typeface="Times New Roman" panose="02020603050405020304" pitchFamily="18" charset="0"/>
                          <a:ea typeface="Calibri"/>
                          <a:cs typeface="Times New Roman" panose="02020603050405020304" pitchFamily="18" charset="0"/>
                        </a:rPr>
                        <a:t>Data Mining Techniques</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IN" sz="1400" dirty="0">
                          <a:latin typeface="Times New Roman" panose="02020603050405020304" pitchFamily="18" charset="0"/>
                          <a:ea typeface="Calibri"/>
                          <a:cs typeface="Times New Roman" panose="02020603050405020304" pitchFamily="18" charset="0"/>
                        </a:rPr>
                        <a:t>            4</a:t>
                      </a: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latin typeface="Times New Roman" panose="02020603050405020304" pitchFamily="18" charset="0"/>
                          <a:ea typeface="Calibri"/>
                          <a:cs typeface="Times New Roman" panose="02020603050405020304" pitchFamily="18" charset="0"/>
                        </a:rPr>
                        <a:t>Elective</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dirty="0">
                          <a:latin typeface="Times New Roman" panose="02020603050405020304" pitchFamily="18" charset="0"/>
                          <a:ea typeface="Calibri"/>
                          <a:cs typeface="Times New Roman" panose="02020603050405020304" pitchFamily="18" charset="0"/>
                        </a:rPr>
                        <a:t>A (8)</a:t>
                      </a: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6959">
                <a:tc>
                  <a:txBody>
                    <a:bodyPr/>
                    <a:lstStyle/>
                    <a:p>
                      <a:pPr algn="ctr">
                        <a:lnSpc>
                          <a:spcPct val="150000"/>
                        </a:lnSpc>
                        <a:spcAft>
                          <a:spcPts val="0"/>
                        </a:spcAft>
                      </a:pPr>
                      <a:r>
                        <a:rPr lang="en-US" sz="1400">
                          <a:latin typeface="Times New Roman" panose="02020603050405020304" pitchFamily="18" charset="0"/>
                          <a:ea typeface="Calibri"/>
                          <a:cs typeface="Times New Roman" panose="02020603050405020304" pitchFamily="18" charset="0"/>
                        </a:rPr>
                        <a:t>2</a:t>
                      </a:r>
                      <a:endParaRPr lang="en-IN" sz="140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latin typeface="Times New Roman" panose="02020603050405020304" pitchFamily="18" charset="0"/>
                          <a:ea typeface="Calibri"/>
                          <a:cs typeface="Times New Roman" panose="02020603050405020304" pitchFamily="18" charset="0"/>
                        </a:rPr>
                        <a:t>15MI102</a:t>
                      </a:r>
                      <a:endParaRPr lang="en-IN" sz="140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400" dirty="0">
                          <a:latin typeface="Times New Roman" panose="02020603050405020304" pitchFamily="18" charset="0"/>
                          <a:ea typeface="Calibri"/>
                          <a:cs typeface="Times New Roman" panose="02020603050405020304" pitchFamily="18" charset="0"/>
                        </a:rPr>
                        <a:t>Soft Computing Techniques</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IN" sz="1400" dirty="0">
                          <a:latin typeface="Times New Roman" panose="02020603050405020304" pitchFamily="18" charset="0"/>
                          <a:ea typeface="Calibri"/>
                          <a:cs typeface="Times New Roman" panose="02020603050405020304" pitchFamily="18" charset="0"/>
                        </a:rPr>
                        <a:t>            4</a:t>
                      </a: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latin typeface="Times New Roman" panose="02020603050405020304" pitchFamily="18" charset="0"/>
                          <a:ea typeface="Calibri"/>
                          <a:cs typeface="Times New Roman" panose="02020603050405020304" pitchFamily="18" charset="0"/>
                        </a:rPr>
                        <a:t>Core</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latin typeface="Times New Roman" panose="02020603050405020304" pitchFamily="18" charset="0"/>
                          <a:ea typeface="Calibri"/>
                          <a:cs typeface="Times New Roman" panose="02020603050405020304" pitchFamily="18" charset="0"/>
                        </a:rPr>
                        <a:t>A+ (9)</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6959">
                <a:tc>
                  <a:txBody>
                    <a:bodyPr/>
                    <a:lstStyle/>
                    <a:p>
                      <a:pPr algn="ctr">
                        <a:lnSpc>
                          <a:spcPct val="150000"/>
                        </a:lnSpc>
                        <a:spcAft>
                          <a:spcPts val="0"/>
                        </a:spcAft>
                      </a:pPr>
                      <a:r>
                        <a:rPr lang="fr-FR" sz="1400" dirty="0">
                          <a:latin typeface="Times New Roman" panose="02020603050405020304" pitchFamily="18" charset="0"/>
                          <a:ea typeface="Calibri"/>
                          <a:cs typeface="Times New Roman" panose="02020603050405020304" pitchFamily="18" charset="0"/>
                        </a:rPr>
                        <a:t>3</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latin typeface="Times New Roman" panose="02020603050405020304" pitchFamily="18" charset="0"/>
                          <a:ea typeface="Calibri"/>
                          <a:cs typeface="Times New Roman" panose="02020603050405020304" pitchFamily="18" charset="0"/>
                        </a:rPr>
                        <a:t>15MCC10</a:t>
                      </a:r>
                      <a:endParaRPr lang="en-IN" sz="140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400" dirty="0">
                          <a:latin typeface="Times New Roman" panose="02020603050405020304" pitchFamily="18" charset="0"/>
                          <a:ea typeface="Calibri"/>
                          <a:cs typeface="Times New Roman" panose="02020603050405020304" pitchFamily="18" charset="0"/>
                        </a:rPr>
                        <a:t>Image Processing and Analysis</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IN" sz="1400" dirty="0">
                          <a:latin typeface="Times New Roman" panose="02020603050405020304" pitchFamily="18" charset="0"/>
                          <a:ea typeface="Calibri"/>
                          <a:cs typeface="Times New Roman" panose="02020603050405020304" pitchFamily="18" charset="0"/>
                        </a:rPr>
                        <a:t>            3</a:t>
                      </a: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latin typeface="Times New Roman" panose="02020603050405020304" pitchFamily="18" charset="0"/>
                          <a:ea typeface="Calibri"/>
                          <a:cs typeface="Times New Roman" panose="02020603050405020304" pitchFamily="18" charset="0"/>
                        </a:rPr>
                        <a:t>Elective</a:t>
                      </a:r>
                      <a:endParaRPr lang="en-IN" sz="140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latin typeface="Times New Roman" panose="02020603050405020304" pitchFamily="18" charset="0"/>
                          <a:ea typeface="Calibri"/>
                          <a:cs typeface="Times New Roman" panose="02020603050405020304" pitchFamily="18" charset="0"/>
                        </a:rPr>
                        <a:t>A (8)</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0241">
                <a:tc>
                  <a:txBody>
                    <a:bodyPr/>
                    <a:lstStyle/>
                    <a:p>
                      <a:pPr algn="ctr">
                        <a:lnSpc>
                          <a:spcPct val="150000"/>
                        </a:lnSpc>
                        <a:spcAft>
                          <a:spcPts val="0"/>
                        </a:spcAft>
                      </a:pPr>
                      <a:r>
                        <a:rPr lang="fr-FR" sz="1400" dirty="0">
                          <a:latin typeface="Times New Roman" panose="02020603050405020304" pitchFamily="18" charset="0"/>
                          <a:ea typeface="Calibri"/>
                          <a:cs typeface="Times New Roman" panose="02020603050405020304" pitchFamily="18" charset="0"/>
                        </a:rPr>
                        <a:t>4</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latin typeface="Times New Roman" panose="02020603050405020304" pitchFamily="18" charset="0"/>
                          <a:ea typeface="Calibri"/>
                          <a:cs typeface="Times New Roman" panose="02020603050405020304" pitchFamily="18" charset="0"/>
                        </a:rPr>
                        <a:t>15MIC13</a:t>
                      </a:r>
                      <a:endParaRPr lang="en-IN" sz="140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400" dirty="0">
                          <a:latin typeface="Times New Roman" panose="02020603050405020304" pitchFamily="18" charset="0"/>
                          <a:ea typeface="Calibri"/>
                          <a:cs typeface="Times New Roman" panose="02020603050405020304" pitchFamily="18" charset="0"/>
                        </a:rPr>
                        <a:t>Web Mining and Information Retrieval</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IN" sz="1400" dirty="0">
                          <a:latin typeface="Times New Roman" panose="02020603050405020304" pitchFamily="18" charset="0"/>
                          <a:ea typeface="Calibri"/>
                          <a:cs typeface="Times New Roman" panose="02020603050405020304" pitchFamily="18" charset="0"/>
                        </a:rPr>
                        <a:t>            3</a:t>
                      </a: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a:latin typeface="Times New Roman" panose="02020603050405020304" pitchFamily="18" charset="0"/>
                          <a:ea typeface="Calibri"/>
                          <a:cs typeface="Times New Roman" panose="02020603050405020304" pitchFamily="18" charset="0"/>
                        </a:rPr>
                        <a:t>Elective</a:t>
                      </a:r>
                      <a:endParaRPr lang="en-IN" sz="140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dirty="0">
                          <a:latin typeface="Times New Roman" panose="02020603050405020304" pitchFamily="18" charset="0"/>
                          <a:ea typeface="Calibri"/>
                          <a:cs typeface="Times New Roman" panose="02020603050405020304" pitchFamily="18" charset="0"/>
                        </a:rPr>
                        <a:t>A+ (9)</a:t>
                      </a:r>
                      <a:endParaRPr lang="en-IN" sz="1400" dirty="0">
                        <a:latin typeface="Times New Roman" panose="02020603050405020304" pitchFamily="18" charset="0"/>
                        <a:ea typeface="Calibri"/>
                        <a:cs typeface="Times New Roman" panose="02020603050405020304" pitchFamily="18" charset="0"/>
                      </a:endParaRPr>
                    </a:p>
                  </a:txBody>
                  <a:tcPr marL="48059" marR="48059" marT="699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Slide Number Placeholder 4">
            <a:extLst>
              <a:ext uri="{FF2B5EF4-FFF2-40B4-BE49-F238E27FC236}">
                <a16:creationId xmlns:a16="http://schemas.microsoft.com/office/drawing/2014/main" id="{DB798E1D-1209-4497-BA8B-D5047DD92243}"/>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193</a:t>
            </a:fld>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2590800"/>
            <a:ext cx="7924800" cy="923330"/>
          </a:xfrm>
          <a:prstGeom prst="rect">
            <a:avLst/>
          </a:prstGeom>
          <a:noFill/>
        </p:spPr>
        <p:txBody>
          <a:bodyPr wrap="square">
            <a:spAutoFit/>
          </a:bodyPr>
          <a:lstStyle/>
          <a:p>
            <a:pPr algn="ctr"/>
            <a:r>
              <a:rPr lang="en-US" sz="5400" b="0" dirty="0">
                <a:solidFill>
                  <a:srgbClr val="7030A0"/>
                </a:solidFill>
                <a:latin typeface="Times New Roman" pitchFamily="18" charset="0"/>
                <a:cs typeface="Times New Roman" pitchFamily="18" charset="0"/>
              </a:rPr>
              <a:t>List of Publications</a:t>
            </a:r>
          </a:p>
        </p:txBody>
      </p:sp>
      <p:sp>
        <p:nvSpPr>
          <p:cNvPr id="4" name="Slide Number Placeholder 3">
            <a:extLst>
              <a:ext uri="{FF2B5EF4-FFF2-40B4-BE49-F238E27FC236}">
                <a16:creationId xmlns:a16="http://schemas.microsoft.com/office/drawing/2014/main" id="{098D2195-808C-451D-B265-E59E7BFB4BFF}"/>
              </a:ext>
            </a:extLst>
          </p:cNvPr>
          <p:cNvSpPr>
            <a:spLocks noGrp="1"/>
          </p:cNvSpPr>
          <p:nvPr>
            <p:ph type="sldNum" sz="quarter" idx="12"/>
          </p:nvPr>
        </p:nvSpPr>
        <p:spPr>
          <a:xfrm>
            <a:off x="8534400" y="6305550"/>
            <a:ext cx="536448" cy="476250"/>
          </a:xfrm>
        </p:spPr>
        <p:txBody>
          <a:bodyPr/>
          <a:lstStyle/>
          <a:p>
            <a:pPr>
              <a:defRPr/>
            </a:pPr>
            <a:fld id="{ABBEF5C2-3C9E-4B3A-8957-6EFA4BF640AD}" type="slidenum">
              <a:rPr lang="en-US" smtClean="0"/>
              <a:pPr>
                <a:defRPr/>
              </a:pPr>
              <a:t>194</a:t>
            </a:fld>
            <a:endParaRPr lang="en-US"/>
          </a:p>
        </p:txBody>
      </p:sp>
    </p:spTree>
    <p:extLst>
      <p:ext uri="{BB962C8B-B14F-4D97-AF65-F5344CB8AC3E}">
        <p14:creationId xmlns:p14="http://schemas.microsoft.com/office/powerpoint/2010/main" val="244251342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7624" y="476672"/>
            <a:ext cx="7654664" cy="5755422"/>
          </a:xfrm>
          <a:prstGeom prst="rect">
            <a:avLst/>
          </a:prstGeom>
          <a:noFill/>
        </p:spPr>
        <p:txBody>
          <a:bodyPr wrap="square">
            <a:spAutoFit/>
          </a:bodyPr>
          <a:lstStyle/>
          <a:p>
            <a:pPr marL="342900" indent="-342900" algn="just">
              <a:buFont typeface="Arial" panose="020B0604020202020204" pitchFamily="34" charset="0"/>
              <a:buChar char="•"/>
            </a:pPr>
            <a:r>
              <a:rPr lang="en-US" sz="2300" b="0" dirty="0">
                <a:solidFill>
                  <a:schemeClr val="tx1"/>
                </a:solidFill>
                <a:latin typeface="Times New Roman" panose="02020603050405020304" pitchFamily="18" charset="0"/>
                <a:cs typeface="Times New Roman" panose="02020603050405020304" pitchFamily="18" charset="0"/>
              </a:rPr>
              <a:t>Rajesh, S; </a:t>
            </a:r>
            <a:r>
              <a:rPr lang="en-US" sz="2300" dirty="0" err="1">
                <a:solidFill>
                  <a:schemeClr val="tx1"/>
                </a:solidFill>
                <a:latin typeface="Times New Roman" panose="02020603050405020304" pitchFamily="18" charset="0"/>
                <a:cs typeface="Times New Roman" panose="02020603050405020304" pitchFamily="18" charset="0"/>
              </a:rPr>
              <a:t>Gladima</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Nisia</a:t>
            </a:r>
            <a:r>
              <a:rPr lang="en-US" sz="2300" dirty="0">
                <a:solidFill>
                  <a:schemeClr val="tx1"/>
                </a:solidFill>
                <a:latin typeface="Times New Roman" panose="02020603050405020304" pitchFamily="18" charset="0"/>
                <a:cs typeface="Times New Roman" panose="02020603050405020304" pitchFamily="18" charset="0"/>
              </a:rPr>
              <a:t>, T</a:t>
            </a:r>
            <a:r>
              <a:rPr lang="en-US" sz="2300" b="0" dirty="0">
                <a:solidFill>
                  <a:schemeClr val="tx1"/>
                </a:solidFill>
                <a:latin typeface="Times New Roman" panose="02020603050405020304" pitchFamily="18" charset="0"/>
                <a:cs typeface="Times New Roman" panose="02020603050405020304" pitchFamily="18" charset="0"/>
              </a:rPr>
              <a:t>; </a:t>
            </a:r>
            <a:r>
              <a:rPr lang="en-US" sz="2300" b="0" dirty="0" err="1">
                <a:solidFill>
                  <a:schemeClr val="tx1"/>
                </a:solidFill>
                <a:latin typeface="Times New Roman" panose="02020603050405020304" pitchFamily="18" charset="0"/>
                <a:cs typeface="Times New Roman" panose="02020603050405020304" pitchFamily="18" charset="0"/>
              </a:rPr>
              <a:t>Arivazhagan</a:t>
            </a:r>
            <a:r>
              <a:rPr lang="en-US" sz="2300" b="0" dirty="0">
                <a:solidFill>
                  <a:schemeClr val="tx1"/>
                </a:solidFill>
                <a:latin typeface="Times New Roman" panose="02020603050405020304" pitchFamily="18" charset="0"/>
                <a:cs typeface="Times New Roman" panose="02020603050405020304" pitchFamily="18" charset="0"/>
              </a:rPr>
              <a:t>, S &amp; </a:t>
            </a:r>
            <a:r>
              <a:rPr lang="en-US" sz="2300" b="0" dirty="0" err="1">
                <a:solidFill>
                  <a:schemeClr val="tx1"/>
                </a:solidFill>
                <a:latin typeface="Times New Roman" panose="02020603050405020304" pitchFamily="18" charset="0"/>
                <a:cs typeface="Times New Roman" panose="02020603050405020304" pitchFamily="18" charset="0"/>
              </a:rPr>
              <a:t>Abisekaraj</a:t>
            </a:r>
            <a:r>
              <a:rPr lang="en-US" sz="2300" b="0" dirty="0">
                <a:solidFill>
                  <a:schemeClr val="tx1"/>
                </a:solidFill>
                <a:latin typeface="Times New Roman" panose="02020603050405020304" pitchFamily="18" charset="0"/>
                <a:cs typeface="Times New Roman" panose="02020603050405020304" pitchFamily="18" charset="0"/>
              </a:rPr>
              <a:t>, R 2020, “Land Cover/Land Use Mapping of LISS IV Imagery Using Object-Based Convolutional Neural Network with Deep Features”, Journal of the Indian Society of Remote Sensing, Vol. 48, no. 1, pp. 145 – 154. (Impact Factor: 1.8) </a:t>
            </a:r>
            <a:endParaRPr lang="en-US" sz="23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300" dirty="0" err="1">
                <a:solidFill>
                  <a:schemeClr val="tx1"/>
                </a:solidFill>
                <a:latin typeface="Times New Roman" panose="02020603050405020304" pitchFamily="18" charset="0"/>
                <a:cs typeface="Times New Roman" panose="02020603050405020304" pitchFamily="18" charset="0"/>
              </a:rPr>
              <a:t>Gladima</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Nisia</a:t>
            </a:r>
            <a:r>
              <a:rPr lang="en-US" sz="2300" dirty="0">
                <a:solidFill>
                  <a:schemeClr val="tx1"/>
                </a:solidFill>
                <a:latin typeface="Times New Roman" panose="02020603050405020304" pitchFamily="18" charset="0"/>
                <a:cs typeface="Times New Roman" panose="02020603050405020304" pitchFamily="18" charset="0"/>
              </a:rPr>
              <a:t>, T </a:t>
            </a:r>
            <a:r>
              <a:rPr lang="en-US" sz="2300" b="0" dirty="0">
                <a:solidFill>
                  <a:schemeClr val="tx1"/>
                </a:solidFill>
                <a:latin typeface="Times New Roman" panose="02020603050405020304" pitchFamily="18" charset="0"/>
                <a:cs typeface="Times New Roman" panose="02020603050405020304" pitchFamily="18" charset="0"/>
              </a:rPr>
              <a:t>&amp; Rajesh, S 2022, "Ensemble of features for efficient classification of high-resolution remote sensing image", European Journal of Remote Sensing, Vol.55, no. 1, pp.326-337. (Impact Factor: 3.1). </a:t>
            </a:r>
          </a:p>
          <a:p>
            <a:pPr algn="just"/>
            <a:r>
              <a:rPr lang="en-US" sz="2300" b="0" dirty="0">
                <a:solidFill>
                  <a:schemeClr val="tx1"/>
                </a:solidFill>
                <a:latin typeface="Times New Roman" panose="02020603050405020304" pitchFamily="18" charset="0"/>
                <a:cs typeface="Times New Roman" panose="02020603050405020304" pitchFamily="18" charset="0"/>
              </a:rPr>
              <a:t>     </a:t>
            </a:r>
            <a:r>
              <a:rPr lang="en-US" sz="2300" b="0" dirty="0" err="1">
                <a:solidFill>
                  <a:schemeClr val="tx1"/>
                </a:solidFill>
                <a:latin typeface="Times New Roman" panose="02020603050405020304" pitchFamily="18" charset="0"/>
                <a:cs typeface="Times New Roman" panose="02020603050405020304" pitchFamily="18" charset="0"/>
              </a:rPr>
              <a:t>DOI:https</a:t>
            </a:r>
            <a:r>
              <a:rPr lang="en-US" sz="2300" b="0" dirty="0">
                <a:solidFill>
                  <a:schemeClr val="tx1"/>
                </a:solidFill>
                <a:latin typeface="Times New Roman" panose="02020603050405020304" pitchFamily="18" charset="0"/>
                <a:cs typeface="Times New Roman" panose="02020603050405020304" pitchFamily="18" charset="0"/>
              </a:rPr>
              <a:t>://doi.org/10.1080/22797254.2022.2075794. </a:t>
            </a:r>
          </a:p>
          <a:p>
            <a:pPr marL="342900" indent="-342900" algn="just">
              <a:buFont typeface="Arial" panose="020B0604020202020204" pitchFamily="34" charset="0"/>
              <a:buChar char="•"/>
            </a:pPr>
            <a:r>
              <a:rPr lang="en-US" sz="2300" dirty="0" err="1">
                <a:solidFill>
                  <a:schemeClr val="tx1"/>
                </a:solidFill>
                <a:latin typeface="Times New Roman" panose="02020603050405020304" pitchFamily="18" charset="0"/>
                <a:cs typeface="Times New Roman" panose="02020603050405020304" pitchFamily="18" charset="0"/>
              </a:rPr>
              <a:t>Gladima</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Nisia</a:t>
            </a:r>
            <a:r>
              <a:rPr lang="en-US" sz="2300" dirty="0">
                <a:solidFill>
                  <a:schemeClr val="tx1"/>
                </a:solidFill>
                <a:latin typeface="Times New Roman" panose="02020603050405020304" pitchFamily="18" charset="0"/>
                <a:cs typeface="Times New Roman" panose="02020603050405020304" pitchFamily="18" charset="0"/>
              </a:rPr>
              <a:t>, T </a:t>
            </a:r>
            <a:r>
              <a:rPr lang="en-US" sz="2300" b="0" dirty="0">
                <a:solidFill>
                  <a:schemeClr val="tx1"/>
                </a:solidFill>
                <a:latin typeface="Times New Roman" panose="02020603050405020304" pitchFamily="18" charset="0"/>
                <a:cs typeface="Times New Roman" panose="02020603050405020304" pitchFamily="18" charset="0"/>
              </a:rPr>
              <a:t>&amp; Rajesh, S 2022, “Enhanced Feature Selection method using Wrapper-based Random Search strategy and Mutual Information for Remote Sensing Image Classification”, </a:t>
            </a:r>
            <a:r>
              <a:rPr lang="en-US" sz="2300" b="0" dirty="0" err="1">
                <a:solidFill>
                  <a:schemeClr val="tx1"/>
                </a:solidFill>
                <a:latin typeface="Times New Roman" panose="02020603050405020304" pitchFamily="18" charset="0"/>
                <a:cs typeface="Times New Roman" panose="02020603050405020304" pitchFamily="18" charset="0"/>
              </a:rPr>
              <a:t>Comptes</a:t>
            </a:r>
            <a:r>
              <a:rPr lang="en-US" sz="2300" b="0" dirty="0">
                <a:solidFill>
                  <a:schemeClr val="tx1"/>
                </a:solidFill>
                <a:latin typeface="Times New Roman" panose="02020603050405020304" pitchFamily="18" charset="0"/>
                <a:cs typeface="Times New Roman" panose="02020603050405020304" pitchFamily="18" charset="0"/>
              </a:rPr>
              <a:t> </a:t>
            </a:r>
            <a:r>
              <a:rPr lang="en-US" sz="2300" b="0" dirty="0" err="1">
                <a:solidFill>
                  <a:schemeClr val="tx1"/>
                </a:solidFill>
                <a:latin typeface="Times New Roman" panose="02020603050405020304" pitchFamily="18" charset="0"/>
                <a:cs typeface="Times New Roman" panose="02020603050405020304" pitchFamily="18" charset="0"/>
              </a:rPr>
              <a:t>rendus</a:t>
            </a:r>
            <a:r>
              <a:rPr lang="en-US" sz="2300" b="0" dirty="0">
                <a:solidFill>
                  <a:schemeClr val="tx1"/>
                </a:solidFill>
                <a:latin typeface="Times New Roman" panose="02020603050405020304" pitchFamily="18" charset="0"/>
                <a:cs typeface="Times New Roman" panose="02020603050405020304" pitchFamily="18" charset="0"/>
              </a:rPr>
              <a:t> de </a:t>
            </a:r>
            <a:r>
              <a:rPr lang="en-US" sz="2300" b="0" dirty="0" err="1">
                <a:solidFill>
                  <a:schemeClr val="tx1"/>
                </a:solidFill>
                <a:latin typeface="Times New Roman" panose="02020603050405020304" pitchFamily="18" charset="0"/>
                <a:cs typeface="Times New Roman" panose="02020603050405020304" pitchFamily="18" charset="0"/>
              </a:rPr>
              <a:t>l'Academie</a:t>
            </a:r>
            <a:r>
              <a:rPr lang="en-US" sz="2300" b="0" dirty="0">
                <a:solidFill>
                  <a:schemeClr val="tx1"/>
                </a:solidFill>
                <a:latin typeface="Times New Roman" panose="02020603050405020304" pitchFamily="18" charset="0"/>
                <a:cs typeface="Times New Roman" panose="02020603050405020304" pitchFamily="18" charset="0"/>
              </a:rPr>
              <a:t> </a:t>
            </a:r>
            <a:r>
              <a:rPr lang="en-US" sz="2300" b="0" dirty="0" err="1">
                <a:solidFill>
                  <a:schemeClr val="tx1"/>
                </a:solidFill>
                <a:latin typeface="Times New Roman" panose="02020603050405020304" pitchFamily="18" charset="0"/>
                <a:cs typeface="Times New Roman" panose="02020603050405020304" pitchFamily="18" charset="0"/>
              </a:rPr>
              <a:t>bulgare</a:t>
            </a:r>
            <a:r>
              <a:rPr lang="en-US" sz="2300" b="0" dirty="0">
                <a:solidFill>
                  <a:schemeClr val="tx1"/>
                </a:solidFill>
                <a:latin typeface="Times New Roman" panose="02020603050405020304" pitchFamily="18" charset="0"/>
                <a:cs typeface="Times New Roman" panose="02020603050405020304" pitchFamily="18" charset="0"/>
              </a:rPr>
              <a:t> des Sciences, Vol. 75, no. 7, pp. 1037-1044. Impact Factor: 0.3. </a:t>
            </a:r>
          </a:p>
        </p:txBody>
      </p:sp>
      <p:sp>
        <p:nvSpPr>
          <p:cNvPr id="4" name="Slide Number Placeholder 3">
            <a:extLst>
              <a:ext uri="{FF2B5EF4-FFF2-40B4-BE49-F238E27FC236}">
                <a16:creationId xmlns:a16="http://schemas.microsoft.com/office/drawing/2014/main" id="{AEAF4E73-BD73-456D-BB4F-AB6AC25D3735}"/>
              </a:ext>
            </a:extLst>
          </p:cNvPr>
          <p:cNvSpPr>
            <a:spLocks noGrp="1"/>
          </p:cNvSpPr>
          <p:nvPr>
            <p:ph type="sldNum" sz="quarter" idx="12"/>
          </p:nvPr>
        </p:nvSpPr>
        <p:spPr>
          <a:xfrm>
            <a:off x="8388424" y="6305550"/>
            <a:ext cx="682424" cy="476250"/>
          </a:xfrm>
        </p:spPr>
        <p:txBody>
          <a:bodyPr/>
          <a:lstStyle/>
          <a:p>
            <a:pPr>
              <a:defRPr/>
            </a:pPr>
            <a:fld id="{ABBEF5C2-3C9E-4B3A-8957-6EFA4BF640AD}" type="slidenum">
              <a:rPr lang="en-US" smtClean="0"/>
              <a:pPr>
                <a:defRPr/>
              </a:pPr>
              <a:t>195</a:t>
            </a:fld>
            <a:endParaRPr lang="en-US"/>
          </a:p>
        </p:txBody>
      </p:sp>
    </p:spTree>
    <p:extLst>
      <p:ext uri="{BB962C8B-B14F-4D97-AF65-F5344CB8AC3E}">
        <p14:creationId xmlns:p14="http://schemas.microsoft.com/office/powerpoint/2010/main" val="10450433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extBox 7"/>
          <p:cNvSpPr txBox="1">
            <a:spLocks noChangeArrowheads="1"/>
          </p:cNvSpPr>
          <p:nvPr/>
        </p:nvSpPr>
        <p:spPr bwMode="auto">
          <a:xfrm>
            <a:off x="1752600" y="2940050"/>
            <a:ext cx="6477000" cy="641350"/>
          </a:xfrm>
          <a:prstGeom prst="rect">
            <a:avLst/>
          </a:prstGeom>
          <a:noFill/>
          <a:ln w="9525">
            <a:noFill/>
            <a:miter lim="800000"/>
            <a:headEnd/>
            <a:tailEnd/>
          </a:ln>
        </p:spPr>
        <p:txBody>
          <a:bodyPr>
            <a:spAutoFit/>
          </a:bodyPr>
          <a:lstStyle/>
          <a:p>
            <a:pPr marL="457200" indent="-457200" algn="ctr">
              <a:spcBef>
                <a:spcPts val="300"/>
              </a:spcBef>
              <a:buClr>
                <a:srgbClr val="000000"/>
              </a:buClr>
              <a:buSzPct val="100000"/>
              <a:buFont typeface="Times New Roman" pitchFamily="18" charset="0"/>
              <a:buNone/>
            </a:pPr>
            <a:r>
              <a:rPr lang="en-US" sz="3600" dirty="0">
                <a:solidFill>
                  <a:schemeClr val="tx1"/>
                </a:solidFill>
                <a:latin typeface="Tempus Sans ITC" panose="04020404030D07020202" pitchFamily="82" charset="0"/>
              </a:rPr>
              <a:t>THANK YOU</a:t>
            </a:r>
            <a:endParaRPr lang="en-US" sz="3600" i="1" dirty="0">
              <a:solidFill>
                <a:schemeClr val="tx1"/>
              </a:solidFill>
              <a:latin typeface="Tempus Sans ITC" panose="04020404030D07020202" pitchFamily="82" charset="0"/>
            </a:endParaRPr>
          </a:p>
        </p:txBody>
      </p:sp>
      <p:sp>
        <p:nvSpPr>
          <p:cNvPr id="4" name="Slide Number Placeholder 3">
            <a:extLst>
              <a:ext uri="{FF2B5EF4-FFF2-40B4-BE49-F238E27FC236}">
                <a16:creationId xmlns:a16="http://schemas.microsoft.com/office/drawing/2014/main" id="{63FA8FA5-E65F-459F-A37E-49A390D70479}"/>
              </a:ext>
            </a:extLst>
          </p:cNvPr>
          <p:cNvSpPr>
            <a:spLocks noGrp="1"/>
          </p:cNvSpPr>
          <p:nvPr>
            <p:ph type="sldNum" sz="quarter" idx="12"/>
          </p:nvPr>
        </p:nvSpPr>
        <p:spPr>
          <a:xfrm>
            <a:off x="8460432" y="6305550"/>
            <a:ext cx="610416" cy="476250"/>
          </a:xfrm>
        </p:spPr>
        <p:txBody>
          <a:bodyPr/>
          <a:lstStyle/>
          <a:p>
            <a:pPr>
              <a:defRPr/>
            </a:pPr>
            <a:fld id="{ABBEF5C2-3C9E-4B3A-8957-6EFA4BF640AD}" type="slidenum">
              <a:rPr lang="en-US" smtClean="0"/>
              <a:pPr>
                <a:defRPr/>
              </a:pPr>
              <a:t>196</a:t>
            </a:fld>
            <a:endParaRPr lang="en-US" dirty="0"/>
          </a:p>
        </p:txBody>
      </p:sp>
    </p:spTree>
    <p:extLst>
      <p:ext uri="{BB962C8B-B14F-4D97-AF65-F5344CB8AC3E}">
        <p14:creationId xmlns:p14="http://schemas.microsoft.com/office/powerpoint/2010/main" val="1202303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500042"/>
            <a:ext cx="7739063" cy="804863"/>
          </a:xfrm>
        </p:spPr>
        <p:txBody>
          <a:bodyPr/>
          <a:lstStyle/>
          <a:p>
            <a:pPr algn="ctr"/>
            <a:r>
              <a:rPr lang="en-US" sz="2400" b="1" dirty="0">
                <a:solidFill>
                  <a:schemeClr val="tx1"/>
                </a:solidFill>
                <a:latin typeface="Times New Roman" pitchFamily="18" charset="0"/>
                <a:cs typeface="Times New Roman" pitchFamily="18" charset="0"/>
              </a:rPr>
              <a:t>INTRODUCTION</a:t>
            </a:r>
            <a:endParaRPr lang="en-IN" sz="24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100137" y="1500174"/>
            <a:ext cx="7829581" cy="4607024"/>
          </a:xfrm>
        </p:spPr>
        <p:txBody>
          <a:bodyPr>
            <a:noAutofit/>
          </a:bodyPr>
          <a:lstStyle/>
          <a:p>
            <a:pPr algn="just">
              <a:spcAft>
                <a:spcPts val="600"/>
              </a:spcAft>
            </a:pPr>
            <a:r>
              <a:rPr lang="en-US" sz="2400" dirty="0">
                <a:latin typeface="Times New Roman" panose="02020603050405020304" pitchFamily="18" charset="0"/>
                <a:cs typeface="Times New Roman" panose="02020603050405020304" pitchFamily="18" charset="0"/>
              </a:rPr>
              <a:t>The Remote Sensing (RS) image has millions and millions of details hidden in it. </a:t>
            </a:r>
            <a:endParaRPr lang="en-US" sz="900" dirty="0">
              <a:latin typeface="Times New Roman" panose="02020603050405020304" pitchFamily="18" charset="0"/>
              <a:cs typeface="Times New Roman" panose="02020603050405020304" pitchFamily="18" charset="0"/>
            </a:endParaRPr>
          </a:p>
          <a:p>
            <a:pPr algn="just">
              <a:spcAft>
                <a:spcPts val="600"/>
              </a:spcAft>
            </a:pPr>
            <a:r>
              <a:rPr lang="en-US" sz="2400" dirty="0">
                <a:latin typeface="Times New Roman" panose="02020603050405020304" pitchFamily="18" charset="0"/>
                <a:cs typeface="Times New Roman" panose="02020603050405020304" pitchFamily="18" charset="0"/>
              </a:rPr>
              <a:t>The interpretation of RS images thus leads to a variety of new improvements in the real life. </a:t>
            </a:r>
            <a:endParaRPr lang="en-US" sz="900" dirty="0">
              <a:latin typeface="Times New Roman" panose="02020603050405020304" pitchFamily="18" charset="0"/>
              <a:cs typeface="Times New Roman" panose="02020603050405020304" pitchFamily="18" charset="0"/>
            </a:endParaRPr>
          </a:p>
          <a:p>
            <a:pPr algn="just">
              <a:spcAft>
                <a:spcPts val="600"/>
              </a:spcAft>
            </a:pPr>
            <a:r>
              <a:rPr lang="en-US" sz="2400" dirty="0">
                <a:latin typeface="Times New Roman" panose="02020603050405020304" pitchFamily="18" charset="0"/>
                <a:cs typeface="Times New Roman" panose="02020603050405020304" pitchFamily="18" charset="0"/>
              </a:rPr>
              <a:t>Since, the RS image coils a lot of areas in a single image, intense care has to be taken while handling each and every pixel. </a:t>
            </a:r>
            <a:endParaRPr lang="en-US" sz="900" dirty="0">
              <a:latin typeface="Times New Roman" panose="02020603050405020304" pitchFamily="18" charset="0"/>
              <a:cs typeface="Times New Roman" panose="02020603050405020304" pitchFamily="18" charset="0"/>
            </a:endParaRPr>
          </a:p>
          <a:p>
            <a:pPr algn="just">
              <a:spcAft>
                <a:spcPts val="600"/>
              </a:spcAft>
            </a:pPr>
            <a:r>
              <a:rPr lang="en-US" sz="2400" dirty="0">
                <a:latin typeface="Times New Roman" panose="02020603050405020304" pitchFamily="18" charset="0"/>
                <a:cs typeface="Times New Roman" panose="02020603050405020304" pitchFamily="18" charset="0"/>
              </a:rPr>
              <a:t>Revealing the details of every pixel helps in a lot of real-world applications. </a:t>
            </a:r>
          </a:p>
          <a:p>
            <a:pPr marL="82296" indent="0" algn="just">
              <a:lnSpc>
                <a:spcPct val="150000"/>
              </a:lnSpc>
              <a:buNone/>
            </a:pPr>
            <a:endParaRPr lang="en-US"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4B23690-F5F6-4442-9189-9355389E8667}"/>
              </a:ext>
            </a:extLst>
          </p:cNvPr>
          <p:cNvSpPr>
            <a:spLocks noGrp="1"/>
          </p:cNvSpPr>
          <p:nvPr>
            <p:ph type="sldNum" sz="quarter" idx="12"/>
          </p:nvPr>
        </p:nvSpPr>
        <p:spPr/>
        <p:txBody>
          <a:bodyPr/>
          <a:lstStyle/>
          <a:p>
            <a:pPr>
              <a:defRPr/>
            </a:pPr>
            <a:fld id="{ABBEF5C2-3C9E-4B3A-8957-6EFA4BF640AD}"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20</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2744739950"/>
              </p:ext>
            </p:extLst>
          </p:nvPr>
        </p:nvGraphicFramePr>
        <p:xfrm>
          <a:off x="1146047" y="253944"/>
          <a:ext cx="7769352" cy="5233980"/>
        </p:xfrm>
        <a:graphic>
          <a:graphicData uri="http://schemas.openxmlformats.org/drawingml/2006/table">
            <a:tbl>
              <a:tblPr firstRow="1" bandRow="1">
                <a:tableStyleId>{5940675A-B579-460E-94D1-54222C63F5DA}</a:tableStyleId>
              </a:tblPr>
              <a:tblGrid>
                <a:gridCol w="1985793">
                  <a:extLst>
                    <a:ext uri="{9D8B030D-6E8A-4147-A177-3AD203B41FA5}">
                      <a16:colId xmlns:a16="http://schemas.microsoft.com/office/drawing/2014/main" val="406820577"/>
                    </a:ext>
                  </a:extLst>
                </a:gridCol>
                <a:gridCol w="1800200">
                  <a:extLst>
                    <a:ext uri="{9D8B030D-6E8A-4147-A177-3AD203B41FA5}">
                      <a16:colId xmlns:a16="http://schemas.microsoft.com/office/drawing/2014/main" val="2658887784"/>
                    </a:ext>
                  </a:extLst>
                </a:gridCol>
                <a:gridCol w="3983359">
                  <a:extLst>
                    <a:ext uri="{9D8B030D-6E8A-4147-A177-3AD203B41FA5}">
                      <a16:colId xmlns:a16="http://schemas.microsoft.com/office/drawing/2014/main" val="875451995"/>
                    </a:ext>
                  </a:extLst>
                </a:gridCol>
              </a:tblGrid>
              <a:tr h="661980">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2376292">
                <a:tc>
                  <a:txBody>
                    <a:bodyPr/>
                    <a:lstStyle/>
                    <a:p>
                      <a:pPr>
                        <a:lnSpc>
                          <a:spcPct val="100000"/>
                        </a:lnSpc>
                        <a:spcAft>
                          <a:spcPts val="0"/>
                        </a:spcAft>
                      </a:pP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Hu, W, Huang, Y, Wei, L, Zhang, F &amp; Li, H 2015, ‘Deep convolutional neural networks for hyperspectral image classification’, J. Sensors, </a:t>
                      </a:r>
                      <a:b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b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vol. 2015, Article No. 258619</a:t>
                      </a:r>
                      <a:endParaRPr kumimoji="0"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Indian Pines, Salinas, and University of Pavia scene</a:t>
                      </a:r>
                    </a:p>
                  </a:txBody>
                  <a:tcPr marL="68580" marR="68580" marT="0" marB="0"/>
                </a:tc>
                <a:tc>
                  <a:txBody>
                    <a:bodyPr/>
                    <a:lstStyle/>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In the system proposed by, in order to abstract the features of HSI based on spectral perspective, a five-layer deep CNN has been used, thus leading to improvised classification performance.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It produces classification accuracy of 90.16%, 92.60% and 92.56% for Indian Pines dataset, Salinas dataset and Pavia dataset, respectively. </a:t>
                      </a:r>
                    </a:p>
                    <a:p>
                      <a:pPr marL="0" lvl="0" indent="0" algn="just">
                        <a:lnSpc>
                          <a:spcPct val="100000"/>
                        </a:lnSpc>
                        <a:spcAft>
                          <a:spcPts val="0"/>
                        </a:spcAft>
                        <a:buFont typeface="Symbol" panose="05050102010706020507" pitchFamily="18" charset="2"/>
                        <a:buNone/>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Limitation:</a:t>
                      </a: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spatial correlation are not considered, only the spectral signatures are concentrated.</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2794478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21</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434499935"/>
              </p:ext>
            </p:extLst>
          </p:nvPr>
        </p:nvGraphicFramePr>
        <p:xfrm>
          <a:off x="1146047" y="253944"/>
          <a:ext cx="7769352" cy="4929180"/>
        </p:xfrm>
        <a:graphic>
          <a:graphicData uri="http://schemas.openxmlformats.org/drawingml/2006/table">
            <a:tbl>
              <a:tblPr firstRow="1" bandRow="1">
                <a:tableStyleId>{5940675A-B579-460E-94D1-54222C63F5DA}</a:tableStyleId>
              </a:tblPr>
              <a:tblGrid>
                <a:gridCol w="1985793">
                  <a:extLst>
                    <a:ext uri="{9D8B030D-6E8A-4147-A177-3AD203B41FA5}">
                      <a16:colId xmlns:a16="http://schemas.microsoft.com/office/drawing/2014/main" val="406820577"/>
                    </a:ext>
                  </a:extLst>
                </a:gridCol>
                <a:gridCol w="1800200">
                  <a:extLst>
                    <a:ext uri="{9D8B030D-6E8A-4147-A177-3AD203B41FA5}">
                      <a16:colId xmlns:a16="http://schemas.microsoft.com/office/drawing/2014/main" val="2658887784"/>
                    </a:ext>
                  </a:extLst>
                </a:gridCol>
                <a:gridCol w="3983359">
                  <a:extLst>
                    <a:ext uri="{9D8B030D-6E8A-4147-A177-3AD203B41FA5}">
                      <a16:colId xmlns:a16="http://schemas.microsoft.com/office/drawing/2014/main" val="875451995"/>
                    </a:ext>
                  </a:extLst>
                </a:gridCol>
              </a:tblGrid>
              <a:tr h="661980">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3013335">
                <a:tc>
                  <a:txBody>
                    <a:bodyPr/>
                    <a:lstStyle/>
                    <a:p>
                      <a:pPr>
                        <a:lnSpc>
                          <a:spcPct val="100000"/>
                        </a:lnSpc>
                        <a:spcAft>
                          <a:spcPts val="0"/>
                        </a:spcAft>
                      </a:pP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Aptoula</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E, </a:t>
                      </a: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Ozdemir</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MC &amp; </a:t>
                      </a: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Yanikoglu</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B 2016, ‘Deep learning with attribute profiles for hyperspectral image classification’, IEEE </a:t>
                      </a: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Geosci</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Remote Sens. Lett., vol. 13, no. 12, pp. 1970-1974</a:t>
                      </a:r>
                      <a:endParaRPr kumimoji="0"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lvl="0" indent="0">
                        <a:lnSpc>
                          <a:spcPct val="100000"/>
                        </a:lnSpc>
                        <a:spcAft>
                          <a:spcPts val="0"/>
                        </a:spcAft>
                        <a:buFont typeface="Symbol" panose="05050102010706020507" pitchFamily="18" charset="2"/>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Urban area of Pavia University and Pavia Centre hyperspectral data sets.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Another different combination with CNN depends on the blend of morphological profiles for feature extraction of HSI</a:t>
                      </a:r>
                      <a:r>
                        <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lnSpc>
                          <a:spcPct val="100000"/>
                        </a:lnSpc>
                        <a:spcAft>
                          <a:spcPts val="0"/>
                        </a:spcAft>
                        <a:buFont typeface="Symbol" panose="05050102010706020507" pitchFamily="18" charset="2"/>
                        <a:buChar char=""/>
                        <a:tabLst>
                          <a:tab pos="4860925" algn="l"/>
                        </a:tabLst>
                      </a:pPr>
                      <a:r>
                        <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introduces the way of inputting the CNN using stacked attribute filtered image. It provides a combined strategy of Attribute profile and CNN usage and thus leading to more effective pixel description.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US"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produces the best efficient results.</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0173753"/>
                  </a:ext>
                </a:extLst>
              </a:tr>
            </a:tbl>
          </a:graphicData>
        </a:graphic>
      </p:graphicFrame>
    </p:spTree>
    <p:extLst>
      <p:ext uri="{BB962C8B-B14F-4D97-AF65-F5344CB8AC3E}">
        <p14:creationId xmlns:p14="http://schemas.microsoft.com/office/powerpoint/2010/main" val="1544920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22</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3718510568"/>
              </p:ext>
            </p:extLst>
          </p:nvPr>
        </p:nvGraphicFramePr>
        <p:xfrm>
          <a:off x="1137391" y="404664"/>
          <a:ext cx="7704857" cy="5427522"/>
        </p:xfrm>
        <a:graphic>
          <a:graphicData uri="http://schemas.openxmlformats.org/drawingml/2006/table">
            <a:tbl>
              <a:tblPr firstRow="1" bandRow="1">
                <a:tableStyleId>{5940675A-B579-460E-94D1-54222C63F5DA}</a:tableStyleId>
              </a:tblPr>
              <a:tblGrid>
                <a:gridCol w="2022509">
                  <a:extLst>
                    <a:ext uri="{9D8B030D-6E8A-4147-A177-3AD203B41FA5}">
                      <a16:colId xmlns:a16="http://schemas.microsoft.com/office/drawing/2014/main" val="406820577"/>
                    </a:ext>
                  </a:extLst>
                </a:gridCol>
                <a:gridCol w="1534318">
                  <a:extLst>
                    <a:ext uri="{9D8B030D-6E8A-4147-A177-3AD203B41FA5}">
                      <a16:colId xmlns:a16="http://schemas.microsoft.com/office/drawing/2014/main" val="2658887784"/>
                    </a:ext>
                  </a:extLst>
                </a:gridCol>
                <a:gridCol w="4148030">
                  <a:extLst>
                    <a:ext uri="{9D8B030D-6E8A-4147-A177-3AD203B41FA5}">
                      <a16:colId xmlns:a16="http://schemas.microsoft.com/office/drawing/2014/main" val="875451995"/>
                    </a:ext>
                  </a:extLst>
                </a:gridCol>
              </a:tblGrid>
              <a:tr h="550722">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3792678">
                <a:tc>
                  <a:txBody>
                    <a:bodyPr/>
                    <a:lstStyle/>
                    <a:p>
                      <a:pPr lvl="0">
                        <a:lnSpc>
                          <a:spcPct val="100000"/>
                        </a:lnSpc>
                      </a:pP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Yushi</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Chen, et al., (2017), ‘Hyperspectral images classification with </a:t>
                      </a: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gabor</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filtering and convolutional neural network’, IEEE Geoscience and Remote Sensing Letters, vol. 14, no. 12, pp. 2355-2359, DOI: 10.1109/LGRS.2017.2764915.</a:t>
                      </a:r>
                      <a:endParaRPr kumimoji="0" lang="en-IN" sz="200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Data sets captured over Salinas Valley, a site over the Kennedy Space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Center</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(KSC), and a mixed vegetation site in Indian Pines.</a:t>
                      </a:r>
                    </a:p>
                  </a:txBody>
                  <a:tcPr marL="68580" marR="68580" marT="0" marB="0"/>
                </a:tc>
                <a:tc>
                  <a:txBody>
                    <a:bodyPr/>
                    <a:lstStyle/>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combined the features from DCNN with Gabor features.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It uses Gabor filtering technique to extract edges and textures and thus helps in feature extraction.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Gabor filters and convolutional filters are combined to overcome the problem of overfitting.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To </a:t>
                      </a:r>
                      <a:r>
                        <a:rPr kumimoji="0" lang="en-GB"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further</a:t>
                      </a: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 make the efficiency better, the neural networks are included with </a:t>
                      </a:r>
                      <a:r>
                        <a:rPr lang="en-GB" sz="2000" kern="100" dirty="0" err="1">
                          <a:effectLst/>
                          <a:latin typeface="Times New Roman" panose="02020603050405020304" pitchFamily="18" charset="0"/>
                          <a:ea typeface="Times New Roman" panose="02020603050405020304" pitchFamily="18" charset="0"/>
                          <a:cs typeface="Times New Roman" panose="02020603050405020304" pitchFamily="18" charset="0"/>
                        </a:rPr>
                        <a:t>ReLU</a:t>
                      </a: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 dropout, and batch normalization.</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provides competitive classification accuracies even when there are limited training samples.</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257571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23</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4041855872"/>
              </p:ext>
            </p:extLst>
          </p:nvPr>
        </p:nvGraphicFramePr>
        <p:xfrm>
          <a:off x="1184889" y="332656"/>
          <a:ext cx="7635583" cy="4942294"/>
        </p:xfrm>
        <a:graphic>
          <a:graphicData uri="http://schemas.openxmlformats.org/drawingml/2006/table">
            <a:tbl>
              <a:tblPr firstRow="1" bandRow="1">
                <a:tableStyleId>{5940675A-B579-460E-94D1-54222C63F5DA}</a:tableStyleId>
              </a:tblPr>
              <a:tblGrid>
                <a:gridCol w="2087140">
                  <a:extLst>
                    <a:ext uri="{9D8B030D-6E8A-4147-A177-3AD203B41FA5}">
                      <a16:colId xmlns:a16="http://schemas.microsoft.com/office/drawing/2014/main" val="406820577"/>
                    </a:ext>
                  </a:extLst>
                </a:gridCol>
                <a:gridCol w="1157225">
                  <a:extLst>
                    <a:ext uri="{9D8B030D-6E8A-4147-A177-3AD203B41FA5}">
                      <a16:colId xmlns:a16="http://schemas.microsoft.com/office/drawing/2014/main" val="2658887784"/>
                    </a:ext>
                  </a:extLst>
                </a:gridCol>
                <a:gridCol w="4391218">
                  <a:extLst>
                    <a:ext uri="{9D8B030D-6E8A-4147-A177-3AD203B41FA5}">
                      <a16:colId xmlns:a16="http://schemas.microsoft.com/office/drawing/2014/main" val="875451995"/>
                    </a:ext>
                  </a:extLst>
                </a:gridCol>
              </a:tblGrid>
              <a:tr h="675094">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1968963">
                <a:tc>
                  <a:txBody>
                    <a:bodyPr/>
                    <a:lstStyle/>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Felix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Juefei</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-Xu, Vishnu Naresh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Boddeti</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Marios</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Savvides</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2017, ‘Local binary convolutional neural networks’, IEEE Conference on Computer Vision and Pattern Recognition, pp. 4284-4293, DOI: 10.1109/CVPR. 2017.456.</a:t>
                      </a:r>
                    </a:p>
                  </a:txBody>
                  <a:tcPr marL="68580" marR="68580" marT="0" marB="0"/>
                </a:tc>
                <a:tc>
                  <a:txBody>
                    <a:bodyPr/>
                    <a:lstStyle/>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MNIST, CIFAR-10, SVHN, and ImageNet</a:t>
                      </a:r>
                    </a:p>
                  </a:txBody>
                  <a:tcPr marL="68580" marR="68580" marT="0" marB="0"/>
                </a:tc>
                <a:tc>
                  <a:txBody>
                    <a:bodyPr/>
                    <a:lstStyle/>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combines the deep features with LBP features.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introduces Local Binary Convolution (LBC), which acts as a substitute to the CNN’s convolution layer.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LBC is designed based on the principle of LBP.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CNNs constructed using LBC layers are called Local Binary Convolutional Neural Networks (LBCNN). Also, the system performs significant computational savings.</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3787898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24</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4251361828"/>
              </p:ext>
            </p:extLst>
          </p:nvPr>
        </p:nvGraphicFramePr>
        <p:xfrm>
          <a:off x="1143000" y="110836"/>
          <a:ext cx="7802832" cy="6161494"/>
        </p:xfrm>
        <a:graphic>
          <a:graphicData uri="http://schemas.openxmlformats.org/drawingml/2006/table">
            <a:tbl>
              <a:tblPr firstRow="1" bandRow="1">
                <a:tableStyleId>{5940675A-B579-460E-94D1-54222C63F5DA}</a:tableStyleId>
              </a:tblPr>
              <a:tblGrid>
                <a:gridCol w="2564904">
                  <a:extLst>
                    <a:ext uri="{9D8B030D-6E8A-4147-A177-3AD203B41FA5}">
                      <a16:colId xmlns:a16="http://schemas.microsoft.com/office/drawing/2014/main" val="406820577"/>
                    </a:ext>
                  </a:extLst>
                </a:gridCol>
                <a:gridCol w="1368152">
                  <a:extLst>
                    <a:ext uri="{9D8B030D-6E8A-4147-A177-3AD203B41FA5}">
                      <a16:colId xmlns:a16="http://schemas.microsoft.com/office/drawing/2014/main" val="2658887784"/>
                    </a:ext>
                  </a:extLst>
                </a:gridCol>
                <a:gridCol w="3869776">
                  <a:extLst>
                    <a:ext uri="{9D8B030D-6E8A-4147-A177-3AD203B41FA5}">
                      <a16:colId xmlns:a16="http://schemas.microsoft.com/office/drawing/2014/main" val="875451995"/>
                    </a:ext>
                  </a:extLst>
                </a:gridCol>
              </a:tblGrid>
              <a:tr h="675094">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2308944">
                <a:tc>
                  <a:txBody>
                    <a:bodyPr/>
                    <a:lstStyle/>
                    <a:p>
                      <a:pPr lvl="0">
                        <a:lnSpc>
                          <a:spcPct val="100000"/>
                        </a:lnSpc>
                      </a:pP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Zhou, Z, Li, S &amp; Shao, Y 2018, ‘Crops classification from sentinel-2A multi-spectral remote sensing images based on convolutional neural networks’, IGARSS 2018 - 2018 IEEE International Geoscience and Remote Sensing Symposium, pp. 5300-5303, DOI : 10.1109/IGARSS. 2018.8518860.</a:t>
                      </a:r>
                      <a:endParaRPr kumimoji="0" lang="en-IN" sz="200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Sentinel-2A of </a:t>
                      </a: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Yuanyang</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county belonging to China.</a:t>
                      </a:r>
                    </a:p>
                  </a:txBody>
                  <a:tcPr marL="68580" marR="68580" marT="0" marB="0"/>
                </a:tc>
                <a:tc>
                  <a:txBody>
                    <a:bodyPr/>
                    <a:lstStyle/>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In order to prove the efficiency of high level features extracted from CNN, the system compared the classification methods of CNN and Support Vector Machines (SVM) in extracting the spatial distribution of crops planting area.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has shown the classification accuracy of 95.6% for CNN and 94.94% for SVM method. Thus, it is clearly understood that the CNN works better than SVM. </a:t>
                      </a:r>
                    </a:p>
                    <a:p>
                      <a:pPr marL="0" lvl="0" indent="0" algn="just">
                        <a:lnSpc>
                          <a:spcPct val="100000"/>
                        </a:lnSpc>
                        <a:spcAft>
                          <a:spcPts val="0"/>
                        </a:spcAft>
                        <a:buFont typeface="Symbol" panose="05050102010706020507" pitchFamily="18" charset="2"/>
                        <a:buNone/>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Limitation:</a:t>
                      </a:r>
                    </a:p>
                    <a:p>
                      <a:pPr marL="342900" lvl="0" indent="-342900" algn="just">
                        <a:lnSpc>
                          <a:spcPct val="100000"/>
                        </a:lnSpc>
                        <a:spcAft>
                          <a:spcPts val="0"/>
                        </a:spcAft>
                        <a:buFont typeface="Symbol" panose="05050102010706020507" pitchFamily="18" charset="2"/>
                        <a:buChar char=""/>
                        <a:tabLst>
                          <a:tab pos="4860925" algn="l"/>
                        </a:tabLst>
                      </a:pP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Only spectral information of crops are considered. The spatial information is not considered</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97769934"/>
                  </a:ext>
                </a:extLst>
              </a:tr>
            </a:tbl>
          </a:graphicData>
        </a:graphic>
      </p:graphicFrame>
    </p:spTree>
    <p:extLst>
      <p:ext uri="{BB962C8B-B14F-4D97-AF65-F5344CB8AC3E}">
        <p14:creationId xmlns:p14="http://schemas.microsoft.com/office/powerpoint/2010/main" val="184546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25</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1924073359"/>
              </p:ext>
            </p:extLst>
          </p:nvPr>
        </p:nvGraphicFramePr>
        <p:xfrm>
          <a:off x="1295400" y="228600"/>
          <a:ext cx="7620000" cy="5943600"/>
        </p:xfrm>
        <a:graphic>
          <a:graphicData uri="http://schemas.openxmlformats.org/drawingml/2006/table">
            <a:tbl>
              <a:tblPr firstRow="1" bandRow="1">
                <a:tableStyleId>{5940675A-B579-460E-94D1-54222C63F5DA}</a:tableStyleId>
              </a:tblPr>
              <a:tblGrid>
                <a:gridCol w="1908448">
                  <a:extLst>
                    <a:ext uri="{9D8B030D-6E8A-4147-A177-3AD203B41FA5}">
                      <a16:colId xmlns:a16="http://schemas.microsoft.com/office/drawing/2014/main" val="406820577"/>
                    </a:ext>
                  </a:extLst>
                </a:gridCol>
                <a:gridCol w="1329296">
                  <a:extLst>
                    <a:ext uri="{9D8B030D-6E8A-4147-A177-3AD203B41FA5}">
                      <a16:colId xmlns:a16="http://schemas.microsoft.com/office/drawing/2014/main" val="2658887784"/>
                    </a:ext>
                  </a:extLst>
                </a:gridCol>
                <a:gridCol w="4382256">
                  <a:extLst>
                    <a:ext uri="{9D8B030D-6E8A-4147-A177-3AD203B41FA5}">
                      <a16:colId xmlns:a16="http://schemas.microsoft.com/office/drawing/2014/main" val="875451995"/>
                    </a:ext>
                  </a:extLst>
                </a:gridCol>
              </a:tblGrid>
              <a:tr h="717969">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5225631">
                <a:tc>
                  <a:txBody>
                    <a:bodyPr/>
                    <a:lstStyle/>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Jiang, J, Feng, X, Liu, F, Xu, Y &amp; Huang, H 2019,  ‘Multi-spectral </a:t>
                      </a:r>
                    </a:p>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RGB-NIR image classification using double-channel CNN’, IEEE Access, vol. 7, pp. 20607-20613, DOI: 10.1109/ACCESS.2019.2896128.</a:t>
                      </a:r>
                    </a:p>
                  </a:txBody>
                  <a:tcPr marL="68580" marR="68580" marT="0" marB="0"/>
                </a:tc>
                <a:tc>
                  <a:txBody>
                    <a:bodyPr/>
                    <a:lstStyle/>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SAT-4, RGB-NIR, and </a:t>
                      </a:r>
                      <a:b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SAT-6 dataset that is available as open source dataset.</a:t>
                      </a:r>
                    </a:p>
                  </a:txBody>
                  <a:tcPr marL="68580" marR="68580" marT="0" marB="0"/>
                </a:tc>
                <a:tc>
                  <a:txBody>
                    <a:bodyPr/>
                    <a:lstStyle/>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Double-channel CNN algorithm for considering the strong correlation among the R band, G band, and B bands while there is weaker correlation between the NIR band and the RGB band.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RGB and NIR bands based features are calculated using two CNN architecture. </a:t>
                      </a: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extracted features are associated with fully connected layer and final output is obtained.</a:t>
                      </a:r>
                    </a:p>
                    <a:p>
                      <a:pPr marL="342900" lvl="0" indent="-342900" algn="just">
                        <a:lnSpc>
                          <a:spcPct val="100000"/>
                        </a:lnSpc>
                        <a:spcAft>
                          <a:spcPts val="0"/>
                        </a:spcAft>
                        <a:buFont typeface="Symbol" panose="05050102010706020507" pitchFamily="18" charset="2"/>
                        <a:buChar char=""/>
                        <a:tabLst>
                          <a:tab pos="4860925" algn="l"/>
                        </a:tabLst>
                      </a:pP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2402689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26</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286883538"/>
              </p:ext>
            </p:extLst>
          </p:nvPr>
        </p:nvGraphicFramePr>
        <p:xfrm>
          <a:off x="1295400" y="245529"/>
          <a:ext cx="7620000" cy="6445639"/>
        </p:xfrm>
        <a:graphic>
          <a:graphicData uri="http://schemas.openxmlformats.org/drawingml/2006/table">
            <a:tbl>
              <a:tblPr firstRow="1" bandRow="1">
                <a:tableStyleId>{5940675A-B579-460E-94D1-54222C63F5DA}</a:tableStyleId>
              </a:tblPr>
              <a:tblGrid>
                <a:gridCol w="2124472">
                  <a:extLst>
                    <a:ext uri="{9D8B030D-6E8A-4147-A177-3AD203B41FA5}">
                      <a16:colId xmlns:a16="http://schemas.microsoft.com/office/drawing/2014/main" val="406820577"/>
                    </a:ext>
                  </a:extLst>
                </a:gridCol>
                <a:gridCol w="1080120">
                  <a:extLst>
                    <a:ext uri="{9D8B030D-6E8A-4147-A177-3AD203B41FA5}">
                      <a16:colId xmlns:a16="http://schemas.microsoft.com/office/drawing/2014/main" val="2658887784"/>
                    </a:ext>
                  </a:extLst>
                </a:gridCol>
                <a:gridCol w="4415408">
                  <a:extLst>
                    <a:ext uri="{9D8B030D-6E8A-4147-A177-3AD203B41FA5}">
                      <a16:colId xmlns:a16="http://schemas.microsoft.com/office/drawing/2014/main" val="875451995"/>
                    </a:ext>
                  </a:extLst>
                </a:gridCol>
              </a:tblGrid>
              <a:tr h="654439">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5625241">
                <a:tc>
                  <a:txBody>
                    <a:bodyPr/>
                    <a:lstStyle/>
                    <a:p>
                      <a:pPr lvl="0">
                        <a:lnSpc>
                          <a:spcPct val="100000"/>
                        </a:lnSpc>
                      </a:pP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Shengjie</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Liu, Qian Shi &amp; </a:t>
                      </a: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Liangpei</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Zhang 2020, ‘Few-shot hyperspectral image classification with unknown classes using multitask deep learning’, IEEE Transactions on Geoscience and Remote Sensing, vol. 59, no. 6, </a:t>
                      </a:r>
                      <a:b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b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pp. 5085-5102, DOI: 10.1109/TGRS.2020.3018879. </a:t>
                      </a:r>
                      <a:endParaRPr kumimoji="0" lang="en-IN" sz="2000"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Salinas data</a:t>
                      </a:r>
                    </a:p>
                  </a:txBody>
                  <a:tcPr marL="68580" marR="68580" marT="0" marB="0"/>
                </a:tc>
                <a:tc>
                  <a:txBody>
                    <a:bodyPr/>
                    <a:lstStyle/>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A method named multitask deep learning method with unknown classes in the open world (MDL4OW) was framed for HSI Classification with Unknown classes.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performs both classification and reconstruction where unknown classes may exist.</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can identify unknown classes while improving classification accuracy.</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unknown score is calculated using the model EVT (Extreme Value Theory) and increases the accuracy.</a:t>
                      </a:r>
                    </a:p>
                    <a:p>
                      <a:pPr marL="0" lvl="0" indent="0" algn="just">
                        <a:lnSpc>
                          <a:spcPct val="100000"/>
                        </a:lnSpc>
                        <a:spcAft>
                          <a:spcPts val="0"/>
                        </a:spcAft>
                        <a:buFont typeface="Symbol" panose="05050102010706020507" pitchFamily="18" charset="2"/>
                        <a:buNone/>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Limitation:</a:t>
                      </a: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 If a data set lacks basic land cover class then performs well else it is difficult.</a:t>
                      </a:r>
                    </a:p>
                    <a:p>
                      <a:pPr marL="0" lvl="0" indent="0" algn="just">
                        <a:lnSpc>
                          <a:spcPct val="100000"/>
                        </a:lnSpc>
                        <a:spcAft>
                          <a:spcPts val="0"/>
                        </a:spcAft>
                        <a:buFont typeface="Symbol" panose="05050102010706020507" pitchFamily="18" charset="2"/>
                        <a:buNone/>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13489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27</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998977077"/>
              </p:ext>
            </p:extLst>
          </p:nvPr>
        </p:nvGraphicFramePr>
        <p:xfrm>
          <a:off x="1115616" y="245529"/>
          <a:ext cx="7799784" cy="6460450"/>
        </p:xfrm>
        <a:graphic>
          <a:graphicData uri="http://schemas.openxmlformats.org/drawingml/2006/table">
            <a:tbl>
              <a:tblPr firstRow="1" bandRow="1">
                <a:tableStyleId>{5940675A-B579-460E-94D1-54222C63F5DA}</a:tableStyleId>
              </a:tblPr>
              <a:tblGrid>
                <a:gridCol w="1728192">
                  <a:extLst>
                    <a:ext uri="{9D8B030D-6E8A-4147-A177-3AD203B41FA5}">
                      <a16:colId xmlns:a16="http://schemas.microsoft.com/office/drawing/2014/main" val="406820577"/>
                    </a:ext>
                  </a:extLst>
                </a:gridCol>
                <a:gridCol w="1235726">
                  <a:extLst>
                    <a:ext uri="{9D8B030D-6E8A-4147-A177-3AD203B41FA5}">
                      <a16:colId xmlns:a16="http://schemas.microsoft.com/office/drawing/2014/main" val="2658887784"/>
                    </a:ext>
                  </a:extLst>
                </a:gridCol>
                <a:gridCol w="4835866">
                  <a:extLst>
                    <a:ext uri="{9D8B030D-6E8A-4147-A177-3AD203B41FA5}">
                      <a16:colId xmlns:a16="http://schemas.microsoft.com/office/drawing/2014/main" val="875451995"/>
                    </a:ext>
                  </a:extLst>
                </a:gridCol>
              </a:tblGrid>
              <a:tr h="669250">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5610565">
                <a:tc>
                  <a:txBody>
                    <a:bodyPr/>
                    <a:lstStyle/>
                    <a:p>
                      <a:pPr>
                        <a:lnSpc>
                          <a:spcPct val="100000"/>
                        </a:lnSpc>
                        <a:spcAft>
                          <a:spcPts val="0"/>
                        </a:spcAft>
                      </a:pP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Akrem</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a:t>
                      </a: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Sellami</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&amp; Salvatore </a:t>
                      </a:r>
                      <a:r>
                        <a:rPr kumimoji="0" lang="en-US" sz="2000" kern="100" dirty="0" err="1">
                          <a:solidFill>
                            <a:schemeClr val="tx1"/>
                          </a:solidFill>
                          <a:effectLst/>
                          <a:latin typeface="Times New Roman" panose="02020603050405020304" pitchFamily="18" charset="0"/>
                          <a:ea typeface="+mn-ea"/>
                          <a:cs typeface="Times New Roman" panose="02020603050405020304" pitchFamily="18" charset="0"/>
                        </a:rPr>
                        <a:t>Tabbone</a:t>
                      </a:r>
                      <a:r>
                        <a:rPr kumimoji="0" lang="en-US" sz="2000" kern="100" dirty="0">
                          <a:solidFill>
                            <a:schemeClr val="tx1"/>
                          </a:solidFill>
                          <a:effectLst/>
                          <a:latin typeface="Times New Roman" panose="02020603050405020304" pitchFamily="18" charset="0"/>
                          <a:ea typeface="+mn-ea"/>
                          <a:cs typeface="Times New Roman" panose="02020603050405020304" pitchFamily="18" charset="0"/>
                        </a:rPr>
                        <a:t> 2022, ‘Deep neural networks-based relevant latent representation learning for hyperspectral image classification’, Pattern recognition, vol. 121</a:t>
                      </a:r>
                      <a:endParaRPr kumimoji="0"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Salinas, Indian Pines, and Pavia University datasets.</a:t>
                      </a:r>
                    </a:p>
                  </a:txBody>
                  <a:tcPr marL="68580" marR="68580" marT="0" marB="0"/>
                </a:tc>
                <a:tc>
                  <a:txBody>
                    <a:bodyPr/>
                    <a:lstStyle/>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system with multi-view deep neural networks was introduced using Deep neural networks-based relevant latent representation learning.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Initially, the spatial and spectral features are extracted.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Second, the multi-view deep autoencoder model is employed to fuse the spectral features and spatial features to form a joint latent feature.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Finally, the fused latent features are used to train the semi-supervised graph CNN for classification. </a:t>
                      </a:r>
                      <a:endParaRPr lang="en-IN" sz="20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The classification accuracy is also improved even with the less labelled samples. </a:t>
                      </a:r>
                    </a:p>
                    <a:p>
                      <a:pPr marL="0" lvl="0" indent="0" algn="just">
                        <a:lnSpc>
                          <a:spcPct val="100000"/>
                        </a:lnSpc>
                        <a:spcAft>
                          <a:spcPts val="0"/>
                        </a:spcAft>
                        <a:buFont typeface="Symbol" panose="05050102010706020507" pitchFamily="18" charset="2"/>
                        <a:buNone/>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Limitation:</a:t>
                      </a:r>
                    </a:p>
                    <a:p>
                      <a:pPr marL="342900" lvl="0" indent="-342900" algn="just">
                        <a:lnSpc>
                          <a:spcPct val="100000"/>
                        </a:lnSpc>
                        <a:spcAft>
                          <a:spcPts val="0"/>
                        </a:spcAft>
                        <a:buFont typeface="Symbol" panose="05050102010706020507" pitchFamily="18" charset="2"/>
                        <a:buChar char=""/>
                        <a:tabLst>
                          <a:tab pos="4860925" algn="l"/>
                        </a:tabLst>
                      </a:pPr>
                      <a:r>
                        <a:rPr lang="en-GB" sz="2000" kern="100" dirty="0">
                          <a:effectLst/>
                          <a:latin typeface="Times New Roman" panose="02020603050405020304" pitchFamily="18" charset="0"/>
                          <a:ea typeface="Times New Roman" panose="02020603050405020304" pitchFamily="18" charset="0"/>
                          <a:cs typeface="Times New Roman" panose="02020603050405020304" pitchFamily="18" charset="0"/>
                        </a:rPr>
                        <a:t>Can’t be applied with </a:t>
                      </a:r>
                      <a:r>
                        <a:rPr kumimoji="0" lang="en-IN" sz="2000" kern="100" dirty="0">
                          <a:solidFill>
                            <a:schemeClr val="tx1"/>
                          </a:solidFill>
                          <a:effectLst/>
                          <a:latin typeface="Times New Roman" panose="02020603050405020304" pitchFamily="18" charset="0"/>
                          <a:cs typeface="Times New Roman" panose="02020603050405020304" pitchFamily="18" charset="0"/>
                        </a:rPr>
                        <a:t>few labelled training sample</a:t>
                      </a:r>
                      <a:r>
                        <a:rPr kumimoji="0" lang="en-GB" sz="2000" kern="100" dirty="0">
                          <a:solidFill>
                            <a:schemeClr val="tx1"/>
                          </a:solidFill>
                          <a:effectLst/>
                          <a:latin typeface="Times New Roman" panose="02020603050405020304" pitchFamily="18" charset="0"/>
                          <a:cs typeface="Times New Roman" panose="02020603050405020304" pitchFamily="18" charset="0"/>
                        </a:rPr>
                        <a:t>s.</a:t>
                      </a:r>
                      <a:endParaRPr kumimoji="0" lang="en-IN"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41883176"/>
                  </a:ext>
                </a:extLst>
              </a:tr>
            </a:tbl>
          </a:graphicData>
        </a:graphic>
      </p:graphicFrame>
    </p:spTree>
    <p:extLst>
      <p:ext uri="{BB962C8B-B14F-4D97-AF65-F5344CB8AC3E}">
        <p14:creationId xmlns:p14="http://schemas.microsoft.com/office/powerpoint/2010/main" val="3200432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81A71D-A407-41B0-B9EE-FEF2A247E3F6}"/>
              </a:ext>
            </a:extLst>
          </p:cNvPr>
          <p:cNvSpPr>
            <a:spLocks noGrp="1"/>
          </p:cNvSpPr>
          <p:nvPr>
            <p:ph type="sldNum" sz="quarter" idx="12"/>
          </p:nvPr>
        </p:nvSpPr>
        <p:spPr/>
        <p:txBody>
          <a:bodyPr/>
          <a:lstStyle/>
          <a:p>
            <a:pPr>
              <a:defRPr/>
            </a:pPr>
            <a:fld id="{ABBEF5C2-3C9E-4B3A-8957-6EFA4BF640AD}" type="slidenum">
              <a:rPr lang="en-US" smtClean="0"/>
              <a:pPr>
                <a:defRPr/>
              </a:pPr>
              <a:t>28</a:t>
            </a:fld>
            <a:endParaRPr lang="en-US"/>
          </a:p>
        </p:txBody>
      </p:sp>
      <p:sp>
        <p:nvSpPr>
          <p:cNvPr id="2" name="Rectangle 1">
            <a:extLst>
              <a:ext uri="{FF2B5EF4-FFF2-40B4-BE49-F238E27FC236}">
                <a16:creationId xmlns:a16="http://schemas.microsoft.com/office/drawing/2014/main" id="{B01A1763-27D4-665D-1F99-25B2BCEEBCA0}"/>
              </a:ext>
            </a:extLst>
          </p:cNvPr>
          <p:cNvSpPr/>
          <p:nvPr/>
        </p:nvSpPr>
        <p:spPr>
          <a:xfrm>
            <a:off x="937907" y="2708920"/>
            <a:ext cx="8206093" cy="923330"/>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itchFamily="18" charset="0"/>
                <a:cs typeface="Times New Roman" pitchFamily="18" charset="0"/>
              </a:rPr>
              <a:t>RESEARCH OBJECTIVE</a:t>
            </a:r>
            <a:endPar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968442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Box 5"/>
          <p:cNvSpPr txBox="1">
            <a:spLocks noChangeArrowheads="1"/>
          </p:cNvSpPr>
          <p:nvPr/>
        </p:nvSpPr>
        <p:spPr bwMode="auto">
          <a:xfrm>
            <a:off x="1191815" y="438791"/>
            <a:ext cx="7659960" cy="5565947"/>
          </a:xfrm>
          <a:prstGeom prst="rect">
            <a:avLst/>
          </a:prstGeom>
          <a:noFill/>
          <a:ln w="9525">
            <a:noFill/>
            <a:miter lim="800000"/>
            <a:headEnd/>
            <a:tailEnd/>
          </a:ln>
        </p:spPr>
        <p:txBody>
          <a:bodyPr wrap="square">
            <a:spAutoFit/>
          </a:bodyPr>
          <a:lstStyle/>
          <a:p>
            <a:pPr algn="just">
              <a:lnSpc>
                <a:spcPct val="150000"/>
              </a:lnSpc>
              <a:buClr>
                <a:srgbClr val="000000"/>
              </a:buClr>
              <a:buSzPct val="100000"/>
            </a:pPr>
            <a:r>
              <a:rPr lang="en-GB" sz="2400" b="0" dirty="0">
                <a:solidFill>
                  <a:schemeClr val="tx1"/>
                </a:solidFill>
                <a:latin typeface="Times New Roman" pitchFamily="18" charset="0"/>
                <a:cs typeface="Times New Roman" pitchFamily="18" charset="0"/>
              </a:rPr>
              <a:t>The key goal of the proposed system is to extract the most efficient optimal features and to perform LULC classification for LISS IV image. </a:t>
            </a:r>
          </a:p>
          <a:p>
            <a:pPr algn="just">
              <a:lnSpc>
                <a:spcPct val="150000"/>
              </a:lnSpc>
              <a:buClr>
                <a:srgbClr val="000000"/>
              </a:buClr>
              <a:buSzPct val="100000"/>
            </a:pPr>
            <a:endParaRPr lang="en-GB" sz="2400" b="0" dirty="0">
              <a:solidFill>
                <a:schemeClr val="tx1"/>
              </a:solidFill>
              <a:latin typeface="Times New Roman" pitchFamily="18" charset="0"/>
              <a:cs typeface="Times New Roman" pitchFamily="18" charset="0"/>
            </a:endParaRPr>
          </a:p>
          <a:p>
            <a:pPr marL="342900" indent="-342900" algn="just">
              <a:lnSpc>
                <a:spcPct val="150000"/>
              </a:lnSpc>
              <a:buClr>
                <a:srgbClr val="000000"/>
              </a:buClr>
              <a:buSzPct val="100000"/>
              <a:buFont typeface="Wingdings" panose="05000000000000000000" pitchFamily="2" charset="2"/>
              <a:buChar char="Ø"/>
            </a:pPr>
            <a:r>
              <a:rPr lang="en-GB" sz="2400" b="0" dirty="0">
                <a:solidFill>
                  <a:schemeClr val="tx1"/>
                </a:solidFill>
                <a:latin typeface="Times New Roman" pitchFamily="18" charset="0"/>
                <a:cs typeface="Times New Roman" pitchFamily="18" charset="0"/>
              </a:rPr>
              <a:t>Design a feature extraction method using Ensemble of Object based Textural Features and Deep Features method. The features extracted using the object-based strategy along with deep features from CNN produces efficient features for classification process. </a:t>
            </a:r>
          </a:p>
          <a:p>
            <a:pPr algn="just">
              <a:lnSpc>
                <a:spcPct val="150000"/>
              </a:lnSpc>
              <a:buClr>
                <a:srgbClr val="000000"/>
              </a:buClr>
              <a:buSzPct val="100000"/>
            </a:pPr>
            <a:endParaRPr lang="en-GB"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6A82C428-3502-4F37-8808-ED7D20539F5D}"/>
              </a:ext>
            </a:extLst>
          </p:cNvPr>
          <p:cNvSpPr>
            <a:spLocks noGrp="1"/>
          </p:cNvSpPr>
          <p:nvPr>
            <p:ph type="sldNum" sz="quarter" idx="12"/>
          </p:nvPr>
        </p:nvSpPr>
        <p:spPr/>
        <p:txBody>
          <a:bodyPr/>
          <a:lstStyle/>
          <a:p>
            <a:pPr>
              <a:defRPr/>
            </a:pPr>
            <a:fld id="{ABBEF5C2-3C9E-4B3A-8957-6EFA4BF640AD}" type="slidenum">
              <a:rPr lang="en-US" smtClean="0"/>
              <a:pPr>
                <a:defRPr/>
              </a:pPr>
              <a:t>29</a:t>
            </a:fld>
            <a:endParaRPr lang="en-US"/>
          </a:p>
        </p:txBody>
      </p:sp>
    </p:spTree>
    <p:extLst>
      <p:ext uri="{BB962C8B-B14F-4D97-AF65-F5344CB8AC3E}">
        <p14:creationId xmlns:p14="http://schemas.microsoft.com/office/powerpoint/2010/main" val="222015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737" y="33337"/>
            <a:ext cx="7739063" cy="881063"/>
          </a:xfrm>
        </p:spPr>
        <p:txBody>
          <a:bodyPr/>
          <a:lstStyle/>
          <a:p>
            <a:pPr algn="ctr"/>
            <a:r>
              <a:rPr lang="en-IN" sz="2400" dirty="0">
                <a:solidFill>
                  <a:schemeClr val="tx1"/>
                </a:solidFill>
                <a:latin typeface="Times New Roman" pitchFamily="18" charset="0"/>
                <a:cs typeface="Times New Roman" pitchFamily="18" charset="0"/>
              </a:rPr>
              <a:t>					                (</a:t>
            </a:r>
            <a:r>
              <a:rPr lang="en-IN" sz="2400" dirty="0" err="1">
                <a:solidFill>
                  <a:schemeClr val="tx1"/>
                </a:solidFill>
                <a:latin typeface="Times New Roman" pitchFamily="18" charset="0"/>
                <a:cs typeface="Times New Roman" pitchFamily="18" charset="0"/>
              </a:rPr>
              <a:t>Con’t</a:t>
            </a:r>
            <a:r>
              <a:rPr lang="en-IN" sz="2400" dirty="0">
                <a:solidFill>
                  <a:schemeClr val="tx1"/>
                </a:solidFill>
                <a:latin typeface="Times New Roman" pitchFamily="18" charset="0"/>
                <a:cs typeface="Times New Roman" pitchFamily="18" charset="0"/>
              </a:rPr>
              <a:t>….)</a:t>
            </a:r>
          </a:p>
        </p:txBody>
      </p:sp>
      <p:sp>
        <p:nvSpPr>
          <p:cNvPr id="3" name="Content Placeholder 2"/>
          <p:cNvSpPr>
            <a:spLocks noGrp="1"/>
          </p:cNvSpPr>
          <p:nvPr>
            <p:ph idx="1"/>
          </p:nvPr>
        </p:nvSpPr>
        <p:spPr>
          <a:xfrm>
            <a:off x="1103185" y="914400"/>
            <a:ext cx="7739063" cy="4386809"/>
          </a:xfrm>
        </p:spPr>
        <p:txBody>
          <a:bodyPr>
            <a:normAutofit/>
          </a:bodyPr>
          <a:lstStyle/>
          <a:p>
            <a:pPr marL="82296" indent="0" algn="just">
              <a:lnSpc>
                <a:spcPct val="160000"/>
              </a:lnSpc>
              <a:buNone/>
            </a:pPr>
            <a:endParaRPr lang="en-US" sz="900" dirty="0">
              <a:latin typeface="Times New Roman" panose="02020603050405020304" pitchFamily="18" charset="0"/>
              <a:cs typeface="Times New Roman" panose="02020603050405020304" pitchFamily="18" charset="0"/>
            </a:endParaRPr>
          </a:p>
          <a:p>
            <a:pPr algn="just">
              <a:lnSpc>
                <a:spcPct val="110000"/>
              </a:lnSpc>
              <a:spcAft>
                <a:spcPts val="600"/>
              </a:spcAft>
            </a:pPr>
            <a:r>
              <a:rPr lang="en-US" sz="2400" dirty="0">
                <a:latin typeface="Times New Roman" panose="02020603050405020304" pitchFamily="18" charset="0"/>
                <a:cs typeface="Times New Roman" panose="02020603050405020304" pitchFamily="18" charset="0"/>
              </a:rPr>
              <a:t>So, classifying an image is a very useful and important task.</a:t>
            </a:r>
          </a:p>
          <a:p>
            <a:pPr algn="just">
              <a:lnSpc>
                <a:spcPct val="110000"/>
              </a:lnSpc>
              <a:spcAft>
                <a:spcPts val="600"/>
              </a:spcAft>
            </a:pPr>
            <a:r>
              <a:rPr lang="en-US" sz="2400" dirty="0">
                <a:latin typeface="Times New Roman" panose="02020603050405020304" pitchFamily="18" charset="0"/>
                <a:cs typeface="Times New Roman" panose="02020603050405020304" pitchFamily="18" charset="0"/>
              </a:rPr>
              <a:t>In order to classify an image, it is necessary to extract the features.</a:t>
            </a:r>
          </a:p>
          <a:p>
            <a:pPr algn="just">
              <a:lnSpc>
                <a:spcPct val="110000"/>
              </a:lnSpc>
              <a:spcAft>
                <a:spcPts val="600"/>
              </a:spcAft>
            </a:pPr>
            <a:r>
              <a:rPr lang="en-US" sz="2400" dirty="0">
                <a:latin typeface="Times New Roman" panose="02020603050405020304" pitchFamily="18" charset="0"/>
                <a:cs typeface="Times New Roman" panose="02020603050405020304" pitchFamily="18" charset="0"/>
              </a:rPr>
              <a:t>Hence, the extraction of features plays an important role. Efficient features thus always increase the accuracy of the classification process. </a:t>
            </a:r>
          </a:p>
        </p:txBody>
      </p:sp>
      <p:sp>
        <p:nvSpPr>
          <p:cNvPr id="6" name="Slide Number Placeholder 5">
            <a:extLst>
              <a:ext uri="{FF2B5EF4-FFF2-40B4-BE49-F238E27FC236}">
                <a16:creationId xmlns:a16="http://schemas.microsoft.com/office/drawing/2014/main" id="{C947C1B4-0E0C-4B55-AF62-FEDDB2797622}"/>
              </a:ext>
            </a:extLst>
          </p:cNvPr>
          <p:cNvSpPr>
            <a:spLocks noGrp="1"/>
          </p:cNvSpPr>
          <p:nvPr>
            <p:ph type="sldNum" sz="quarter" idx="12"/>
          </p:nvPr>
        </p:nvSpPr>
        <p:spPr/>
        <p:txBody>
          <a:bodyPr/>
          <a:lstStyle/>
          <a:p>
            <a:pPr>
              <a:defRPr/>
            </a:pPr>
            <a:fld id="{ABBEF5C2-3C9E-4B3A-8957-6EFA4BF640AD}" type="slidenum">
              <a:rPr lang="en-US" smtClean="0"/>
              <a:pPr>
                <a:defRPr/>
              </a:pPr>
              <a:t>3</a:t>
            </a:fld>
            <a:endParaRPr lang="en-US"/>
          </a:p>
        </p:txBody>
      </p:sp>
    </p:spTree>
    <p:extLst>
      <p:ext uri="{BB962C8B-B14F-4D97-AF65-F5344CB8AC3E}">
        <p14:creationId xmlns:p14="http://schemas.microsoft.com/office/powerpoint/2010/main" val="10249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82C428-3502-4F37-8808-ED7D20539F5D}"/>
              </a:ext>
            </a:extLst>
          </p:cNvPr>
          <p:cNvSpPr>
            <a:spLocks noGrp="1"/>
          </p:cNvSpPr>
          <p:nvPr>
            <p:ph type="sldNum" sz="quarter" idx="12"/>
          </p:nvPr>
        </p:nvSpPr>
        <p:spPr/>
        <p:txBody>
          <a:bodyPr/>
          <a:lstStyle/>
          <a:p>
            <a:pPr>
              <a:defRPr/>
            </a:pPr>
            <a:fld id="{ABBEF5C2-3C9E-4B3A-8957-6EFA4BF640AD}" type="slidenum">
              <a:rPr lang="en-US" smtClean="0"/>
              <a:pPr>
                <a:defRPr/>
              </a:pPr>
              <a:t>30</a:t>
            </a:fld>
            <a:endParaRPr lang="en-US"/>
          </a:p>
        </p:txBody>
      </p:sp>
      <p:sp>
        <p:nvSpPr>
          <p:cNvPr id="2" name="TextBox 5">
            <a:extLst>
              <a:ext uri="{FF2B5EF4-FFF2-40B4-BE49-F238E27FC236}">
                <a16:creationId xmlns:a16="http://schemas.microsoft.com/office/drawing/2014/main" id="{2F7305FB-2F70-19CD-029F-8E97443565AE}"/>
              </a:ext>
            </a:extLst>
          </p:cNvPr>
          <p:cNvSpPr txBox="1">
            <a:spLocks noChangeArrowheads="1"/>
          </p:cNvSpPr>
          <p:nvPr/>
        </p:nvSpPr>
        <p:spPr bwMode="auto">
          <a:xfrm>
            <a:off x="1182288" y="476672"/>
            <a:ext cx="7659960" cy="5565947"/>
          </a:xfrm>
          <a:prstGeom prst="rect">
            <a:avLst/>
          </a:prstGeom>
          <a:noFill/>
          <a:ln w="9525">
            <a:noFill/>
            <a:miter lim="800000"/>
            <a:headEnd/>
            <a:tailEnd/>
          </a:ln>
        </p:spPr>
        <p:txBody>
          <a:bodyPr wrap="square">
            <a:spAutoFit/>
          </a:bodyPr>
          <a:lstStyle/>
          <a:p>
            <a:pPr marL="354013" indent="-354013" algn="just">
              <a:lnSpc>
                <a:spcPct val="150000"/>
              </a:lnSpc>
              <a:buClr>
                <a:srgbClr val="000000"/>
              </a:buClr>
              <a:buSzPct val="100000"/>
              <a:buFont typeface="Wingdings" pitchFamily="2" charset="2"/>
              <a:buChar char="Ø"/>
            </a:pPr>
            <a:r>
              <a:rPr lang="en-GB" sz="2400" b="0" dirty="0">
                <a:solidFill>
                  <a:schemeClr val="tx1"/>
                </a:solidFill>
                <a:latin typeface="Times New Roman" pitchFamily="18" charset="0"/>
                <a:cs typeface="Times New Roman" pitchFamily="18" charset="0"/>
              </a:rPr>
              <a:t>Design a feature extraction method, using a Two-stage textural feature method. The obtained feature set with Gabor feature, RLBP feature and deep features are used in classification accuracy.</a:t>
            </a:r>
          </a:p>
          <a:p>
            <a:pPr algn="just">
              <a:lnSpc>
                <a:spcPct val="150000"/>
              </a:lnSpc>
              <a:buClr>
                <a:srgbClr val="000000"/>
              </a:buClr>
              <a:buSzPct val="100000"/>
            </a:pPr>
            <a:endParaRPr lang="en-GB" sz="2400" b="0" dirty="0">
              <a:solidFill>
                <a:schemeClr val="tx1"/>
              </a:solidFill>
              <a:latin typeface="Times New Roman" pitchFamily="18" charset="0"/>
              <a:cs typeface="Times New Roman" pitchFamily="18" charset="0"/>
            </a:endParaRPr>
          </a:p>
          <a:p>
            <a:pPr marL="354013" indent="-354013" algn="just">
              <a:lnSpc>
                <a:spcPct val="150000"/>
              </a:lnSpc>
              <a:buClr>
                <a:srgbClr val="000000"/>
              </a:buClr>
              <a:buSzPct val="100000"/>
              <a:buFont typeface="Wingdings" pitchFamily="2" charset="2"/>
              <a:buChar char="Ø"/>
            </a:pPr>
            <a:r>
              <a:rPr lang="en-GB" sz="2400" b="0" dirty="0">
                <a:solidFill>
                  <a:schemeClr val="tx1"/>
                </a:solidFill>
                <a:latin typeface="Times New Roman" pitchFamily="18" charset="0"/>
                <a:cs typeface="Times New Roman" pitchFamily="18" charset="0"/>
              </a:rPr>
              <a:t> Design a feature selection technique by an ensemble of feature aggregation and feature selection methods from the extracted feature set. The optimal features selected can bring out high accuracy values with low features resulting in less computational effort.</a:t>
            </a:r>
          </a:p>
        </p:txBody>
      </p:sp>
    </p:spTree>
    <p:extLst>
      <p:ext uri="{BB962C8B-B14F-4D97-AF65-F5344CB8AC3E}">
        <p14:creationId xmlns:p14="http://schemas.microsoft.com/office/powerpoint/2010/main" val="1341247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81DF3C-92E7-4AB9-9CC1-E218AC683FD3}"/>
              </a:ext>
            </a:extLst>
          </p:cNvPr>
          <p:cNvSpPr>
            <a:spLocks noGrp="1"/>
          </p:cNvSpPr>
          <p:nvPr>
            <p:ph type="sldNum" sz="quarter" idx="12"/>
          </p:nvPr>
        </p:nvSpPr>
        <p:spPr/>
        <p:txBody>
          <a:bodyPr/>
          <a:lstStyle/>
          <a:p>
            <a:pPr>
              <a:defRPr/>
            </a:pPr>
            <a:fld id="{ABBEF5C2-3C9E-4B3A-8957-6EFA4BF640AD}" type="slidenum">
              <a:rPr lang="en-US" smtClean="0"/>
              <a:pPr>
                <a:defRPr/>
              </a:pPr>
              <a:t>31</a:t>
            </a:fld>
            <a:endParaRPr lang="en-US"/>
          </a:p>
        </p:txBody>
      </p:sp>
      <p:sp>
        <p:nvSpPr>
          <p:cNvPr id="2" name="Rectangle 1">
            <a:extLst>
              <a:ext uri="{FF2B5EF4-FFF2-40B4-BE49-F238E27FC236}">
                <a16:creationId xmlns:a16="http://schemas.microsoft.com/office/drawing/2014/main" id="{4C4A36A2-C4B6-C6D7-98C6-3111AE5CA377}"/>
              </a:ext>
            </a:extLst>
          </p:cNvPr>
          <p:cNvSpPr/>
          <p:nvPr/>
        </p:nvSpPr>
        <p:spPr>
          <a:xfrm>
            <a:off x="2636848" y="2551837"/>
            <a:ext cx="460273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itchFamily="18" charset="0"/>
                <a:cs typeface="Times New Roman" pitchFamily="18" charset="0"/>
              </a:rPr>
              <a:t>STUDY AREA</a:t>
            </a:r>
            <a:endPar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63145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93648" y="404664"/>
            <a:ext cx="7848600" cy="5565947"/>
          </a:xfrm>
          <a:prstGeom prst="rect">
            <a:avLst/>
          </a:prstGeom>
          <a:noFill/>
        </p:spPr>
        <p:txBody>
          <a:bodyPr wrap="square">
            <a:spAutoFit/>
          </a:bodyPr>
          <a:lstStyle/>
          <a:p>
            <a:pPr marL="363538" lvl="2" indent="-363538" algn="just">
              <a:lnSpc>
                <a:spcPct val="150000"/>
              </a:lnSpc>
              <a:buFont typeface="Arial" panose="020B0604020202020204" pitchFamily="34" charset="0"/>
              <a:buChar char="•"/>
            </a:pPr>
            <a:r>
              <a:rPr lang="en-GB" sz="2400" b="0" dirty="0">
                <a:solidFill>
                  <a:schemeClr val="tx1"/>
                </a:solidFill>
                <a:latin typeface="Times New Roman" pitchFamily="18" charset="0"/>
                <a:cs typeface="Times New Roman" pitchFamily="18" charset="0"/>
              </a:rPr>
              <a:t>Dataset used is Madurai Image from LISS IV (Linear Imaging and Self Scanning Sensor) of the Indian Remote Sensing Satellite P6 version. </a:t>
            </a:r>
          </a:p>
          <a:p>
            <a:pPr marL="363538" lvl="2" indent="-363538" algn="just">
              <a:lnSpc>
                <a:spcPct val="150000"/>
              </a:lnSpc>
              <a:buFont typeface="Arial" panose="020B0604020202020204" pitchFamily="34" charset="0"/>
              <a:buChar char="•"/>
            </a:pPr>
            <a:r>
              <a:rPr lang="en-GB" sz="2400" b="0" dirty="0">
                <a:solidFill>
                  <a:schemeClr val="tx1"/>
                </a:solidFill>
                <a:latin typeface="Times New Roman" pitchFamily="18" charset="0"/>
                <a:cs typeface="Times New Roman" pitchFamily="18" charset="0"/>
              </a:rPr>
              <a:t>Data is collected from Madurai city with a coverage of 2.35km X 2.35km from the Tamil Nadu state of India.</a:t>
            </a:r>
          </a:p>
          <a:p>
            <a:pPr marL="363538" lvl="2" indent="-363538" algn="just">
              <a:lnSpc>
                <a:spcPct val="150000"/>
              </a:lnSpc>
              <a:buFont typeface="Arial" panose="020B0604020202020204" pitchFamily="34" charset="0"/>
              <a:buChar char="•"/>
            </a:pPr>
            <a:r>
              <a:rPr lang="en-GB" sz="2400" b="0" dirty="0">
                <a:solidFill>
                  <a:schemeClr val="tx1"/>
                </a:solidFill>
                <a:latin typeface="Times New Roman" pitchFamily="18" charset="0"/>
                <a:cs typeface="Times New Roman" pitchFamily="18" charset="0"/>
              </a:rPr>
              <a:t>For the land cover classification of the Madurai district, the </a:t>
            </a:r>
            <a:r>
              <a:rPr lang="en-GB" sz="2400" b="0" dirty="0">
                <a:solidFill>
                  <a:schemeClr val="tx1"/>
                </a:solidFill>
                <a:latin typeface="Times New Roman" pitchFamily="18" charset="0"/>
                <a:cs typeface="Times New Roman" pitchFamily="18" charset="0"/>
                <a:hlinkClick r:id="rId3" action="ppaction://hlinkfile">
                  <a:extLst>
                    <a:ext uri="{A12FA001-AC4F-418D-AE19-62706E023703}">
                      <ahyp:hlinkClr xmlns:ahyp="http://schemas.microsoft.com/office/drawing/2018/hyperlinkcolor" val="tx"/>
                    </a:ext>
                  </a:extLst>
                </a:hlinkClick>
              </a:rPr>
              <a:t>Ground Control Points</a:t>
            </a:r>
            <a:r>
              <a:rPr lang="en-GB" sz="2400" b="0" dirty="0">
                <a:solidFill>
                  <a:schemeClr val="tx1"/>
                </a:solidFill>
                <a:latin typeface="Times New Roman" pitchFamily="18" charset="0"/>
                <a:cs typeface="Times New Roman" pitchFamily="18" charset="0"/>
              </a:rPr>
              <a:t> (GCPs) are collected. E-</a:t>
            </a:r>
            <a:r>
              <a:rPr lang="en-GB" sz="2400" b="0" dirty="0" err="1">
                <a:solidFill>
                  <a:schemeClr val="tx1"/>
                </a:solidFill>
                <a:latin typeface="Times New Roman" pitchFamily="18" charset="0"/>
                <a:cs typeface="Times New Roman" pitchFamily="18" charset="0"/>
              </a:rPr>
              <a:t>Trex</a:t>
            </a:r>
            <a:r>
              <a:rPr lang="en-GB" sz="2400" b="0" dirty="0">
                <a:solidFill>
                  <a:schemeClr val="tx1"/>
                </a:solidFill>
                <a:latin typeface="Times New Roman" pitchFamily="18" charset="0"/>
                <a:cs typeface="Times New Roman" pitchFamily="18" charset="0"/>
              </a:rPr>
              <a:t> venture global positioning system device was used to generate a reference dataset for testing the performance of the system. </a:t>
            </a:r>
          </a:p>
        </p:txBody>
      </p:sp>
      <p:sp>
        <p:nvSpPr>
          <p:cNvPr id="4" name="Slide Number Placeholder 3">
            <a:extLst>
              <a:ext uri="{FF2B5EF4-FFF2-40B4-BE49-F238E27FC236}">
                <a16:creationId xmlns:a16="http://schemas.microsoft.com/office/drawing/2014/main" id="{6C34ECD1-3EF9-4E2C-BF33-6A10E5AA2B6D}"/>
              </a:ext>
            </a:extLst>
          </p:cNvPr>
          <p:cNvSpPr>
            <a:spLocks noGrp="1"/>
          </p:cNvSpPr>
          <p:nvPr>
            <p:ph type="sldNum" sz="quarter" idx="12"/>
          </p:nvPr>
        </p:nvSpPr>
        <p:spPr/>
        <p:txBody>
          <a:bodyPr/>
          <a:lstStyle/>
          <a:p>
            <a:pPr>
              <a:defRPr/>
            </a:pPr>
            <a:fld id="{ABBEF5C2-3C9E-4B3A-8957-6EFA4BF640AD}" type="slidenum">
              <a:rPr lang="en-US" smtClean="0"/>
              <a:pPr>
                <a:defRPr/>
              </a:pPr>
              <a:t>32</a:t>
            </a:fld>
            <a:endParaRPr lang="en-US"/>
          </a:p>
        </p:txBody>
      </p:sp>
    </p:spTree>
    <p:extLst>
      <p:ext uri="{BB962C8B-B14F-4D97-AF65-F5344CB8AC3E}">
        <p14:creationId xmlns:p14="http://schemas.microsoft.com/office/powerpoint/2010/main" val="2212390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29116" y="4653136"/>
            <a:ext cx="5048083" cy="579967"/>
          </a:xfrm>
          <a:prstGeom prst="rect">
            <a:avLst/>
          </a:prstGeom>
          <a:noFill/>
        </p:spPr>
        <p:txBody>
          <a:bodyPr wrap="square">
            <a:spAutoFit/>
          </a:bodyPr>
          <a:lstStyle/>
          <a:p>
            <a:pPr marL="0" lvl="2" indent="0" algn="just">
              <a:lnSpc>
                <a:spcPct val="150000"/>
              </a:lnSpc>
            </a:pPr>
            <a:r>
              <a:rPr lang="fr-FR" sz="2400" dirty="0">
                <a:solidFill>
                  <a:schemeClr val="tx1"/>
                </a:solidFill>
                <a:latin typeface="Times New Roman" pitchFamily="18" charset="0"/>
                <a:cs typeface="Times New Roman" pitchFamily="18" charset="0"/>
              </a:rPr>
              <a:t>Figure 1.</a:t>
            </a:r>
            <a:r>
              <a:rPr lang="fr-FR" sz="2400" b="0" dirty="0">
                <a:solidFill>
                  <a:schemeClr val="tx1"/>
                </a:solidFill>
                <a:latin typeface="Times New Roman" pitchFamily="18" charset="0"/>
                <a:cs typeface="Times New Roman" pitchFamily="18" charset="0"/>
              </a:rPr>
              <a:t> Madurai LISS IV image</a:t>
            </a:r>
            <a:endParaRPr lang="en-IN"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6C34ECD1-3EF9-4E2C-BF33-6A10E5AA2B6D}"/>
              </a:ext>
            </a:extLst>
          </p:cNvPr>
          <p:cNvSpPr>
            <a:spLocks noGrp="1"/>
          </p:cNvSpPr>
          <p:nvPr>
            <p:ph type="sldNum" sz="quarter" idx="12"/>
          </p:nvPr>
        </p:nvSpPr>
        <p:spPr/>
        <p:txBody>
          <a:bodyPr/>
          <a:lstStyle/>
          <a:p>
            <a:pPr>
              <a:defRPr/>
            </a:pPr>
            <a:fld id="{ABBEF5C2-3C9E-4B3A-8957-6EFA4BF640AD}" type="slidenum">
              <a:rPr lang="en-US" smtClean="0"/>
              <a:pPr>
                <a:defRPr/>
              </a:pPr>
              <a:t>33</a:t>
            </a:fld>
            <a:endParaRPr lang="en-US"/>
          </a:p>
        </p:txBody>
      </p:sp>
      <p:pic>
        <p:nvPicPr>
          <p:cNvPr id="2" name="Picture 1">
            <a:extLst>
              <a:ext uri="{FF2B5EF4-FFF2-40B4-BE49-F238E27FC236}">
                <a16:creationId xmlns:a16="http://schemas.microsoft.com/office/drawing/2014/main" id="{820904AA-C801-383D-1934-F2D141654C9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300" y="1268760"/>
            <a:ext cx="3028244" cy="3076227"/>
          </a:xfrm>
          <a:prstGeom prst="rect">
            <a:avLst/>
          </a:prstGeom>
          <a:noFill/>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AF2EAF-31CE-B23F-734E-DD17AA80BBDD}"/>
                  </a:ext>
                </a:extLst>
              </p:cNvPr>
              <p:cNvSpPr txBox="1"/>
              <p:nvPr/>
            </p:nvSpPr>
            <p:spPr>
              <a:xfrm>
                <a:off x="5523383" y="5517232"/>
                <a:ext cx="3528392" cy="603242"/>
              </a:xfrm>
              <a:prstGeom prst="rect">
                <a:avLst/>
              </a:prstGeom>
              <a:noFill/>
              <a:ln>
                <a:solidFill>
                  <a:schemeClr val="tx1"/>
                </a:solidFill>
              </a:ln>
            </p:spPr>
            <p:txBody>
              <a:bodyPr wrap="square">
                <a:spAutoFit/>
              </a:bodyPr>
              <a:lstStyle/>
              <a:p>
                <a:pPr marL="0" lvl="2" indent="0" algn="just"/>
                <a:r>
                  <a:rPr lang="en-GB" sz="1600" b="0" dirty="0">
                    <a:solidFill>
                      <a:schemeClr val="tx1"/>
                    </a:solidFill>
                    <a:latin typeface="Times New Roman" pitchFamily="18" charset="0"/>
                    <a:cs typeface="Times New Roman" pitchFamily="18" charset="0"/>
                  </a:rPr>
                  <a:t>Latitude : </a:t>
                </a:r>
                <a14:m>
                  <m:oMath xmlns:m="http://schemas.openxmlformats.org/officeDocument/2006/math">
                    <m:sSup>
                      <m:sSupPr>
                        <m:ctrlPr>
                          <a:rPr lang="en-GB" sz="1600" b="0" i="1" smtClean="0">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9</m:t>
                        </m:r>
                      </m:e>
                      <m:sup>
                        <m:r>
                          <a:rPr lang="en-GB" sz="1600" b="0" i="1" smtClean="0">
                            <a:solidFill>
                              <a:schemeClr val="tx1"/>
                            </a:solidFill>
                            <a:latin typeface="Cambria Math" panose="02040503050406030204" pitchFamily="18" charset="0"/>
                            <a:cs typeface="Times New Roman" pitchFamily="18" charset="0"/>
                          </a:rPr>
                          <m:t>°</m:t>
                        </m:r>
                      </m:sup>
                    </m:sSup>
                    <m:sSup>
                      <m:sSupPr>
                        <m:ctrlPr>
                          <a:rPr lang="en-GB" sz="1600" b="0" i="1" smtClean="0">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50</m:t>
                        </m:r>
                      </m:e>
                      <m:sup>
                        <m:r>
                          <a:rPr lang="en-GB" sz="1600" b="0" i="1" smtClean="0">
                            <a:solidFill>
                              <a:schemeClr val="tx1"/>
                            </a:solidFill>
                            <a:latin typeface="Cambria Math" panose="02040503050406030204" pitchFamily="18" charset="0"/>
                            <a:cs typeface="Times New Roman" pitchFamily="18" charset="0"/>
                          </a:rPr>
                          <m:t>′</m:t>
                        </m:r>
                      </m:sup>
                    </m:sSup>
                    <m:sSup>
                      <m:sSupPr>
                        <m:ctrlPr>
                          <a:rPr lang="en-GB" sz="1600" b="0" i="1" smtClean="0">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59</m:t>
                        </m:r>
                      </m:e>
                      <m:sup>
                        <m:r>
                          <a:rPr lang="en-GB" sz="1600" b="0" i="1">
                            <a:solidFill>
                              <a:schemeClr val="tx1"/>
                            </a:solidFill>
                            <a:latin typeface="Cambria Math" panose="02040503050406030204" pitchFamily="18" charset="0"/>
                            <a:cs typeface="Times New Roman" pitchFamily="18" charset="0"/>
                          </a:rPr>
                          <m:t>"</m:t>
                        </m:r>
                      </m:sup>
                    </m:sSup>
                  </m:oMath>
                </a14:m>
                <a:r>
                  <a:rPr lang="en-GB" sz="1600" b="0" dirty="0">
                    <a:solidFill>
                      <a:schemeClr val="tx1"/>
                    </a:solidFill>
                    <a:latin typeface="Times New Roman" pitchFamily="18" charset="0"/>
                    <a:cs typeface="Times New Roman" pitchFamily="18" charset="0"/>
                  </a:rPr>
                  <a:t> N to </a:t>
                </a:r>
                <a14:m>
                  <m:oMath xmlns:m="http://schemas.openxmlformats.org/officeDocument/2006/math">
                    <m:sSup>
                      <m:sSupPr>
                        <m:ctrlPr>
                          <a:rPr lang="en-GB" sz="1600" b="0" i="1">
                            <a:solidFill>
                              <a:schemeClr val="tx1"/>
                            </a:solidFill>
                            <a:latin typeface="Cambria Math" panose="02040503050406030204" pitchFamily="18" charset="0"/>
                            <a:cs typeface="Times New Roman" pitchFamily="18" charset="0"/>
                          </a:rPr>
                        </m:ctrlPr>
                      </m:sSupPr>
                      <m:e>
                        <m:r>
                          <a:rPr lang="en-IN" sz="1600" b="0" i="1">
                            <a:solidFill>
                              <a:schemeClr val="tx1"/>
                            </a:solidFill>
                            <a:latin typeface="Cambria Math" panose="02040503050406030204" pitchFamily="18" charset="0"/>
                            <a:cs typeface="Times New Roman" pitchFamily="18" charset="0"/>
                          </a:rPr>
                          <m:t>9</m:t>
                        </m:r>
                      </m:e>
                      <m:sup>
                        <m:r>
                          <a:rPr lang="en-GB" sz="1600" b="0" i="1">
                            <a:solidFill>
                              <a:schemeClr val="tx1"/>
                            </a:solidFill>
                            <a:latin typeface="Cambria Math" panose="02040503050406030204" pitchFamily="18" charset="0"/>
                            <a:cs typeface="Times New Roman" pitchFamily="18" charset="0"/>
                          </a:rPr>
                          <m:t>°</m:t>
                        </m:r>
                      </m:sup>
                    </m:sSup>
                    <m:sSup>
                      <m:sSupPr>
                        <m:ctrlPr>
                          <a:rPr lang="en-GB" sz="1600" b="0" i="1">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57</m:t>
                        </m:r>
                      </m:e>
                      <m:sup>
                        <m:r>
                          <a:rPr lang="en-GB" sz="1600" b="0" i="1" smtClean="0">
                            <a:solidFill>
                              <a:schemeClr val="tx1"/>
                            </a:solidFill>
                            <a:latin typeface="Cambria Math" panose="02040503050406030204" pitchFamily="18" charset="0"/>
                            <a:cs typeface="Times New Roman" pitchFamily="18" charset="0"/>
                          </a:rPr>
                          <m:t>′</m:t>
                        </m:r>
                      </m:sup>
                    </m:sSup>
                    <m:sSup>
                      <m:sSupPr>
                        <m:ctrlPr>
                          <a:rPr lang="en-GB" sz="1600" b="0" i="1">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36</m:t>
                        </m:r>
                      </m:e>
                      <m:sup>
                        <m:r>
                          <a:rPr lang="en-GB" sz="1600" b="0" i="1">
                            <a:solidFill>
                              <a:schemeClr val="tx1"/>
                            </a:solidFill>
                            <a:latin typeface="Cambria Math" panose="02040503050406030204" pitchFamily="18" charset="0"/>
                            <a:cs typeface="Times New Roman" pitchFamily="18" charset="0"/>
                          </a:rPr>
                          <m:t>"</m:t>
                        </m:r>
                      </m:sup>
                    </m:sSup>
                  </m:oMath>
                </a14:m>
                <a:r>
                  <a:rPr lang="en-GB" sz="1600" b="0" dirty="0">
                    <a:solidFill>
                      <a:schemeClr val="tx1"/>
                    </a:solidFill>
                    <a:latin typeface="Times New Roman" pitchFamily="18" charset="0"/>
                    <a:cs typeface="Times New Roman" pitchFamily="18" charset="0"/>
                  </a:rPr>
                  <a:t> N</a:t>
                </a:r>
              </a:p>
              <a:p>
                <a:pPr marL="0" lvl="2" indent="0" algn="just"/>
                <a:r>
                  <a:rPr lang="en-GB" sz="1600" b="0" dirty="0">
                    <a:solidFill>
                      <a:schemeClr val="tx1"/>
                    </a:solidFill>
                    <a:latin typeface="Times New Roman" pitchFamily="18" charset="0"/>
                    <a:cs typeface="Times New Roman" pitchFamily="18" charset="0"/>
                  </a:rPr>
                  <a:t>Longitude</a:t>
                </a:r>
                <a14:m>
                  <m:oMath xmlns:m="http://schemas.openxmlformats.org/officeDocument/2006/math">
                    <m:r>
                      <a:rPr lang="en-IN" sz="1600" b="0" i="0" smtClean="0">
                        <a:solidFill>
                          <a:schemeClr val="tx1"/>
                        </a:solidFill>
                        <a:latin typeface="Cambria Math" panose="02040503050406030204" pitchFamily="18" charset="0"/>
                        <a:cs typeface="Times New Roman" pitchFamily="18" charset="0"/>
                      </a:rPr>
                      <m:t>: </m:t>
                    </m:r>
                    <m:sSup>
                      <m:sSupPr>
                        <m:ctrlPr>
                          <a:rPr lang="en-GB" sz="1600" b="0" i="1" smtClean="0">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78</m:t>
                        </m:r>
                      </m:e>
                      <m:sup>
                        <m:r>
                          <a:rPr lang="en-GB" sz="1600" b="0" i="1" smtClean="0">
                            <a:solidFill>
                              <a:schemeClr val="tx1"/>
                            </a:solidFill>
                            <a:latin typeface="Cambria Math" panose="02040503050406030204" pitchFamily="18" charset="0"/>
                            <a:cs typeface="Times New Roman" pitchFamily="18" charset="0"/>
                          </a:rPr>
                          <m:t>°</m:t>
                        </m:r>
                      </m:sup>
                    </m:sSup>
                    <m:sSup>
                      <m:sSupPr>
                        <m:ctrlPr>
                          <a:rPr lang="en-GB" sz="1600" b="0" i="1" smtClean="0">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04</m:t>
                        </m:r>
                      </m:e>
                      <m:sup>
                        <m:r>
                          <a:rPr lang="en-IN" sz="1600" b="0" i="1" smtClean="0">
                            <a:solidFill>
                              <a:schemeClr val="tx1"/>
                            </a:solidFill>
                            <a:latin typeface="Cambria Math" panose="02040503050406030204" pitchFamily="18" charset="0"/>
                            <a:cs typeface="Times New Roman" pitchFamily="18" charset="0"/>
                          </a:rPr>
                          <m:t>′</m:t>
                        </m:r>
                      </m:sup>
                    </m:sSup>
                    <m:sSup>
                      <m:sSupPr>
                        <m:ctrlPr>
                          <a:rPr lang="en-GB" sz="1600" b="0" i="1" smtClean="0">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47</m:t>
                        </m:r>
                      </m:e>
                      <m:sup>
                        <m:r>
                          <a:rPr lang="en-GB" sz="1600" b="0" i="1">
                            <a:solidFill>
                              <a:schemeClr val="tx1"/>
                            </a:solidFill>
                            <a:latin typeface="Cambria Math" panose="02040503050406030204" pitchFamily="18" charset="0"/>
                            <a:cs typeface="Times New Roman" pitchFamily="18" charset="0"/>
                          </a:rPr>
                          <m:t>"</m:t>
                        </m:r>
                      </m:sup>
                    </m:sSup>
                    <m:r>
                      <a:rPr lang="en-IN" sz="1600" b="0" i="0" smtClean="0">
                        <a:solidFill>
                          <a:schemeClr val="tx1"/>
                        </a:solidFill>
                        <a:latin typeface="Cambria Math" panose="02040503050406030204" pitchFamily="18" charset="0"/>
                        <a:cs typeface="Times New Roman" pitchFamily="18" charset="0"/>
                      </a:rPr>
                      <m:t> </m:t>
                    </m:r>
                  </m:oMath>
                </a14:m>
                <a:r>
                  <a:rPr lang="en-GB" sz="1600" b="0" dirty="0">
                    <a:solidFill>
                      <a:schemeClr val="tx1"/>
                    </a:solidFill>
                    <a:latin typeface="Times New Roman" pitchFamily="18" charset="0"/>
                    <a:cs typeface="Times New Roman" pitchFamily="18" charset="0"/>
                  </a:rPr>
                  <a:t>E to </a:t>
                </a:r>
                <a14:m>
                  <m:oMath xmlns:m="http://schemas.openxmlformats.org/officeDocument/2006/math">
                    <m:sSup>
                      <m:sSupPr>
                        <m:ctrlPr>
                          <a:rPr lang="en-GB" sz="1600" b="0" i="1">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78</m:t>
                        </m:r>
                      </m:e>
                      <m:sup>
                        <m:r>
                          <a:rPr lang="en-GB" sz="1600" b="0" i="1">
                            <a:solidFill>
                              <a:schemeClr val="tx1"/>
                            </a:solidFill>
                            <a:latin typeface="Cambria Math" panose="02040503050406030204" pitchFamily="18" charset="0"/>
                            <a:cs typeface="Times New Roman" pitchFamily="18" charset="0"/>
                          </a:rPr>
                          <m:t>°</m:t>
                        </m:r>
                      </m:sup>
                    </m:sSup>
                    <m:sSup>
                      <m:sSupPr>
                        <m:ctrlPr>
                          <a:rPr lang="en-GB" sz="1600" b="0" i="1">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11</m:t>
                        </m:r>
                      </m:e>
                      <m:sup>
                        <m:r>
                          <a:rPr lang="en-IN" sz="1600" b="0" i="1" smtClean="0">
                            <a:solidFill>
                              <a:schemeClr val="tx1"/>
                            </a:solidFill>
                            <a:latin typeface="Cambria Math" panose="02040503050406030204" pitchFamily="18" charset="0"/>
                            <a:cs typeface="Times New Roman" pitchFamily="18" charset="0"/>
                          </a:rPr>
                          <m:t>′</m:t>
                        </m:r>
                      </m:sup>
                    </m:sSup>
                    <m:sSup>
                      <m:sSupPr>
                        <m:ctrlPr>
                          <a:rPr lang="en-GB" sz="1600" b="0" i="1">
                            <a:solidFill>
                              <a:schemeClr val="tx1"/>
                            </a:solidFill>
                            <a:latin typeface="Cambria Math" panose="02040503050406030204" pitchFamily="18" charset="0"/>
                            <a:cs typeface="Times New Roman" pitchFamily="18" charset="0"/>
                          </a:rPr>
                        </m:ctrlPr>
                      </m:sSupPr>
                      <m:e>
                        <m:r>
                          <a:rPr lang="en-IN" sz="1600" b="0" i="1" smtClean="0">
                            <a:solidFill>
                              <a:schemeClr val="tx1"/>
                            </a:solidFill>
                            <a:latin typeface="Cambria Math" panose="02040503050406030204" pitchFamily="18" charset="0"/>
                            <a:cs typeface="Times New Roman" pitchFamily="18" charset="0"/>
                          </a:rPr>
                          <m:t>23</m:t>
                        </m:r>
                      </m:e>
                      <m:sup>
                        <m:r>
                          <a:rPr lang="en-GB" sz="1600" b="0" i="1">
                            <a:solidFill>
                              <a:schemeClr val="tx1"/>
                            </a:solidFill>
                            <a:latin typeface="Cambria Math" panose="02040503050406030204" pitchFamily="18" charset="0"/>
                            <a:cs typeface="Times New Roman" pitchFamily="18" charset="0"/>
                          </a:rPr>
                          <m:t>"</m:t>
                        </m:r>
                      </m:sup>
                    </m:sSup>
                    <m:r>
                      <a:rPr lang="en-GB" sz="1600" b="0" i="1">
                        <a:solidFill>
                          <a:schemeClr val="tx1"/>
                        </a:solidFill>
                        <a:latin typeface="Cambria Math" panose="02040503050406030204" pitchFamily="18" charset="0"/>
                        <a:cs typeface="Times New Roman" pitchFamily="18" charset="0"/>
                      </a:rPr>
                      <m:t> </m:t>
                    </m:r>
                  </m:oMath>
                </a14:m>
                <a:r>
                  <a:rPr lang="en-GB" sz="1600" b="0" dirty="0">
                    <a:solidFill>
                      <a:schemeClr val="tx1"/>
                    </a:solidFill>
                    <a:latin typeface="Times New Roman" pitchFamily="18" charset="0"/>
                    <a:cs typeface="Times New Roman" pitchFamily="18" charset="0"/>
                  </a:rPr>
                  <a:t>E</a:t>
                </a:r>
              </a:p>
            </p:txBody>
          </p:sp>
        </mc:Choice>
        <mc:Fallback xmlns="">
          <p:sp>
            <p:nvSpPr>
              <p:cNvPr id="3" name="TextBox 2">
                <a:extLst>
                  <a:ext uri="{FF2B5EF4-FFF2-40B4-BE49-F238E27FC236}">
                    <a16:creationId xmlns:a16="http://schemas.microsoft.com/office/drawing/2014/main" id="{48AF2EAF-31CE-B23F-734E-DD17AA80BBDD}"/>
                  </a:ext>
                </a:extLst>
              </p:cNvPr>
              <p:cNvSpPr txBox="1">
                <a:spLocks noRot="1" noChangeAspect="1" noMove="1" noResize="1" noEditPoints="1" noAdjustHandles="1" noChangeArrowheads="1" noChangeShapeType="1" noTextEdit="1"/>
              </p:cNvSpPr>
              <p:nvPr/>
            </p:nvSpPr>
            <p:spPr>
              <a:xfrm>
                <a:off x="5523383" y="5517232"/>
                <a:ext cx="3528392" cy="603242"/>
              </a:xfrm>
              <a:prstGeom prst="rect">
                <a:avLst/>
              </a:prstGeom>
              <a:blipFill>
                <a:blip r:embed="rId4"/>
                <a:stretch>
                  <a:fillRect l="-688" b="-10891"/>
                </a:stretch>
              </a:blipFill>
              <a:ln>
                <a:solidFill>
                  <a:schemeClr val="tx1"/>
                </a:solidFill>
              </a:ln>
            </p:spPr>
            <p:txBody>
              <a:bodyPr/>
              <a:lstStyle/>
              <a:p>
                <a:r>
                  <a:rPr lang="en-IN">
                    <a:noFill/>
                  </a:rPr>
                  <a:t> </a:t>
                </a:r>
              </a:p>
            </p:txBody>
          </p:sp>
        </mc:Fallback>
      </mc:AlternateContent>
    </p:spTree>
    <p:extLst>
      <p:ext uri="{BB962C8B-B14F-4D97-AF65-F5344CB8AC3E}">
        <p14:creationId xmlns:p14="http://schemas.microsoft.com/office/powerpoint/2010/main" val="38692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81DF3C-92E7-4AB9-9CC1-E218AC683FD3}"/>
              </a:ext>
            </a:extLst>
          </p:cNvPr>
          <p:cNvSpPr>
            <a:spLocks noGrp="1"/>
          </p:cNvSpPr>
          <p:nvPr>
            <p:ph type="sldNum" sz="quarter" idx="12"/>
          </p:nvPr>
        </p:nvSpPr>
        <p:spPr/>
        <p:txBody>
          <a:bodyPr/>
          <a:lstStyle/>
          <a:p>
            <a:pPr>
              <a:defRPr/>
            </a:pPr>
            <a:fld id="{ABBEF5C2-3C9E-4B3A-8957-6EFA4BF640AD}" type="slidenum">
              <a:rPr lang="en-US" smtClean="0"/>
              <a:pPr>
                <a:defRPr/>
              </a:pPr>
              <a:t>34</a:t>
            </a:fld>
            <a:endParaRPr lang="en-US"/>
          </a:p>
        </p:txBody>
      </p:sp>
      <p:sp>
        <p:nvSpPr>
          <p:cNvPr id="2" name="Rectangle 1">
            <a:extLst>
              <a:ext uri="{FF2B5EF4-FFF2-40B4-BE49-F238E27FC236}">
                <a16:creationId xmlns:a16="http://schemas.microsoft.com/office/drawing/2014/main" id="{4C4A36A2-C4B6-C6D7-98C6-3111AE5CA377}"/>
              </a:ext>
            </a:extLst>
          </p:cNvPr>
          <p:cNvSpPr/>
          <p:nvPr/>
        </p:nvSpPr>
        <p:spPr>
          <a:xfrm>
            <a:off x="959849" y="2551837"/>
            <a:ext cx="7956730"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itchFamily="18" charset="0"/>
                <a:cs typeface="Times New Roman" pitchFamily="18" charset="0"/>
              </a:rPr>
              <a:t>OUTPUT EVALUATION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itchFamily="18" charset="0"/>
                <a:cs typeface="Times New Roman" pitchFamily="18" charset="0"/>
              </a:rPr>
              <a:t>PARAMETERS</a:t>
            </a:r>
            <a:endPar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457814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260648"/>
            <a:ext cx="8004048" cy="556594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GB" sz="2400" b="0" dirty="0">
                <a:solidFill>
                  <a:schemeClr val="tx1"/>
                </a:solidFill>
                <a:latin typeface="Times New Roman" pitchFamily="18" charset="0"/>
                <a:cs typeface="Times New Roman" pitchFamily="18" charset="0"/>
              </a:rPr>
              <a:t>A confusion matrix (or error matrix) is used as the quantitative method of characterising image classification accuracy. It is a table that shows correspondence between the classification result and a reference image. </a:t>
            </a:r>
          </a:p>
          <a:p>
            <a:pPr marL="342900" indent="-342900" algn="just">
              <a:lnSpc>
                <a:spcPct val="150000"/>
              </a:lnSpc>
              <a:buFont typeface="Arial" panose="020B0604020202020204" pitchFamily="34" charset="0"/>
              <a:buChar char="•"/>
            </a:pPr>
            <a:r>
              <a:rPr lang="en-IN" sz="2400" b="0" dirty="0">
                <a:solidFill>
                  <a:schemeClr val="tx1"/>
                </a:solidFill>
                <a:latin typeface="Times New Roman" pitchFamily="18" charset="0"/>
                <a:cs typeface="Times New Roman" pitchFamily="18" charset="0"/>
              </a:rPr>
              <a:t>The accuracy indices through which the proposed system is going to be evaluated are :</a:t>
            </a:r>
          </a:p>
          <a:p>
            <a:pPr marL="1795463" indent="-531813" algn="just">
              <a:lnSpc>
                <a:spcPct val="150000"/>
              </a:lnSpc>
              <a:buFont typeface="Wingdings" panose="05000000000000000000" pitchFamily="2" charset="2"/>
              <a:buChar char="Ø"/>
              <a:tabLst>
                <a:tab pos="1795463" algn="l"/>
              </a:tabLst>
            </a:pPr>
            <a:r>
              <a:rPr lang="en-IN" sz="2400" b="0" i="1" dirty="0">
                <a:solidFill>
                  <a:schemeClr val="tx1"/>
                </a:solidFill>
                <a:latin typeface="Times New Roman" pitchFamily="18" charset="0"/>
                <a:cs typeface="Times New Roman" pitchFamily="18" charset="0"/>
              </a:rPr>
              <a:t>User Accuracy (UA)</a:t>
            </a:r>
          </a:p>
          <a:p>
            <a:pPr marL="1795463" indent="-531813" algn="just">
              <a:lnSpc>
                <a:spcPct val="150000"/>
              </a:lnSpc>
              <a:buFont typeface="Wingdings" panose="05000000000000000000" pitchFamily="2" charset="2"/>
              <a:buChar char="Ø"/>
              <a:tabLst>
                <a:tab pos="1795463" algn="l"/>
              </a:tabLst>
            </a:pPr>
            <a:r>
              <a:rPr lang="en-IN" sz="2400" b="0" i="1" dirty="0">
                <a:solidFill>
                  <a:schemeClr val="tx1"/>
                </a:solidFill>
                <a:latin typeface="Times New Roman" pitchFamily="18" charset="0"/>
                <a:cs typeface="Times New Roman" pitchFamily="18" charset="0"/>
              </a:rPr>
              <a:t>Producer Accuracy (PA)</a:t>
            </a:r>
          </a:p>
          <a:p>
            <a:pPr marL="1795463" indent="-531813" algn="just">
              <a:lnSpc>
                <a:spcPct val="150000"/>
              </a:lnSpc>
              <a:buFont typeface="Wingdings" panose="05000000000000000000" pitchFamily="2" charset="2"/>
              <a:buChar char="Ø"/>
              <a:tabLst>
                <a:tab pos="1795463" algn="l"/>
              </a:tabLst>
            </a:pPr>
            <a:r>
              <a:rPr lang="en-IN" sz="2400" b="0" i="1" dirty="0">
                <a:solidFill>
                  <a:schemeClr val="tx1"/>
                </a:solidFill>
                <a:latin typeface="Times New Roman" pitchFamily="18" charset="0"/>
                <a:cs typeface="Times New Roman" pitchFamily="18" charset="0"/>
              </a:rPr>
              <a:t>Kappa Coefficient (KC)</a:t>
            </a:r>
          </a:p>
          <a:p>
            <a:pPr marL="1795463" indent="-531813" algn="just">
              <a:lnSpc>
                <a:spcPct val="150000"/>
              </a:lnSpc>
              <a:buFont typeface="Wingdings" panose="05000000000000000000" pitchFamily="2" charset="2"/>
              <a:buChar char="Ø"/>
              <a:tabLst>
                <a:tab pos="1795463" algn="l"/>
              </a:tabLst>
            </a:pPr>
            <a:r>
              <a:rPr lang="en-IN" sz="2400" b="0" i="1" dirty="0">
                <a:solidFill>
                  <a:schemeClr val="tx1"/>
                </a:solidFill>
                <a:latin typeface="Times New Roman" pitchFamily="18" charset="0"/>
                <a:cs typeface="Times New Roman" pitchFamily="18" charset="0"/>
              </a:rPr>
              <a:t>Overall Accuracy (OA)</a:t>
            </a:r>
          </a:p>
        </p:txBody>
      </p:sp>
      <p:sp>
        <p:nvSpPr>
          <p:cNvPr id="4" name="Slide Number Placeholder 3">
            <a:extLst>
              <a:ext uri="{FF2B5EF4-FFF2-40B4-BE49-F238E27FC236}">
                <a16:creationId xmlns:a16="http://schemas.microsoft.com/office/drawing/2014/main" id="{D1357552-5CC3-42A8-BA1C-61AE96EA5992}"/>
              </a:ext>
            </a:extLst>
          </p:cNvPr>
          <p:cNvSpPr>
            <a:spLocks noGrp="1"/>
          </p:cNvSpPr>
          <p:nvPr>
            <p:ph type="sldNum" sz="quarter" idx="12"/>
          </p:nvPr>
        </p:nvSpPr>
        <p:spPr/>
        <p:txBody>
          <a:bodyPr/>
          <a:lstStyle/>
          <a:p>
            <a:pPr>
              <a:defRPr/>
            </a:pPr>
            <a:fld id="{ABBEF5C2-3C9E-4B3A-8957-6EFA4BF640AD}" type="slidenum">
              <a:rPr lang="en-US" smtClean="0"/>
              <a:pPr>
                <a:defRPr/>
              </a:pPr>
              <a:t>35</a:t>
            </a:fld>
            <a:endParaRPr lang="en-US"/>
          </a:p>
        </p:txBody>
      </p:sp>
    </p:spTree>
    <p:extLst>
      <p:ext uri="{BB962C8B-B14F-4D97-AF65-F5344CB8AC3E}">
        <p14:creationId xmlns:p14="http://schemas.microsoft.com/office/powerpoint/2010/main" val="3750639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54768" y="0"/>
            <a:ext cx="8004048" cy="5750613"/>
          </a:xfrm>
          <a:prstGeom prst="rect">
            <a:avLst/>
          </a:prstGeom>
          <a:noFill/>
        </p:spPr>
        <p:txBody>
          <a:bodyPr wrap="square">
            <a:spAutoFit/>
          </a:bodyPr>
          <a:lstStyle/>
          <a:p>
            <a:pPr algn="just">
              <a:lnSpc>
                <a:spcPct val="150000"/>
              </a:lnSpc>
            </a:pPr>
            <a:r>
              <a:rPr lang="en-IN" sz="2400" dirty="0">
                <a:solidFill>
                  <a:schemeClr val="tx1"/>
                </a:solidFill>
                <a:latin typeface="Times New Roman" pitchFamily="18" charset="0"/>
                <a:cs typeface="Times New Roman" pitchFamily="18" charset="0"/>
              </a:rPr>
              <a:t>User Accuracy (UA)</a:t>
            </a:r>
            <a:r>
              <a:rPr lang="en-IN" sz="2400" b="0" dirty="0">
                <a:solidFill>
                  <a:schemeClr val="tx1"/>
                </a:solidFill>
                <a:latin typeface="Times New Roman" pitchFamily="18" charset="0"/>
                <a:cs typeface="Times New Roman" pitchFamily="18" charset="0"/>
              </a:rPr>
              <a:t>:</a:t>
            </a:r>
          </a:p>
          <a:p>
            <a:pPr algn="just">
              <a:lnSpc>
                <a:spcPct val="150000"/>
              </a:lnSpc>
            </a:pPr>
            <a:r>
              <a:rPr lang="en-GB" sz="2400" b="0" dirty="0">
                <a:solidFill>
                  <a:schemeClr val="tx1"/>
                </a:solidFill>
                <a:latin typeface="Times New Roman" pitchFamily="18" charset="0"/>
                <a:cs typeface="Times New Roman" pitchFamily="18" charset="0"/>
              </a:rPr>
              <a:t>	Accuracy from the view point of a map user and not the producer. It represents how many classes on the map is actually present on the ground and is denoted as reliability. </a:t>
            </a:r>
          </a:p>
          <a:p>
            <a:pPr algn="just">
              <a:lnSpc>
                <a:spcPct val="150000"/>
              </a:lnSpc>
            </a:pPr>
            <a:endParaRPr lang="en-GB" sz="2400" b="0" dirty="0">
              <a:solidFill>
                <a:schemeClr val="tx1"/>
              </a:solidFill>
              <a:latin typeface="Times New Roman" pitchFamily="18" charset="0"/>
              <a:cs typeface="Times New Roman" pitchFamily="18" charset="0"/>
            </a:endParaRPr>
          </a:p>
          <a:p>
            <a:pPr algn="just">
              <a:lnSpc>
                <a:spcPct val="150000"/>
              </a:lnSpc>
            </a:pPr>
            <a:endParaRPr lang="en-IN" sz="800" b="0" dirty="0">
              <a:solidFill>
                <a:schemeClr val="tx1"/>
              </a:solidFill>
              <a:latin typeface="Times New Roman" pitchFamily="18" charset="0"/>
              <a:cs typeface="Times New Roman" pitchFamily="18" charset="0"/>
            </a:endParaRPr>
          </a:p>
          <a:p>
            <a:pPr algn="just">
              <a:lnSpc>
                <a:spcPct val="150000"/>
              </a:lnSpc>
            </a:pPr>
            <a:r>
              <a:rPr lang="en-IN" sz="2400" dirty="0">
                <a:solidFill>
                  <a:schemeClr val="tx1"/>
                </a:solidFill>
                <a:latin typeface="Times New Roman" pitchFamily="18" charset="0"/>
                <a:cs typeface="Times New Roman" pitchFamily="18" charset="0"/>
              </a:rPr>
              <a:t>Producer Accuracy (PA)</a:t>
            </a:r>
            <a:r>
              <a:rPr lang="en-IN" sz="2400" b="0" dirty="0">
                <a:solidFill>
                  <a:schemeClr val="tx1"/>
                </a:solidFill>
                <a:latin typeface="Times New Roman" pitchFamily="18" charset="0"/>
                <a:cs typeface="Times New Roman" pitchFamily="18" charset="0"/>
              </a:rPr>
              <a:t>:</a:t>
            </a:r>
          </a:p>
          <a:p>
            <a:pPr algn="just">
              <a:lnSpc>
                <a:spcPct val="150000"/>
              </a:lnSpc>
            </a:pPr>
            <a:r>
              <a:rPr lang="en-GB" sz="2400" b="0" dirty="0">
                <a:solidFill>
                  <a:schemeClr val="tx1"/>
                </a:solidFill>
                <a:latin typeface="Times New Roman" pitchFamily="18" charset="0"/>
                <a:cs typeface="Times New Roman" pitchFamily="18" charset="0"/>
              </a:rPr>
              <a:t>		Accuracy from the view point of the producer (map maker). It represents how many ground features are correctly classified or the probability of certain land area on the earth surface is classified in a right manner. </a:t>
            </a:r>
            <a:endParaRPr lang="en-IN"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D1357552-5CC3-42A8-BA1C-61AE96EA5992}"/>
              </a:ext>
            </a:extLst>
          </p:cNvPr>
          <p:cNvSpPr>
            <a:spLocks noGrp="1"/>
          </p:cNvSpPr>
          <p:nvPr>
            <p:ph type="sldNum" sz="quarter" idx="12"/>
          </p:nvPr>
        </p:nvSpPr>
        <p:spPr/>
        <p:txBody>
          <a:bodyPr/>
          <a:lstStyle/>
          <a:p>
            <a:pPr>
              <a:defRPr/>
            </a:pPr>
            <a:fld id="{ABBEF5C2-3C9E-4B3A-8957-6EFA4BF640AD}" type="slidenum">
              <a:rPr lang="en-US" smtClean="0"/>
              <a:pPr>
                <a:defRPr/>
              </a:pPr>
              <a:t>36</a:t>
            </a:fld>
            <a:endParaRPr lang="en-US"/>
          </a:p>
        </p:txBody>
      </p:sp>
      <p:pic>
        <p:nvPicPr>
          <p:cNvPr id="3" name="Picture 2">
            <a:extLst>
              <a:ext uri="{FF2B5EF4-FFF2-40B4-BE49-F238E27FC236}">
                <a16:creationId xmlns:a16="http://schemas.microsoft.com/office/drawing/2014/main" id="{D2C5A6D3-1AF3-2490-2BCF-88AD53D50D38}"/>
              </a:ext>
            </a:extLst>
          </p:cNvPr>
          <p:cNvPicPr>
            <a:picLocks noChangeAspect="1"/>
          </p:cNvPicPr>
          <p:nvPr/>
        </p:nvPicPr>
        <p:blipFill>
          <a:blip r:embed="rId2"/>
          <a:stretch>
            <a:fillRect/>
          </a:stretch>
        </p:blipFill>
        <p:spPr>
          <a:xfrm>
            <a:off x="2828924" y="2325246"/>
            <a:ext cx="4479380" cy="599698"/>
          </a:xfrm>
          <a:prstGeom prst="rect">
            <a:avLst/>
          </a:prstGeom>
        </p:spPr>
      </p:pic>
      <p:pic>
        <p:nvPicPr>
          <p:cNvPr id="6" name="Picture 5">
            <a:extLst>
              <a:ext uri="{FF2B5EF4-FFF2-40B4-BE49-F238E27FC236}">
                <a16:creationId xmlns:a16="http://schemas.microsoft.com/office/drawing/2014/main" id="{557B497E-DEAE-9D30-0A5E-BDEA8E4788B8}"/>
              </a:ext>
            </a:extLst>
          </p:cNvPr>
          <p:cNvPicPr>
            <a:picLocks noChangeAspect="1"/>
          </p:cNvPicPr>
          <p:nvPr/>
        </p:nvPicPr>
        <p:blipFill>
          <a:blip r:embed="rId3"/>
          <a:stretch>
            <a:fillRect/>
          </a:stretch>
        </p:blipFill>
        <p:spPr>
          <a:xfrm>
            <a:off x="2987823" y="5809006"/>
            <a:ext cx="4727877" cy="572322"/>
          </a:xfrm>
          <a:prstGeom prst="rect">
            <a:avLst/>
          </a:prstGeom>
        </p:spPr>
      </p:pic>
    </p:spTree>
    <p:extLst>
      <p:ext uri="{BB962C8B-B14F-4D97-AF65-F5344CB8AC3E}">
        <p14:creationId xmlns:p14="http://schemas.microsoft.com/office/powerpoint/2010/main" val="1582474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304570"/>
            <a:ext cx="8004048" cy="4642618"/>
          </a:xfrm>
          <a:prstGeom prst="rect">
            <a:avLst/>
          </a:prstGeom>
          <a:noFill/>
        </p:spPr>
        <p:txBody>
          <a:bodyPr wrap="square">
            <a:spAutoFit/>
          </a:bodyPr>
          <a:lstStyle/>
          <a:p>
            <a:pPr algn="just">
              <a:lnSpc>
                <a:spcPct val="150000"/>
              </a:lnSpc>
            </a:pPr>
            <a:r>
              <a:rPr lang="en-IN" sz="2400" dirty="0">
                <a:solidFill>
                  <a:schemeClr val="tx1"/>
                </a:solidFill>
                <a:latin typeface="Times New Roman" pitchFamily="18" charset="0"/>
                <a:cs typeface="Times New Roman" pitchFamily="18" charset="0"/>
              </a:rPr>
              <a:t>Kappa Coefficient (KC)</a:t>
            </a:r>
            <a:r>
              <a:rPr lang="en-IN" sz="2400" b="0" dirty="0">
                <a:solidFill>
                  <a:schemeClr val="tx1"/>
                </a:solidFill>
                <a:latin typeface="Times New Roman" pitchFamily="18" charset="0"/>
                <a:cs typeface="Times New Roman" pitchFamily="18" charset="0"/>
              </a:rPr>
              <a:t>:</a:t>
            </a:r>
          </a:p>
          <a:p>
            <a:pPr algn="just">
              <a:lnSpc>
                <a:spcPct val="150000"/>
              </a:lnSpc>
            </a:pPr>
            <a:r>
              <a:rPr lang="en-GB" sz="2400" b="0" dirty="0">
                <a:solidFill>
                  <a:schemeClr val="tx1"/>
                </a:solidFill>
                <a:latin typeface="Times New Roman" pitchFamily="18" charset="0"/>
                <a:cs typeface="Times New Roman" pitchFamily="18" charset="0"/>
              </a:rPr>
              <a:t>		KC is the accuracy calculation based on the field visit data. KC value ranges from [-1 1]. </a:t>
            </a:r>
          </a:p>
          <a:p>
            <a:pPr algn="just">
              <a:lnSpc>
                <a:spcPct val="150000"/>
              </a:lnSpc>
            </a:pPr>
            <a:endParaRPr lang="en-GB" sz="2400" b="0" dirty="0">
              <a:solidFill>
                <a:schemeClr val="tx1"/>
              </a:solidFill>
              <a:latin typeface="Times New Roman" pitchFamily="18" charset="0"/>
              <a:cs typeface="Times New Roman" pitchFamily="18" charset="0"/>
            </a:endParaRPr>
          </a:p>
          <a:p>
            <a:pPr algn="just">
              <a:lnSpc>
                <a:spcPct val="150000"/>
              </a:lnSpc>
            </a:pPr>
            <a:endParaRPr lang="en-IN" sz="800" b="0" dirty="0">
              <a:solidFill>
                <a:schemeClr val="tx1"/>
              </a:solidFill>
              <a:latin typeface="Times New Roman" pitchFamily="18" charset="0"/>
              <a:cs typeface="Times New Roman" pitchFamily="18" charset="0"/>
            </a:endParaRPr>
          </a:p>
          <a:p>
            <a:pPr algn="just">
              <a:lnSpc>
                <a:spcPct val="150000"/>
              </a:lnSpc>
            </a:pPr>
            <a:endParaRPr lang="en-IN" sz="2400" dirty="0">
              <a:solidFill>
                <a:schemeClr val="tx1"/>
              </a:solidFill>
              <a:latin typeface="Times New Roman" pitchFamily="18" charset="0"/>
              <a:cs typeface="Times New Roman" pitchFamily="18" charset="0"/>
            </a:endParaRPr>
          </a:p>
          <a:p>
            <a:pPr algn="just">
              <a:lnSpc>
                <a:spcPct val="150000"/>
              </a:lnSpc>
            </a:pPr>
            <a:r>
              <a:rPr lang="en-IN" sz="2400" dirty="0">
                <a:solidFill>
                  <a:schemeClr val="tx1"/>
                </a:solidFill>
                <a:latin typeface="Times New Roman" pitchFamily="18" charset="0"/>
                <a:cs typeface="Times New Roman" pitchFamily="18" charset="0"/>
              </a:rPr>
              <a:t>Overall Accuracy (OA)</a:t>
            </a:r>
            <a:r>
              <a:rPr lang="en-IN" sz="2400" b="0" dirty="0">
                <a:solidFill>
                  <a:schemeClr val="tx1"/>
                </a:solidFill>
                <a:latin typeface="Times New Roman" pitchFamily="18" charset="0"/>
                <a:cs typeface="Times New Roman" pitchFamily="18" charset="0"/>
              </a:rPr>
              <a:t>:</a:t>
            </a:r>
          </a:p>
          <a:p>
            <a:pPr algn="just">
              <a:lnSpc>
                <a:spcPct val="150000"/>
              </a:lnSpc>
            </a:pPr>
            <a:r>
              <a:rPr lang="en-GB" sz="2400" b="0" dirty="0">
                <a:solidFill>
                  <a:schemeClr val="tx1"/>
                </a:solidFill>
                <a:latin typeface="Times New Roman" pitchFamily="18" charset="0"/>
                <a:cs typeface="Times New Roman" pitchFamily="18" charset="0"/>
              </a:rPr>
              <a:t>		OA is to calculate how many pixels are correctly classified out of all of the reference sites.  </a:t>
            </a:r>
            <a:endParaRPr lang="en-IN"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D1357552-5CC3-42A8-BA1C-61AE96EA5992}"/>
              </a:ext>
            </a:extLst>
          </p:cNvPr>
          <p:cNvSpPr>
            <a:spLocks noGrp="1"/>
          </p:cNvSpPr>
          <p:nvPr>
            <p:ph type="sldNum" sz="quarter" idx="12"/>
          </p:nvPr>
        </p:nvSpPr>
        <p:spPr/>
        <p:txBody>
          <a:bodyPr/>
          <a:lstStyle/>
          <a:p>
            <a:pPr>
              <a:defRPr/>
            </a:pPr>
            <a:fld id="{ABBEF5C2-3C9E-4B3A-8957-6EFA4BF640AD}" type="slidenum">
              <a:rPr lang="en-US" smtClean="0"/>
              <a:pPr>
                <a:defRPr/>
              </a:pPr>
              <a:t>37</a:t>
            </a:fld>
            <a:endParaRPr lang="en-US"/>
          </a:p>
        </p:txBody>
      </p:sp>
      <p:pic>
        <p:nvPicPr>
          <p:cNvPr id="5" name="Picture 4">
            <a:extLst>
              <a:ext uri="{FF2B5EF4-FFF2-40B4-BE49-F238E27FC236}">
                <a16:creationId xmlns:a16="http://schemas.microsoft.com/office/drawing/2014/main" id="{FC325C9E-EEC6-ED75-6F29-2CDB2737E0BA}"/>
              </a:ext>
            </a:extLst>
          </p:cNvPr>
          <p:cNvPicPr>
            <a:picLocks noChangeAspect="1"/>
          </p:cNvPicPr>
          <p:nvPr/>
        </p:nvPicPr>
        <p:blipFill>
          <a:blip r:embed="rId2"/>
          <a:stretch>
            <a:fillRect/>
          </a:stretch>
        </p:blipFill>
        <p:spPr>
          <a:xfrm>
            <a:off x="2420059" y="2129716"/>
            <a:ext cx="6650789" cy="723220"/>
          </a:xfrm>
          <a:prstGeom prst="rect">
            <a:avLst/>
          </a:prstGeom>
        </p:spPr>
      </p:pic>
      <p:pic>
        <p:nvPicPr>
          <p:cNvPr id="9" name="Picture 8">
            <a:extLst>
              <a:ext uri="{FF2B5EF4-FFF2-40B4-BE49-F238E27FC236}">
                <a16:creationId xmlns:a16="http://schemas.microsoft.com/office/drawing/2014/main" id="{83418D44-34F7-BCF8-53A9-81037326941A}"/>
              </a:ext>
            </a:extLst>
          </p:cNvPr>
          <p:cNvPicPr>
            <a:picLocks noChangeAspect="1"/>
          </p:cNvPicPr>
          <p:nvPr/>
        </p:nvPicPr>
        <p:blipFill>
          <a:blip r:embed="rId3"/>
          <a:stretch>
            <a:fillRect/>
          </a:stretch>
        </p:blipFill>
        <p:spPr>
          <a:xfrm>
            <a:off x="2763908" y="5020571"/>
            <a:ext cx="4609832" cy="721170"/>
          </a:xfrm>
          <a:prstGeom prst="rect">
            <a:avLst/>
          </a:prstGeom>
        </p:spPr>
      </p:pic>
    </p:spTree>
    <p:extLst>
      <p:ext uri="{BB962C8B-B14F-4D97-AF65-F5344CB8AC3E}">
        <p14:creationId xmlns:p14="http://schemas.microsoft.com/office/powerpoint/2010/main" val="552930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304570"/>
            <a:ext cx="8004048" cy="4642618"/>
          </a:xfrm>
          <a:prstGeom prst="rect">
            <a:avLst/>
          </a:prstGeom>
          <a:noFill/>
        </p:spPr>
        <p:txBody>
          <a:bodyPr wrap="square">
            <a:spAutoFit/>
          </a:bodyPr>
          <a:lstStyle/>
          <a:p>
            <a:pPr algn="just">
              <a:lnSpc>
                <a:spcPct val="150000"/>
              </a:lnSpc>
            </a:pPr>
            <a:r>
              <a:rPr lang="en-IN" sz="2400" dirty="0">
                <a:solidFill>
                  <a:schemeClr val="tx1"/>
                </a:solidFill>
                <a:latin typeface="Times New Roman" pitchFamily="18" charset="0"/>
                <a:cs typeface="Times New Roman" pitchFamily="18" charset="0"/>
              </a:rPr>
              <a:t>Error of Omission (EO)</a:t>
            </a:r>
            <a:r>
              <a:rPr lang="en-IN" sz="2400" b="0" dirty="0">
                <a:solidFill>
                  <a:schemeClr val="tx1"/>
                </a:solidFill>
                <a:latin typeface="Times New Roman" pitchFamily="18" charset="0"/>
                <a:cs typeface="Times New Roman" pitchFamily="18" charset="0"/>
              </a:rPr>
              <a:t>:</a:t>
            </a:r>
          </a:p>
          <a:p>
            <a:pPr algn="just">
              <a:lnSpc>
                <a:spcPct val="150000"/>
              </a:lnSpc>
            </a:pPr>
            <a:r>
              <a:rPr lang="en-GB" sz="2400" b="0" dirty="0">
                <a:solidFill>
                  <a:schemeClr val="tx1"/>
                </a:solidFill>
                <a:latin typeface="Times New Roman" pitchFamily="18" charset="0"/>
                <a:cs typeface="Times New Roman" pitchFamily="18" charset="0"/>
              </a:rPr>
              <a:t>		EO denotes the reference sites that are omitted from the correct class in the classified map.</a:t>
            </a:r>
          </a:p>
          <a:p>
            <a:pPr algn="just">
              <a:lnSpc>
                <a:spcPct val="150000"/>
              </a:lnSpc>
            </a:pPr>
            <a:endParaRPr lang="en-GB" sz="2400" b="0" dirty="0">
              <a:solidFill>
                <a:schemeClr val="tx1"/>
              </a:solidFill>
              <a:latin typeface="Times New Roman" pitchFamily="18" charset="0"/>
              <a:cs typeface="Times New Roman" pitchFamily="18" charset="0"/>
            </a:endParaRPr>
          </a:p>
          <a:p>
            <a:pPr algn="just">
              <a:lnSpc>
                <a:spcPct val="150000"/>
              </a:lnSpc>
            </a:pPr>
            <a:endParaRPr lang="en-IN" sz="800" b="0" dirty="0">
              <a:solidFill>
                <a:schemeClr val="tx1"/>
              </a:solidFill>
              <a:latin typeface="Times New Roman" pitchFamily="18" charset="0"/>
              <a:cs typeface="Times New Roman" pitchFamily="18" charset="0"/>
            </a:endParaRPr>
          </a:p>
          <a:p>
            <a:pPr algn="just">
              <a:lnSpc>
                <a:spcPct val="150000"/>
              </a:lnSpc>
            </a:pPr>
            <a:endParaRPr lang="en-IN" sz="2400" dirty="0">
              <a:solidFill>
                <a:schemeClr val="tx1"/>
              </a:solidFill>
              <a:latin typeface="Times New Roman" pitchFamily="18" charset="0"/>
              <a:cs typeface="Times New Roman" pitchFamily="18" charset="0"/>
            </a:endParaRPr>
          </a:p>
          <a:p>
            <a:pPr algn="just">
              <a:lnSpc>
                <a:spcPct val="150000"/>
              </a:lnSpc>
            </a:pPr>
            <a:r>
              <a:rPr lang="en-IN" sz="2400" dirty="0">
                <a:solidFill>
                  <a:schemeClr val="tx1"/>
                </a:solidFill>
                <a:latin typeface="Times New Roman" pitchFamily="18" charset="0"/>
                <a:cs typeface="Times New Roman" pitchFamily="18" charset="0"/>
              </a:rPr>
              <a:t>Error of Commission (EC)</a:t>
            </a:r>
            <a:r>
              <a:rPr lang="en-IN" sz="2400" b="0" dirty="0">
                <a:solidFill>
                  <a:schemeClr val="tx1"/>
                </a:solidFill>
                <a:latin typeface="Times New Roman" pitchFamily="18" charset="0"/>
                <a:cs typeface="Times New Roman" pitchFamily="18" charset="0"/>
              </a:rPr>
              <a:t>:</a:t>
            </a:r>
          </a:p>
          <a:p>
            <a:pPr algn="just">
              <a:lnSpc>
                <a:spcPct val="150000"/>
              </a:lnSpc>
            </a:pPr>
            <a:r>
              <a:rPr lang="en-GB" sz="2400" b="0" dirty="0">
                <a:solidFill>
                  <a:schemeClr val="tx1"/>
                </a:solidFill>
                <a:latin typeface="Times New Roman" pitchFamily="18" charset="0"/>
                <a:cs typeface="Times New Roman" pitchFamily="18" charset="0"/>
              </a:rPr>
              <a:t>		Errors of Commission (EC) are calculated by reviewing the classified sites for incorrect classifications.  </a:t>
            </a:r>
            <a:endParaRPr lang="en-IN"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D1357552-5CC3-42A8-BA1C-61AE96EA5992}"/>
              </a:ext>
            </a:extLst>
          </p:cNvPr>
          <p:cNvSpPr>
            <a:spLocks noGrp="1"/>
          </p:cNvSpPr>
          <p:nvPr>
            <p:ph type="sldNum" sz="quarter" idx="12"/>
          </p:nvPr>
        </p:nvSpPr>
        <p:spPr/>
        <p:txBody>
          <a:bodyPr/>
          <a:lstStyle/>
          <a:p>
            <a:pPr>
              <a:defRPr/>
            </a:pPr>
            <a:fld id="{ABBEF5C2-3C9E-4B3A-8957-6EFA4BF640AD}" type="slidenum">
              <a:rPr lang="en-US" smtClean="0"/>
              <a:pPr>
                <a:defRPr/>
              </a:pPr>
              <a:t>38</a:t>
            </a:fld>
            <a:endParaRPr lang="en-US"/>
          </a:p>
        </p:txBody>
      </p:sp>
      <p:pic>
        <p:nvPicPr>
          <p:cNvPr id="3" name="Picture 2">
            <a:extLst>
              <a:ext uri="{FF2B5EF4-FFF2-40B4-BE49-F238E27FC236}">
                <a16:creationId xmlns:a16="http://schemas.microsoft.com/office/drawing/2014/main" id="{53094412-AAEE-320A-7D65-D198FEEB3136}"/>
              </a:ext>
            </a:extLst>
          </p:cNvPr>
          <p:cNvPicPr>
            <a:picLocks noChangeAspect="1"/>
          </p:cNvPicPr>
          <p:nvPr/>
        </p:nvPicPr>
        <p:blipFill>
          <a:blip r:embed="rId2"/>
          <a:stretch>
            <a:fillRect/>
          </a:stretch>
        </p:blipFill>
        <p:spPr>
          <a:xfrm>
            <a:off x="2269766" y="2246890"/>
            <a:ext cx="6331337" cy="757977"/>
          </a:xfrm>
          <a:prstGeom prst="rect">
            <a:avLst/>
          </a:prstGeom>
        </p:spPr>
      </p:pic>
      <p:pic>
        <p:nvPicPr>
          <p:cNvPr id="7" name="Picture 6">
            <a:extLst>
              <a:ext uri="{FF2B5EF4-FFF2-40B4-BE49-F238E27FC236}">
                <a16:creationId xmlns:a16="http://schemas.microsoft.com/office/drawing/2014/main" id="{ADF5C925-3E8E-C9F9-13B0-87D6704DCD65}"/>
              </a:ext>
            </a:extLst>
          </p:cNvPr>
          <p:cNvPicPr>
            <a:picLocks noChangeAspect="1"/>
          </p:cNvPicPr>
          <p:nvPr/>
        </p:nvPicPr>
        <p:blipFill>
          <a:blip r:embed="rId3"/>
          <a:stretch>
            <a:fillRect/>
          </a:stretch>
        </p:blipFill>
        <p:spPr>
          <a:xfrm>
            <a:off x="2483768" y="5146822"/>
            <a:ext cx="5040560" cy="814941"/>
          </a:xfrm>
          <a:prstGeom prst="rect">
            <a:avLst/>
          </a:prstGeom>
        </p:spPr>
      </p:pic>
    </p:spTree>
    <p:extLst>
      <p:ext uri="{BB962C8B-B14F-4D97-AF65-F5344CB8AC3E}">
        <p14:creationId xmlns:p14="http://schemas.microsoft.com/office/powerpoint/2010/main" val="1391640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FB5A97-4A0A-4CF5-ADF6-1DD3D8744929}"/>
              </a:ext>
            </a:extLst>
          </p:cNvPr>
          <p:cNvSpPr>
            <a:spLocks noGrp="1"/>
          </p:cNvSpPr>
          <p:nvPr>
            <p:ph type="sldNum" sz="quarter" idx="12"/>
          </p:nvPr>
        </p:nvSpPr>
        <p:spPr/>
        <p:txBody>
          <a:bodyPr/>
          <a:lstStyle/>
          <a:p>
            <a:pPr>
              <a:defRPr/>
            </a:pPr>
            <a:fld id="{ABBEF5C2-3C9E-4B3A-8957-6EFA4BF640AD}" type="slidenum">
              <a:rPr lang="en-US" smtClean="0"/>
              <a:pPr>
                <a:defRPr/>
              </a:pPr>
              <a:t>39</a:t>
            </a:fld>
            <a:endParaRPr lang="en-US"/>
          </a:p>
        </p:txBody>
      </p:sp>
      <p:sp>
        <p:nvSpPr>
          <p:cNvPr id="2" name="Rectangle 1">
            <a:extLst>
              <a:ext uri="{FF2B5EF4-FFF2-40B4-BE49-F238E27FC236}">
                <a16:creationId xmlns:a16="http://schemas.microsoft.com/office/drawing/2014/main" id="{92E8D8D3-5625-68F9-1EF4-9E3C6DA26A14}"/>
              </a:ext>
            </a:extLst>
          </p:cNvPr>
          <p:cNvSpPr/>
          <p:nvPr/>
        </p:nvSpPr>
        <p:spPr>
          <a:xfrm>
            <a:off x="1757455" y="2601535"/>
            <a:ext cx="6378669" cy="769441"/>
          </a:xfrm>
          <a:prstGeom prst="rect">
            <a:avLst/>
          </a:prstGeom>
          <a:noFill/>
        </p:spPr>
        <p:txBody>
          <a:bodyPr wrap="none" lIns="91440" tIns="45720" rIns="91440" bIns="45720">
            <a:spAutoFit/>
          </a:bodyPr>
          <a:lstStyle/>
          <a:p>
            <a:pPr algn="ctr"/>
            <a:r>
              <a:rPr 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PROPOSED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737" y="33337"/>
            <a:ext cx="7739063" cy="881063"/>
          </a:xfrm>
        </p:spPr>
        <p:txBody>
          <a:bodyPr/>
          <a:lstStyle/>
          <a:p>
            <a:pPr algn="ctr"/>
            <a:r>
              <a:rPr lang="en-IN" sz="2400" dirty="0">
                <a:solidFill>
                  <a:schemeClr val="tx1"/>
                </a:solidFill>
                <a:latin typeface="Times New Roman" pitchFamily="18" charset="0"/>
                <a:cs typeface="Times New Roman" pitchFamily="18" charset="0"/>
              </a:rPr>
              <a:t>					                (</a:t>
            </a:r>
            <a:r>
              <a:rPr lang="en-IN" sz="2400" dirty="0" err="1">
                <a:solidFill>
                  <a:schemeClr val="tx1"/>
                </a:solidFill>
                <a:latin typeface="Times New Roman" pitchFamily="18" charset="0"/>
                <a:cs typeface="Times New Roman" pitchFamily="18" charset="0"/>
              </a:rPr>
              <a:t>Con’t</a:t>
            </a:r>
            <a:r>
              <a:rPr lang="en-IN" sz="2400" dirty="0">
                <a:solidFill>
                  <a:schemeClr val="tx1"/>
                </a:solidFill>
                <a:latin typeface="Times New Roman" pitchFamily="18" charset="0"/>
                <a:cs typeface="Times New Roman" pitchFamily="18" charset="0"/>
              </a:rPr>
              <a:t>….)</a:t>
            </a:r>
          </a:p>
        </p:txBody>
      </p:sp>
      <p:sp>
        <p:nvSpPr>
          <p:cNvPr id="3" name="Content Placeholder 2"/>
          <p:cNvSpPr>
            <a:spLocks noGrp="1"/>
          </p:cNvSpPr>
          <p:nvPr>
            <p:ph idx="1"/>
          </p:nvPr>
        </p:nvSpPr>
        <p:spPr>
          <a:xfrm>
            <a:off x="947737" y="914399"/>
            <a:ext cx="8043863" cy="4314801"/>
          </a:xfrm>
        </p:spPr>
        <p:txBody>
          <a:bodyPr>
            <a:normAutofit/>
          </a:bodyPr>
          <a:lstStyle/>
          <a:p>
            <a:pPr marL="82296" indent="0" algn="just">
              <a:lnSpc>
                <a:spcPct val="150000"/>
              </a:lnSpc>
              <a:buNone/>
            </a:pPr>
            <a:r>
              <a:rPr lang="en-GB" sz="2400" b="1" i="1" dirty="0">
                <a:effectLst/>
                <a:latin typeface="Times New Roman" panose="02020603050405020304" pitchFamily="18" charset="0"/>
                <a:ea typeface="Calibri" panose="020F0502020204030204" pitchFamily="34" charset="0"/>
                <a:cs typeface="Arial" panose="020B0604020202020204" pitchFamily="34" charset="0"/>
              </a:rPr>
              <a:t>Application of Remote Sensing (RS) image classification</a:t>
            </a:r>
          </a:p>
          <a:p>
            <a:pPr marL="1076325" indent="-442913" algn="just">
              <a:lnSpc>
                <a:spcPct val="150000"/>
              </a:lnSpc>
            </a:pPr>
            <a:r>
              <a:rPr lang="en-GB" sz="2400" dirty="0">
                <a:latin typeface="Times New Roman" panose="02020603050405020304" pitchFamily="18" charset="0"/>
                <a:ea typeface="Calibri" panose="020F0502020204030204" pitchFamily="34" charset="0"/>
                <a:cs typeface="Arial" panose="020B0604020202020204" pitchFamily="34" charset="0"/>
              </a:rPr>
              <a:t>M</a:t>
            </a:r>
            <a:r>
              <a:rPr lang="en-GB" sz="2400" dirty="0">
                <a:effectLst/>
                <a:latin typeface="Times New Roman" panose="02020603050405020304" pitchFamily="18" charset="0"/>
                <a:ea typeface="Calibri" panose="020F0502020204030204" pitchFamily="34" charset="0"/>
                <a:cs typeface="Arial" panose="020B0604020202020204" pitchFamily="34" charset="0"/>
              </a:rPr>
              <a:t>apping of Land Use/ Land Cover (LULC), </a:t>
            </a:r>
          </a:p>
          <a:p>
            <a:pPr marL="1076325" indent="-442913" algn="just">
              <a:lnSpc>
                <a:spcPct val="150000"/>
              </a:lnSpc>
            </a:pPr>
            <a:r>
              <a:rPr lang="en-GB" sz="2400" dirty="0">
                <a:latin typeface="Times New Roman" panose="02020603050405020304" pitchFamily="18" charset="0"/>
                <a:ea typeface="Calibri" panose="020F0502020204030204" pitchFamily="34" charset="0"/>
                <a:cs typeface="Arial" panose="020B0604020202020204" pitchFamily="34" charset="0"/>
              </a:rPr>
              <a:t>A</a:t>
            </a:r>
            <a:r>
              <a:rPr lang="en-GB" sz="2400" dirty="0">
                <a:effectLst/>
                <a:latin typeface="Times New Roman" panose="02020603050405020304" pitchFamily="18" charset="0"/>
                <a:ea typeface="Calibri" panose="020F0502020204030204" pitchFamily="34" charset="0"/>
                <a:cs typeface="Arial" panose="020B0604020202020204" pitchFamily="34" charset="0"/>
              </a:rPr>
              <a:t>gricultural usage, </a:t>
            </a:r>
          </a:p>
          <a:p>
            <a:pPr marL="1076325" indent="-442913" algn="just">
              <a:lnSpc>
                <a:spcPct val="150000"/>
              </a:lnSpc>
            </a:pPr>
            <a:r>
              <a:rPr lang="en-GB" sz="2400" dirty="0">
                <a:latin typeface="Times New Roman" panose="02020603050405020304" pitchFamily="18" charset="0"/>
                <a:ea typeface="Calibri" panose="020F0502020204030204" pitchFamily="34" charset="0"/>
                <a:cs typeface="Arial" panose="020B0604020202020204" pitchFamily="34" charset="0"/>
              </a:rPr>
              <a:t>O</a:t>
            </a:r>
            <a:r>
              <a:rPr lang="en-GB" sz="2400" dirty="0">
                <a:effectLst/>
                <a:latin typeface="Times New Roman" panose="02020603050405020304" pitchFamily="18" charset="0"/>
                <a:ea typeface="Calibri" panose="020F0502020204030204" pitchFamily="34" charset="0"/>
                <a:cs typeface="Arial" panose="020B0604020202020204" pitchFamily="34" charset="0"/>
              </a:rPr>
              <a:t>btaining geological information, </a:t>
            </a:r>
          </a:p>
          <a:p>
            <a:pPr marL="1076325" indent="-442913" algn="just">
              <a:lnSpc>
                <a:spcPct val="150000"/>
              </a:lnSpc>
            </a:pPr>
            <a:r>
              <a:rPr lang="en-GB" sz="2400" dirty="0">
                <a:latin typeface="Times New Roman" panose="02020603050405020304" pitchFamily="18" charset="0"/>
                <a:ea typeface="Calibri" panose="020F0502020204030204" pitchFamily="34" charset="0"/>
                <a:cs typeface="Arial" panose="020B0604020202020204" pitchFamily="34" charset="0"/>
              </a:rPr>
              <a:t>U</a:t>
            </a:r>
            <a:r>
              <a:rPr lang="en-GB" sz="2400" dirty="0">
                <a:effectLst/>
                <a:latin typeface="Times New Roman" panose="02020603050405020304" pitchFamily="18" charset="0"/>
                <a:ea typeface="Calibri" panose="020F0502020204030204" pitchFamily="34" charset="0"/>
                <a:cs typeface="Arial" panose="020B0604020202020204" pitchFamily="34" charset="0"/>
              </a:rPr>
              <a:t>rban &amp; regional planning, </a:t>
            </a:r>
          </a:p>
          <a:p>
            <a:pPr marL="1076325" indent="-442913" algn="just">
              <a:lnSpc>
                <a:spcPct val="150000"/>
              </a:lnSpc>
            </a:pPr>
            <a:r>
              <a:rPr lang="en-GB" sz="2400" dirty="0">
                <a:effectLst/>
                <a:latin typeface="Times New Roman" panose="02020603050405020304" pitchFamily="18" charset="0"/>
                <a:ea typeface="Calibri" panose="020F0502020204030204" pitchFamily="34" charset="0"/>
                <a:cs typeface="Arial" panose="020B0604020202020204" pitchFamily="34" charset="0"/>
              </a:rPr>
              <a:t>Detection of land area, water resources, etc. </a:t>
            </a:r>
            <a:endParaRPr lang="en-US"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C947C1B4-0E0C-4B55-AF62-FEDDB2797622}"/>
              </a:ext>
            </a:extLst>
          </p:cNvPr>
          <p:cNvSpPr>
            <a:spLocks noGrp="1"/>
          </p:cNvSpPr>
          <p:nvPr>
            <p:ph type="sldNum" sz="quarter" idx="12"/>
          </p:nvPr>
        </p:nvSpPr>
        <p:spPr/>
        <p:txBody>
          <a:bodyPr/>
          <a:lstStyle/>
          <a:p>
            <a:pPr>
              <a:defRPr/>
            </a:pPr>
            <a:fld id="{ABBEF5C2-3C9E-4B3A-8957-6EFA4BF640AD}" type="slidenum">
              <a:rPr lang="en-US" smtClean="0"/>
              <a:pPr>
                <a:defRPr/>
              </a:pPr>
              <a:t>4</a:t>
            </a:fld>
            <a:endParaRPr lang="en-US"/>
          </a:p>
        </p:txBody>
      </p:sp>
    </p:spTree>
    <p:extLst>
      <p:ext uri="{BB962C8B-B14F-4D97-AF65-F5344CB8AC3E}">
        <p14:creationId xmlns:p14="http://schemas.microsoft.com/office/powerpoint/2010/main" val="1028873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15616" y="476672"/>
            <a:ext cx="7776864" cy="5032147"/>
          </a:xfrm>
          <a:prstGeom prst="rect">
            <a:avLst/>
          </a:prstGeom>
          <a:noFill/>
        </p:spPr>
        <p:txBody>
          <a:bodyPr wrap="square">
            <a:spAutoFit/>
          </a:bodyPr>
          <a:lstStyle/>
          <a:p>
            <a:pPr algn="just"/>
            <a:r>
              <a:rPr lang="en-US" sz="2400" b="0" dirty="0">
                <a:solidFill>
                  <a:schemeClr val="tx1"/>
                </a:solidFill>
                <a:latin typeface="Times New Roman" pitchFamily="18" charset="0"/>
                <a:cs typeface="Times New Roman" pitchFamily="18" charset="0"/>
              </a:rPr>
              <a:t>	The modules implemented in the proposed system are as follows:</a:t>
            </a:r>
          </a:p>
          <a:p>
            <a:pPr algn="just"/>
            <a:endParaRPr lang="en-IN" sz="2400" b="0" dirty="0">
              <a:solidFill>
                <a:schemeClr val="tx1"/>
              </a:solidFill>
              <a:latin typeface="Times New Roman" pitchFamily="18" charset="0"/>
              <a:cs typeface="Times New Roman" pitchFamily="18" charset="0"/>
            </a:endParaRPr>
          </a:p>
          <a:p>
            <a:pPr marL="722313" lvl="5" indent="-368300" algn="just">
              <a:spcBef>
                <a:spcPts val="600"/>
              </a:spcBef>
              <a:spcAft>
                <a:spcPts val="600"/>
              </a:spcAft>
              <a:buFont typeface="Arial" pitchFamily="34" charset="0"/>
              <a:buChar char="•"/>
            </a:pPr>
            <a:r>
              <a:rPr lang="en-GB" sz="2800" b="0" i="1" dirty="0">
                <a:solidFill>
                  <a:srgbClr val="7030A0"/>
                </a:solidFill>
                <a:latin typeface="Times New Roman" pitchFamily="18" charset="0"/>
                <a:cs typeface="Times New Roman" pitchFamily="18" charset="0"/>
              </a:rPr>
              <a:t>Feature Extraction Using Ensemble of Object based Textural Features and Deep Features</a:t>
            </a:r>
          </a:p>
          <a:p>
            <a:pPr marL="722313" lvl="5" indent="-368300" algn="just">
              <a:spcBef>
                <a:spcPts val="600"/>
              </a:spcBef>
              <a:spcAft>
                <a:spcPts val="600"/>
              </a:spcAft>
              <a:buFont typeface="Arial" pitchFamily="34" charset="0"/>
              <a:buChar char="•"/>
            </a:pPr>
            <a:r>
              <a:rPr lang="en-GB" sz="2800" b="0" i="1" dirty="0">
                <a:solidFill>
                  <a:srgbClr val="7030A0"/>
                </a:solidFill>
                <a:latin typeface="Times New Roman" pitchFamily="18" charset="0"/>
                <a:cs typeface="Times New Roman" pitchFamily="18" charset="0"/>
              </a:rPr>
              <a:t>Feature Extraction Using Two-Stage Textural Feature Method with Convolutional Neural Network</a:t>
            </a:r>
            <a:endParaRPr lang="en-US" sz="2800" b="0" i="1" dirty="0">
              <a:solidFill>
                <a:srgbClr val="7030A0"/>
              </a:solidFill>
              <a:latin typeface="Times New Roman" pitchFamily="18" charset="0"/>
              <a:cs typeface="Times New Roman" pitchFamily="18" charset="0"/>
            </a:endParaRPr>
          </a:p>
          <a:p>
            <a:pPr marL="722313" lvl="5" indent="-368300" algn="just">
              <a:spcBef>
                <a:spcPts val="600"/>
              </a:spcBef>
              <a:spcAft>
                <a:spcPts val="600"/>
              </a:spcAft>
              <a:buFont typeface="Arial" pitchFamily="34" charset="0"/>
              <a:buChar char="•"/>
            </a:pPr>
            <a:r>
              <a:rPr lang="en-GB" sz="2800" b="0" i="1" dirty="0">
                <a:solidFill>
                  <a:srgbClr val="7030A0"/>
                </a:solidFill>
                <a:latin typeface="Times New Roman" pitchFamily="18" charset="0"/>
                <a:cs typeface="Times New Roman" pitchFamily="18" charset="0"/>
              </a:rPr>
              <a:t>Optimal Feature Selection Using Enhanced Selective Deep Feature Basket-based Firefly Method</a:t>
            </a:r>
            <a:endParaRPr lang="en-US" sz="2800" b="0" i="1" dirty="0">
              <a:solidFill>
                <a:srgbClr val="7030A0"/>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5CFB5A97-4A0A-4CF5-ADF6-1DD3D8744929}"/>
              </a:ext>
            </a:extLst>
          </p:cNvPr>
          <p:cNvSpPr>
            <a:spLocks noGrp="1"/>
          </p:cNvSpPr>
          <p:nvPr>
            <p:ph type="sldNum" sz="quarter" idx="12"/>
          </p:nvPr>
        </p:nvSpPr>
        <p:spPr/>
        <p:txBody>
          <a:bodyPr/>
          <a:lstStyle/>
          <a:p>
            <a:pPr>
              <a:defRPr/>
            </a:pPr>
            <a:fld id="{ABBEF5C2-3C9E-4B3A-8957-6EFA4BF640AD}" type="slidenum">
              <a:rPr lang="en-US" smtClean="0"/>
              <a:pPr>
                <a:defRPr/>
              </a:pPr>
              <a:t>40</a:t>
            </a:fld>
            <a:endParaRPr lang="en-US"/>
          </a:p>
        </p:txBody>
      </p:sp>
    </p:spTree>
    <p:extLst>
      <p:ext uri="{BB962C8B-B14F-4D97-AF65-F5344CB8AC3E}">
        <p14:creationId xmlns:p14="http://schemas.microsoft.com/office/powerpoint/2010/main" val="1960423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p:txBody>
          <a:bodyPr/>
          <a:lstStyle/>
          <a:p>
            <a:pPr>
              <a:defRPr/>
            </a:pPr>
            <a:fld id="{ABBEF5C2-3C9E-4B3A-8957-6EFA4BF640AD}" type="slidenum">
              <a:rPr lang="en-US" smtClean="0"/>
              <a:pPr>
                <a:defRPr/>
              </a:pPr>
              <a:t>41</a:t>
            </a:fld>
            <a:endParaRPr lang="en-US"/>
          </a:p>
        </p:txBody>
      </p:sp>
      <p:sp>
        <p:nvSpPr>
          <p:cNvPr id="6" name="TextBox 5">
            <a:extLst>
              <a:ext uri="{FF2B5EF4-FFF2-40B4-BE49-F238E27FC236}">
                <a16:creationId xmlns:a16="http://schemas.microsoft.com/office/drawing/2014/main" id="{C3F92FC4-51BA-3C61-DC10-D4E271AD7786}"/>
              </a:ext>
            </a:extLst>
          </p:cNvPr>
          <p:cNvSpPr txBox="1"/>
          <p:nvPr/>
        </p:nvSpPr>
        <p:spPr>
          <a:xfrm>
            <a:off x="1979712" y="5517421"/>
            <a:ext cx="6174431" cy="461665"/>
          </a:xfrm>
          <a:prstGeom prst="rect">
            <a:avLst/>
          </a:prstGeom>
          <a:noFill/>
        </p:spPr>
        <p:txBody>
          <a:bodyPr wrap="square">
            <a:spAutoFit/>
          </a:bodyPr>
          <a:lstStyle/>
          <a:p>
            <a:r>
              <a:rPr lang="en-US" sz="2400" dirty="0">
                <a:solidFill>
                  <a:schemeClr val="tx1"/>
                </a:solidFill>
                <a:latin typeface="Times New Roman" pitchFamily="18" charset="0"/>
                <a:cs typeface="Times New Roman" pitchFamily="18" charset="0"/>
              </a:rPr>
              <a:t>Figure 2.</a:t>
            </a:r>
            <a:r>
              <a:rPr lang="en-US" sz="2400" b="0" dirty="0">
                <a:solidFill>
                  <a:schemeClr val="tx1"/>
                </a:solidFill>
                <a:latin typeface="Times New Roman" pitchFamily="18" charset="0"/>
                <a:cs typeface="Times New Roman" pitchFamily="18" charset="0"/>
              </a:rPr>
              <a:t> General Flow of Image Classification</a:t>
            </a:r>
            <a:endParaRPr lang="en-IN" sz="2400" dirty="0">
              <a:solidFill>
                <a:schemeClr val="tx1"/>
              </a:solidFill>
            </a:endParaRPr>
          </a:p>
        </p:txBody>
      </p:sp>
      <p:pic>
        <p:nvPicPr>
          <p:cNvPr id="9" name="Picture 8">
            <a:extLst>
              <a:ext uri="{FF2B5EF4-FFF2-40B4-BE49-F238E27FC236}">
                <a16:creationId xmlns:a16="http://schemas.microsoft.com/office/drawing/2014/main" id="{D60167B8-A678-523B-BE23-3E23A3DE829F}"/>
              </a:ext>
            </a:extLst>
          </p:cNvPr>
          <p:cNvPicPr>
            <a:picLocks noChangeAspect="1"/>
          </p:cNvPicPr>
          <p:nvPr/>
        </p:nvPicPr>
        <p:blipFill>
          <a:blip r:embed="rId2"/>
          <a:stretch>
            <a:fillRect/>
          </a:stretch>
        </p:blipFill>
        <p:spPr>
          <a:xfrm>
            <a:off x="3415608" y="248191"/>
            <a:ext cx="3046730" cy="5269230"/>
          </a:xfrm>
          <a:prstGeom prst="rect">
            <a:avLst/>
          </a:prstGeom>
        </p:spPr>
      </p:pic>
    </p:spTree>
    <p:extLst>
      <p:ext uri="{BB962C8B-B14F-4D97-AF65-F5344CB8AC3E}">
        <p14:creationId xmlns:p14="http://schemas.microsoft.com/office/powerpoint/2010/main" val="3777017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67000"/>
            <a:ext cx="7498080" cy="1143000"/>
          </a:xfrm>
        </p:spPr>
        <p:txBody>
          <a:bodyPr>
            <a:normAutofit fontScale="90000"/>
          </a:bodyPr>
          <a:lstStyle/>
          <a:p>
            <a:pPr algn="ctr"/>
            <a:r>
              <a:rPr lang="en-GB" sz="4400" i="1" dirty="0">
                <a:solidFill>
                  <a:srgbClr val="7030A0"/>
                </a:solidFill>
                <a:latin typeface="Times New Roman" pitchFamily="18" charset="0"/>
                <a:cs typeface="Times New Roman" pitchFamily="18" charset="0"/>
              </a:rPr>
              <a:t>FEATURE EXTRACTION USING ENSEMBLE OF OBJECT BASED TEXTURAL FEATURES AND DEEP FEATURES</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(EOTFDF)</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p:txBody>
          <a:bodyPr/>
          <a:lstStyle/>
          <a:p>
            <a:pPr>
              <a:defRPr/>
            </a:pPr>
            <a:fld id="{ABBEF5C2-3C9E-4B3A-8957-6EFA4BF640AD}" type="slidenum">
              <a:rPr lang="en-US" smtClean="0"/>
              <a:pPr>
                <a:defRPr/>
              </a:pPr>
              <a:t>42</a:t>
            </a:fld>
            <a:endParaRPr lang="en-US"/>
          </a:p>
        </p:txBody>
      </p:sp>
      <p:sp>
        <p:nvSpPr>
          <p:cNvPr id="6" name="TextBox 5">
            <a:extLst>
              <a:ext uri="{FF2B5EF4-FFF2-40B4-BE49-F238E27FC236}">
                <a16:creationId xmlns:a16="http://schemas.microsoft.com/office/drawing/2014/main" id="{C3F92FC4-51BA-3C61-DC10-D4E271AD7786}"/>
              </a:ext>
            </a:extLst>
          </p:cNvPr>
          <p:cNvSpPr txBox="1"/>
          <p:nvPr/>
        </p:nvSpPr>
        <p:spPr>
          <a:xfrm>
            <a:off x="6321968" y="357396"/>
            <a:ext cx="2520280" cy="707886"/>
          </a:xfrm>
          <a:prstGeom prst="rect">
            <a:avLst/>
          </a:prstGeom>
          <a:noFill/>
        </p:spPr>
        <p:txBody>
          <a:bodyPr wrap="square">
            <a:spAutoFit/>
          </a:bodyPr>
          <a:lstStyle/>
          <a:p>
            <a:r>
              <a:rPr lang="en-US" sz="4000" b="0" i="1" dirty="0">
                <a:solidFill>
                  <a:srgbClr val="7030A0"/>
                </a:solidFill>
                <a:latin typeface="Times New Roman" pitchFamily="18" charset="0"/>
                <a:cs typeface="Times New Roman" pitchFamily="18" charset="0"/>
              </a:rPr>
              <a:t>Module - 1</a:t>
            </a:r>
            <a:endParaRPr lang="en-IN" sz="4000" dirty="0"/>
          </a:p>
        </p:txBody>
      </p:sp>
    </p:spTree>
    <p:extLst>
      <p:ext uri="{BB962C8B-B14F-4D97-AF65-F5344CB8AC3E}">
        <p14:creationId xmlns:p14="http://schemas.microsoft.com/office/powerpoint/2010/main" val="2097920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47700" y="5733256"/>
            <a:ext cx="7848600" cy="461665"/>
          </a:xfrm>
          <a:prstGeom prst="rect">
            <a:avLst/>
          </a:prstGeom>
          <a:noFill/>
        </p:spPr>
        <p:txBody>
          <a:bodyPr wrap="square">
            <a:spAutoFit/>
          </a:bodyPr>
          <a:lstStyle/>
          <a:p>
            <a:pPr marL="1600200" lvl="2" indent="-457200" algn="just"/>
            <a:r>
              <a:rPr lang="en-IN" sz="2400" dirty="0">
                <a:solidFill>
                  <a:schemeClr val="tx1"/>
                </a:solidFill>
                <a:latin typeface="Times New Roman" pitchFamily="18" charset="0"/>
                <a:cs typeface="Times New Roman" pitchFamily="18" charset="0"/>
              </a:rPr>
              <a:t>Figure 3. </a:t>
            </a:r>
            <a:r>
              <a:rPr lang="en-GB" sz="2400" b="0" dirty="0">
                <a:solidFill>
                  <a:schemeClr val="tx1"/>
                </a:solidFill>
                <a:latin typeface="Times New Roman" pitchFamily="18" charset="0"/>
                <a:cs typeface="Times New Roman" pitchFamily="18" charset="0"/>
              </a:rPr>
              <a:t>Flow diagram of EOTFDF  method</a:t>
            </a:r>
            <a:endParaRPr lang="en-IN"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43</a:t>
            </a:fld>
            <a:endParaRPr lang="en-US"/>
          </a:p>
        </p:txBody>
      </p:sp>
      <p:pic>
        <p:nvPicPr>
          <p:cNvPr id="3" name="Picture 2">
            <a:extLst>
              <a:ext uri="{FF2B5EF4-FFF2-40B4-BE49-F238E27FC236}">
                <a16:creationId xmlns:a16="http://schemas.microsoft.com/office/drawing/2014/main" id="{1628CC5A-4C04-5EA5-FF0F-69091DC562E8}"/>
              </a:ext>
            </a:extLst>
          </p:cNvPr>
          <p:cNvPicPr>
            <a:picLocks noChangeAspect="1"/>
          </p:cNvPicPr>
          <p:nvPr/>
        </p:nvPicPr>
        <p:blipFill>
          <a:blip r:embed="rId3"/>
          <a:stretch>
            <a:fillRect/>
          </a:stretch>
        </p:blipFill>
        <p:spPr>
          <a:xfrm>
            <a:off x="1370764" y="1066800"/>
            <a:ext cx="7346264" cy="4114800"/>
          </a:xfrm>
          <a:prstGeom prst="rect">
            <a:avLst/>
          </a:prstGeom>
        </p:spPr>
      </p:pic>
    </p:spTree>
    <p:extLst>
      <p:ext uri="{BB962C8B-B14F-4D97-AF65-F5344CB8AC3E}">
        <p14:creationId xmlns:p14="http://schemas.microsoft.com/office/powerpoint/2010/main" val="23651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2183" y="1340768"/>
            <a:ext cx="7630065" cy="3903954"/>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The segmentation process works by grouping similar regions while preserving the information present near boundaries.</a:t>
            </a:r>
          </a:p>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The system employs the Multi-resolution segmentation algorithm. </a:t>
            </a:r>
          </a:p>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Important properties to be considered are shape, scale, and compactness.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44</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485363" y="260648"/>
            <a:ext cx="5327099" cy="584775"/>
          </a:xfrm>
          <a:prstGeom prst="rect">
            <a:avLst/>
          </a:prstGeom>
          <a:noFill/>
        </p:spPr>
        <p:txBody>
          <a:bodyPr wrap="non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1.1 Object-based Segmentation</a:t>
            </a:r>
            <a:endParaRPr lang="en-IN"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91505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3040" y="764704"/>
            <a:ext cx="7630065" cy="3903954"/>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The process of multiresolution image segmentation resembles like a region merging process. </a:t>
            </a:r>
          </a:p>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Every pixel is taken as an image object. </a:t>
            </a:r>
          </a:p>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The merging is based on the concept of local homogeneity and works based on the adjacent image object’s similarity. </a:t>
            </a:r>
          </a:p>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It results in obtaining larger image objects.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45</a:t>
            </a:fld>
            <a:endParaRPr lang="en-US"/>
          </a:p>
        </p:txBody>
      </p:sp>
    </p:spTree>
    <p:extLst>
      <p:ext uri="{BB962C8B-B14F-4D97-AF65-F5344CB8AC3E}">
        <p14:creationId xmlns:p14="http://schemas.microsoft.com/office/powerpoint/2010/main" val="2458743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2183" y="1166842"/>
            <a:ext cx="7630065" cy="369332"/>
          </a:xfrm>
          <a:prstGeom prst="rect">
            <a:avLst/>
          </a:prstGeom>
          <a:noFill/>
        </p:spPr>
        <p:txBody>
          <a:bodyPr wrap="square">
            <a:spAutoFit/>
          </a:bodyPr>
          <a:lstStyle/>
          <a:p>
            <a:pPr algn="just">
              <a:buFont typeface="Arial" pitchFamily="34" charset="0"/>
              <a:buChar char="•"/>
            </a:pPr>
            <a:r>
              <a:rPr lang="en-US" sz="1800" dirty="0">
                <a:effectLst/>
                <a:latin typeface="Times New Roman" panose="02020603050405020304" pitchFamily="18" charset="0"/>
                <a:ea typeface="Times New Roman" panose="02020603050405020304" pitchFamily="18" charset="0"/>
                <a:cs typeface="Latha" panose="020B0604020202020204" pitchFamily="34" charset="0"/>
              </a:rPr>
              <a:t>	</a:t>
            </a:r>
            <a:endParaRPr lang="en-GB" sz="28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46</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230360" y="187701"/>
            <a:ext cx="3920432" cy="584775"/>
          </a:xfrm>
          <a:prstGeom prst="rect">
            <a:avLst/>
          </a:prstGeom>
          <a:noFill/>
        </p:spPr>
        <p:txBody>
          <a:bodyPr wrap="non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1.2 Feature Extraction</a:t>
            </a:r>
            <a:endParaRPr lang="en-IN" sz="32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0918B384-0202-3D44-D7B5-4A467CC70232}"/>
              </a:ext>
            </a:extLst>
          </p:cNvPr>
          <p:cNvPicPr>
            <a:picLocks noChangeAspect="1"/>
          </p:cNvPicPr>
          <p:nvPr/>
        </p:nvPicPr>
        <p:blipFill>
          <a:blip r:embed="rId3"/>
          <a:stretch>
            <a:fillRect/>
          </a:stretch>
        </p:blipFill>
        <p:spPr>
          <a:xfrm>
            <a:off x="2776537" y="1390650"/>
            <a:ext cx="3875426" cy="4399688"/>
          </a:xfrm>
          <a:prstGeom prst="rect">
            <a:avLst/>
          </a:prstGeom>
        </p:spPr>
      </p:pic>
    </p:spTree>
    <p:extLst>
      <p:ext uri="{BB962C8B-B14F-4D97-AF65-F5344CB8AC3E}">
        <p14:creationId xmlns:p14="http://schemas.microsoft.com/office/powerpoint/2010/main" val="335715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47</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7514195" y="188640"/>
            <a:ext cx="1330364" cy="461665"/>
          </a:xfrm>
          <a:prstGeom prst="rect">
            <a:avLst/>
          </a:prstGeom>
          <a:noFill/>
        </p:spPr>
        <p:txBody>
          <a:bodyPr wrap="none" lIns="91440" tIns="45720" rIns="91440" bIns="45720">
            <a:spAutoFit/>
          </a:bodyPr>
          <a:lstStyle/>
          <a:p>
            <a:pPr algn="ctr"/>
            <a:r>
              <a:rPr lang="en-US" sz="24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US" sz="24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US" sz="24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FB15F20C-6C69-46E6-B2F0-A1123CF96E06}"/>
              </a:ext>
            </a:extLst>
          </p:cNvPr>
          <p:cNvPicPr>
            <a:picLocks noChangeAspect="1"/>
          </p:cNvPicPr>
          <p:nvPr/>
        </p:nvPicPr>
        <p:blipFill>
          <a:blip r:embed="rId3"/>
          <a:stretch>
            <a:fillRect/>
          </a:stretch>
        </p:blipFill>
        <p:spPr>
          <a:xfrm>
            <a:off x="2609850" y="308187"/>
            <a:ext cx="4194398" cy="5864013"/>
          </a:xfrm>
          <a:prstGeom prst="rect">
            <a:avLst/>
          </a:prstGeom>
        </p:spPr>
      </p:pic>
    </p:spTree>
    <p:extLst>
      <p:ext uri="{BB962C8B-B14F-4D97-AF65-F5344CB8AC3E}">
        <p14:creationId xmlns:p14="http://schemas.microsoft.com/office/powerpoint/2010/main" val="1161750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2183" y="1166842"/>
            <a:ext cx="7630065" cy="3349956"/>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Deep Feature is obtained using the Convolutional Neural Network architecture.</a:t>
            </a:r>
          </a:p>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It works by applying n-number of convolution operations followed by pooling operations.</a:t>
            </a:r>
          </a:p>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At the end, it results in generation of feature maps.</a:t>
            </a:r>
          </a:p>
          <a:p>
            <a:pPr marL="354013" indent="-354013" algn="just">
              <a:lnSpc>
                <a:spcPct val="150000"/>
              </a:lnSpc>
              <a:buFont typeface="Arial" pitchFamily="34" charset="0"/>
              <a:buChar char="•"/>
            </a:pPr>
            <a:r>
              <a:rPr lang="en-GB" sz="2400" b="0" i="1" dirty="0">
                <a:solidFill>
                  <a:schemeClr val="tx1"/>
                </a:solidFill>
                <a:latin typeface="Times New Roman" pitchFamily="18" charset="0"/>
                <a:cs typeface="Times New Roman" pitchFamily="18" charset="0"/>
                <a:hlinkClick r:id="rId3" action="ppaction://hlinkpres?slideindex=1&amp;slidetitle="/>
              </a:rPr>
              <a:t>CNN</a:t>
            </a:r>
            <a:endParaRPr lang="en-GB" sz="2400" b="0" i="1"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48</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292586" y="106977"/>
            <a:ext cx="3215111" cy="584775"/>
          </a:xfrm>
          <a:prstGeom prst="rect">
            <a:avLst/>
          </a:prstGeom>
          <a:noFill/>
        </p:spPr>
        <p:txBody>
          <a:bodyPr wrap="non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1.3 Deep Features</a:t>
            </a:r>
            <a:endParaRPr lang="en-IN"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86551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1180072" y="1124744"/>
                <a:ext cx="7630065" cy="4098943"/>
              </a:xfrm>
              <a:prstGeom prst="rect">
                <a:avLst/>
              </a:prstGeom>
              <a:noFill/>
            </p:spPr>
            <p:txBody>
              <a:bodyPr wrap="square">
                <a:spAutoFit/>
              </a:bodyPr>
              <a:lstStyle/>
              <a:p>
                <a:pPr marL="354013" indent="-354013" algn="just">
                  <a:lnSpc>
                    <a:spcPct val="150000"/>
                  </a:lnSpc>
                  <a:spcAft>
                    <a:spcPts val="0"/>
                  </a:spcAft>
                  <a:buFont typeface="Arial" pitchFamily="34" charset="0"/>
                  <a:buChar char="•"/>
                </a:pPr>
                <a:r>
                  <a:rPr lang="en-US"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RS image consists of ‘n’ number of image objects </a:t>
                </a:r>
                <a14:m>
                  <m:oMath xmlns:m="http://schemas.openxmlformats.org/officeDocument/2006/math">
                    <m:sSub>
                      <m:sSubPr>
                        <m:ctrlPr>
                          <a:rPr lang="en-IN" sz="2400" b="0" i="1">
                            <a:solidFill>
                              <a:schemeClr val="tx1"/>
                            </a:solidFill>
                            <a:effectLst/>
                            <a:latin typeface="Cambria Math" panose="02040503050406030204" pitchFamily="18" charset="0"/>
                          </a:rPr>
                        </m:ctrlPr>
                      </m:sSubPr>
                      <m:e>
                        <m:r>
                          <a:rPr lang="en-US" sz="24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𝑂</m:t>
                        </m:r>
                      </m:e>
                      <m:sub>
                        <m:r>
                          <a:rPr lang="en-US" sz="24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𝑖</m:t>
                        </m:r>
                      </m:sub>
                    </m:sSub>
                  </m:oMath>
                </a14:m>
                <a:r>
                  <a:rPr lang="en-US"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{1, 2, …, n}, and ‘m’ number of pixels </a:t>
                </a:r>
                <a14:m>
                  <m:oMath xmlns:m="http://schemas.openxmlformats.org/officeDocument/2006/math">
                    <m:sSub>
                      <m:sSubPr>
                        <m:ctrlPr>
                          <a:rPr lang="en-IN" sz="2400" b="0" i="1">
                            <a:solidFill>
                              <a:schemeClr val="tx1"/>
                            </a:solidFill>
                            <a:effectLst/>
                            <a:latin typeface="Cambria Math" panose="02040503050406030204" pitchFamily="18" charset="0"/>
                          </a:rPr>
                        </m:ctrlPr>
                      </m:sSubPr>
                      <m:e>
                        <m:r>
                          <a:rPr lang="en-US" sz="24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𝐼</m:t>
                        </m:r>
                      </m:e>
                      <m:sub>
                        <m:r>
                          <a:rPr lang="en-US" sz="24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𝑗</m:t>
                        </m:r>
                      </m:sub>
                    </m:sSub>
                  </m:oMath>
                </a14:m>
                <a:r>
                  <a:rPr lang="en-US"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j = {1, 2, …, m} inside the object </a:t>
                </a:r>
                <a14:m>
                  <m:oMath xmlns:m="http://schemas.openxmlformats.org/officeDocument/2006/math">
                    <m:sSub>
                      <m:sSubPr>
                        <m:ctrlPr>
                          <a:rPr lang="en-IN" sz="2400" b="0" i="1">
                            <a:solidFill>
                              <a:schemeClr val="tx1"/>
                            </a:solidFill>
                            <a:effectLst/>
                            <a:latin typeface="Cambria Math" panose="02040503050406030204" pitchFamily="18" charset="0"/>
                          </a:rPr>
                        </m:ctrlPr>
                      </m:sSubPr>
                      <m:e>
                        <m:r>
                          <a:rPr lang="en-US" sz="24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𝑂</m:t>
                        </m:r>
                      </m:e>
                      <m:sub>
                        <m:r>
                          <a:rPr lang="en-US" sz="24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𝑖</m:t>
                        </m:r>
                      </m:sub>
                    </m:sSub>
                  </m:oMath>
                </a14:m>
                <a:r>
                  <a:rPr lang="en-US"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54013" indent="-354013" algn="just">
                  <a:lnSpc>
                    <a:spcPct val="150000"/>
                  </a:lnSpc>
                  <a:spcAft>
                    <a:spcPts val="0"/>
                  </a:spcAft>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 a pixel  </a:t>
                </a:r>
                <a14:m>
                  <m:oMath xmlns:m="http://schemas.openxmlformats.org/officeDocument/2006/math">
                    <m:sSub>
                      <m:sSubPr>
                        <m:ctrlPr>
                          <a:rPr lang="en-IN" sz="2400" b="0" i="1">
                            <a:solidFill>
                              <a:schemeClr val="tx1"/>
                            </a:solidFill>
                            <a:effectLst/>
                            <a:latin typeface="Cambria Math" panose="02040503050406030204" pitchFamily="18" charset="0"/>
                            <a:ea typeface="Times New Roman" panose="02020603050405020304" pitchFamily="18" charset="0"/>
                          </a:rPr>
                        </m:ctrlPr>
                      </m:sSubPr>
                      <m:e>
                        <m:r>
                          <a:rPr lang="en-GB" sz="2400" b="0" i="1">
                            <a:solidFill>
                              <a:schemeClr val="tx1"/>
                            </a:solidFill>
                            <a:effectLst/>
                            <a:latin typeface="Cambria Math" panose="02040503050406030204" pitchFamily="18" charset="0"/>
                            <a:ea typeface="Times New Roman" panose="02020603050405020304" pitchFamily="18" charset="0"/>
                          </a:rPr>
                          <m:t>𝐼</m:t>
                        </m:r>
                      </m:e>
                      <m:sub>
                        <m:r>
                          <a:rPr lang="en-GB" sz="2400" b="0" i="1">
                            <a:solidFill>
                              <a:schemeClr val="tx1"/>
                            </a:solidFill>
                            <a:effectLst/>
                            <a:latin typeface="Cambria Math" panose="02040503050406030204" pitchFamily="18" charset="0"/>
                            <a:ea typeface="Times New Roman" panose="02020603050405020304" pitchFamily="18" charset="0"/>
                          </a:rPr>
                          <m:t>𝑗</m:t>
                        </m:r>
                      </m:sub>
                    </m:sSub>
                  </m:oMath>
                </a14:m>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deep features are represented as </a:t>
                </a:r>
                <a14:m>
                  <m:oMath xmlns:m="http://schemas.openxmlformats.org/officeDocument/2006/math">
                    <m:sSub>
                      <m:sSubPr>
                        <m:ctrlPr>
                          <a:rPr lang="en-IN" sz="2400" b="0" i="1">
                            <a:solidFill>
                              <a:schemeClr val="tx1"/>
                            </a:solidFill>
                            <a:effectLst/>
                            <a:latin typeface="Cambria Math" panose="02040503050406030204" pitchFamily="18" charset="0"/>
                            <a:ea typeface="Times New Roman" panose="02020603050405020304" pitchFamily="18" charset="0"/>
                          </a:rPr>
                        </m:ctrlPr>
                      </m:sSubPr>
                      <m:e>
                        <m:r>
                          <a:rPr lang="en-GB" sz="2400" b="0" i="1">
                            <a:solidFill>
                              <a:schemeClr val="tx1"/>
                            </a:solidFill>
                            <a:effectLst/>
                            <a:latin typeface="Cambria Math" panose="02040503050406030204" pitchFamily="18" charset="0"/>
                            <a:ea typeface="Times New Roman" panose="02020603050405020304" pitchFamily="18" charset="0"/>
                          </a:rPr>
                          <m:t>𝐹</m:t>
                        </m:r>
                      </m:e>
                      <m:sub>
                        <m:r>
                          <a:rPr lang="en-GB" sz="2400" b="0" i="1">
                            <a:solidFill>
                              <a:schemeClr val="tx1"/>
                            </a:solidFill>
                            <a:effectLst/>
                            <a:latin typeface="Cambria Math" panose="02040503050406030204" pitchFamily="18" charset="0"/>
                            <a:ea typeface="Times New Roman" panose="02020603050405020304" pitchFamily="18" charset="0"/>
                          </a:rPr>
                          <m:t>𝑗</m:t>
                        </m:r>
                      </m:sub>
                    </m:sSub>
                  </m:oMath>
                </a14:m>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54013" indent="-354013" algn="just">
                  <a:lnSpc>
                    <a:spcPct val="150000"/>
                  </a:lnSpc>
                  <a:spcAft>
                    <a:spcPts val="0"/>
                  </a:spcAft>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object-based texture features are denoted as </a:t>
                </a:r>
                <a14:m>
                  <m:oMath xmlns:m="http://schemas.openxmlformats.org/officeDocument/2006/math">
                    <m:sSub>
                      <m:sSubPr>
                        <m:ctrlPr>
                          <a:rPr lang="en-IN" sz="2400" b="0" i="1">
                            <a:solidFill>
                              <a:schemeClr val="tx1"/>
                            </a:solidFill>
                            <a:effectLst/>
                            <a:latin typeface="Cambria Math" panose="02040503050406030204" pitchFamily="18" charset="0"/>
                            <a:ea typeface="Times New Roman" panose="02020603050405020304" pitchFamily="18" charset="0"/>
                          </a:rPr>
                        </m:ctrlPr>
                      </m:sSubPr>
                      <m:e>
                        <m:r>
                          <a:rPr lang="en-GB" sz="2400" b="0" i="1">
                            <a:solidFill>
                              <a:schemeClr val="tx1"/>
                            </a:solidFill>
                            <a:effectLst/>
                            <a:latin typeface="Cambria Math" panose="02040503050406030204" pitchFamily="18" charset="0"/>
                            <a:ea typeface="Times New Roman" panose="02020603050405020304" pitchFamily="18" charset="0"/>
                          </a:rPr>
                          <m:t>𝑅</m:t>
                        </m:r>
                      </m:e>
                      <m:sub>
                        <m:r>
                          <a:rPr lang="en-GB" sz="2400" b="0" i="1">
                            <a:solidFill>
                              <a:schemeClr val="tx1"/>
                            </a:solidFill>
                            <a:effectLst/>
                            <a:latin typeface="Cambria Math" panose="02040503050406030204" pitchFamily="18" charset="0"/>
                            <a:ea typeface="Times New Roman" panose="02020603050405020304" pitchFamily="18" charset="0"/>
                          </a:rPr>
                          <m:t>𝑗</m:t>
                        </m:r>
                      </m:sub>
                    </m:sSub>
                  </m:oMath>
                </a14:m>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354013" indent="-354013" algn="just">
                  <a:lnSpc>
                    <a:spcPct val="150000"/>
                  </a:lnSpc>
                  <a:spcAft>
                    <a:spcPts val="0"/>
                  </a:spcAft>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system combines the deep features with object-based features to produce set, </a:t>
                </a:r>
                <a14:m>
                  <m:oMath xmlns:m="http://schemas.openxmlformats.org/officeDocument/2006/math">
                    <m:sSub>
                      <m:sSubPr>
                        <m:ctrlPr>
                          <a:rPr lang="en-IN" sz="2400" b="0" i="1">
                            <a:solidFill>
                              <a:schemeClr val="tx1"/>
                            </a:solidFill>
                            <a:effectLst/>
                            <a:latin typeface="Cambria Math" panose="02040503050406030204" pitchFamily="18" charset="0"/>
                            <a:ea typeface="Times New Roman" panose="02020603050405020304" pitchFamily="18" charset="0"/>
                          </a:rPr>
                        </m:ctrlPr>
                      </m:sSubPr>
                      <m:e>
                        <m:r>
                          <a:rPr lang="en-GB" sz="2400" b="0" i="1">
                            <a:solidFill>
                              <a:schemeClr val="tx1"/>
                            </a:solidFill>
                            <a:effectLst/>
                            <a:latin typeface="Cambria Math" panose="02040503050406030204" pitchFamily="18" charset="0"/>
                            <a:ea typeface="Times New Roman" panose="02020603050405020304" pitchFamily="18" charset="0"/>
                          </a:rPr>
                          <m:t>𝑈</m:t>
                        </m:r>
                      </m:e>
                      <m:sub>
                        <m:r>
                          <a:rPr lang="en-GB" sz="2400" b="0" i="1">
                            <a:solidFill>
                              <a:schemeClr val="tx1"/>
                            </a:solidFill>
                            <a:effectLst/>
                            <a:latin typeface="Cambria Math" panose="02040503050406030204" pitchFamily="18" charset="0"/>
                            <a:ea typeface="Times New Roman" panose="02020603050405020304" pitchFamily="18" charset="0"/>
                          </a:rPr>
                          <m:t>𝑗</m:t>
                        </m:r>
                      </m:sub>
                    </m:sSub>
                    <m:r>
                      <a:rPr lang="en-GB" sz="2400" b="0" i="1">
                        <a:solidFill>
                          <a:schemeClr val="tx1"/>
                        </a:solidFill>
                        <a:effectLst/>
                        <a:latin typeface="Cambria Math" panose="02040503050406030204" pitchFamily="18" charset="0"/>
                        <a:ea typeface="Times New Roman" panose="02020603050405020304" pitchFamily="18" charset="0"/>
                      </a:rPr>
                      <m:t>=[</m:t>
                    </m:r>
                    <m:sSub>
                      <m:sSubPr>
                        <m:ctrlPr>
                          <a:rPr lang="en-IN" sz="2400" b="0" i="1">
                            <a:solidFill>
                              <a:schemeClr val="tx1"/>
                            </a:solidFill>
                            <a:effectLst/>
                            <a:latin typeface="Cambria Math" panose="02040503050406030204" pitchFamily="18" charset="0"/>
                            <a:ea typeface="Times New Roman" panose="02020603050405020304" pitchFamily="18" charset="0"/>
                          </a:rPr>
                        </m:ctrlPr>
                      </m:sSubPr>
                      <m:e>
                        <m:r>
                          <a:rPr lang="en-GB" sz="2400" b="0" i="1">
                            <a:solidFill>
                              <a:schemeClr val="tx1"/>
                            </a:solidFill>
                            <a:effectLst/>
                            <a:latin typeface="Cambria Math" panose="02040503050406030204" pitchFamily="18" charset="0"/>
                            <a:ea typeface="Times New Roman" panose="02020603050405020304" pitchFamily="18" charset="0"/>
                          </a:rPr>
                          <m:t>𝐹</m:t>
                        </m:r>
                      </m:e>
                      <m:sub>
                        <m:r>
                          <a:rPr lang="en-GB" sz="2400" b="0" i="1">
                            <a:solidFill>
                              <a:schemeClr val="tx1"/>
                            </a:solidFill>
                            <a:effectLst/>
                            <a:latin typeface="Cambria Math" panose="02040503050406030204" pitchFamily="18" charset="0"/>
                            <a:ea typeface="Times New Roman" panose="02020603050405020304" pitchFamily="18" charset="0"/>
                          </a:rPr>
                          <m:t>𝑖</m:t>
                        </m:r>
                      </m:sub>
                    </m:sSub>
                    <m:r>
                      <a:rPr lang="en-GB" sz="2400" b="0" i="1">
                        <a:solidFill>
                          <a:schemeClr val="tx1"/>
                        </a:solidFill>
                        <a:effectLst/>
                        <a:latin typeface="Cambria Math" panose="02040503050406030204" pitchFamily="18" charset="0"/>
                        <a:ea typeface="Times New Roman" panose="02020603050405020304" pitchFamily="18" charset="0"/>
                      </a:rPr>
                      <m:t>,</m:t>
                    </m:r>
                    <m:sSub>
                      <m:sSubPr>
                        <m:ctrlPr>
                          <a:rPr lang="en-IN" sz="2400" b="0" i="1">
                            <a:solidFill>
                              <a:schemeClr val="tx1"/>
                            </a:solidFill>
                            <a:effectLst/>
                            <a:latin typeface="Cambria Math" panose="02040503050406030204" pitchFamily="18" charset="0"/>
                            <a:ea typeface="Times New Roman" panose="02020603050405020304" pitchFamily="18" charset="0"/>
                          </a:rPr>
                        </m:ctrlPr>
                      </m:sSubPr>
                      <m:e>
                        <m:r>
                          <a:rPr lang="en-GB" sz="2400" b="0" i="1">
                            <a:solidFill>
                              <a:schemeClr val="tx1"/>
                            </a:solidFill>
                            <a:effectLst/>
                            <a:latin typeface="Cambria Math" panose="02040503050406030204" pitchFamily="18" charset="0"/>
                            <a:ea typeface="Times New Roman" panose="02020603050405020304" pitchFamily="18" charset="0"/>
                          </a:rPr>
                          <m:t>𝑅</m:t>
                        </m:r>
                      </m:e>
                      <m:sub>
                        <m:r>
                          <a:rPr lang="en-GB" sz="2400" b="0" i="1">
                            <a:solidFill>
                              <a:schemeClr val="tx1"/>
                            </a:solidFill>
                            <a:effectLst/>
                            <a:latin typeface="Cambria Math" panose="02040503050406030204" pitchFamily="18" charset="0"/>
                            <a:ea typeface="Times New Roman" panose="02020603050405020304" pitchFamily="18" charset="0"/>
                          </a:rPr>
                          <m:t>𝑗</m:t>
                        </m:r>
                      </m:sub>
                    </m:sSub>
                    <m:r>
                      <a:rPr lang="en-GB" sz="2400" b="0" i="1">
                        <a:solidFill>
                          <a:schemeClr val="tx1"/>
                        </a:solidFill>
                        <a:effectLst/>
                        <a:latin typeface="Cambria Math" panose="02040503050406030204" pitchFamily="18" charset="0"/>
                        <a:ea typeface="Times New Roman" panose="02020603050405020304" pitchFamily="18" charset="0"/>
                      </a:rPr>
                      <m:t>]</m:t>
                    </m:r>
                  </m:oMath>
                </a14:m>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400" b="0" dirty="0">
                  <a:solidFill>
                    <a:schemeClr val="tx1"/>
                  </a:solidFill>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180072" y="1124744"/>
                <a:ext cx="7630065" cy="4098943"/>
              </a:xfrm>
              <a:prstGeom prst="rect">
                <a:avLst/>
              </a:prstGeom>
              <a:blipFill>
                <a:blip r:embed="rId3"/>
                <a:stretch>
                  <a:fillRect l="-1119" r="-1279" b="-1786"/>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49</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899592" y="198507"/>
            <a:ext cx="8496943" cy="584775"/>
          </a:xfrm>
          <a:prstGeom prst="rect">
            <a:avLst/>
          </a:prstGeom>
          <a:noFill/>
        </p:spPr>
        <p:txBody>
          <a:bodyPr wrap="square" lIns="91440" tIns="45720" rIns="91440" bIns="45720">
            <a:spAutoFit/>
          </a:bodyPr>
          <a:lstStyle/>
          <a:p>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1.4 </a:t>
            </a:r>
            <a:r>
              <a:rPr lang="en-GB"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Object-based classification</a:t>
            </a:r>
            <a:endParaRPr lang="en-IN"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6203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Box 4"/>
          <p:cNvSpPr txBox="1">
            <a:spLocks noChangeArrowheads="1"/>
          </p:cNvSpPr>
          <p:nvPr/>
        </p:nvSpPr>
        <p:spPr bwMode="auto">
          <a:xfrm>
            <a:off x="1828800" y="152400"/>
            <a:ext cx="6324600" cy="461665"/>
          </a:xfrm>
          <a:prstGeom prst="rect">
            <a:avLst/>
          </a:prstGeom>
          <a:noFill/>
          <a:ln w="9525">
            <a:noFill/>
            <a:miter lim="800000"/>
            <a:headEnd/>
            <a:tailEnd/>
          </a:ln>
        </p:spPr>
        <p:txBody>
          <a:bodyPr>
            <a:spAutoFit/>
          </a:bodyPr>
          <a:lstStyle/>
          <a:p>
            <a:pPr algn="ctr">
              <a:spcBef>
                <a:spcPts val="300"/>
              </a:spcBef>
              <a:buClr>
                <a:srgbClr val="000000"/>
              </a:buClr>
              <a:buSzPct val="100000"/>
              <a:buFont typeface="Times New Roman" pitchFamily="18" charset="0"/>
              <a:buNone/>
            </a:pPr>
            <a:r>
              <a:rPr lang="en-IN" sz="2400" dirty="0">
                <a:solidFill>
                  <a:schemeClr val="tx1"/>
                </a:solidFill>
                <a:latin typeface="Times New Roman" pitchFamily="18" charset="0"/>
                <a:cs typeface="Times New Roman" pitchFamily="18" charset="0"/>
              </a:rPr>
              <a:t>OBJECTIVE AND EXPECTED OUTCOME</a:t>
            </a:r>
          </a:p>
        </p:txBody>
      </p:sp>
      <p:sp>
        <p:nvSpPr>
          <p:cNvPr id="25604" name="TextBox 5"/>
          <p:cNvSpPr txBox="1">
            <a:spLocks noChangeArrowheads="1"/>
          </p:cNvSpPr>
          <p:nvPr/>
        </p:nvSpPr>
        <p:spPr bwMode="auto">
          <a:xfrm>
            <a:off x="1066800" y="685800"/>
            <a:ext cx="7924800" cy="4524315"/>
          </a:xfrm>
          <a:prstGeom prst="rect">
            <a:avLst/>
          </a:prstGeom>
          <a:noFill/>
          <a:ln w="9525">
            <a:noFill/>
            <a:miter lim="800000"/>
            <a:headEnd/>
            <a:tailEnd/>
          </a:ln>
        </p:spPr>
        <p:txBody>
          <a:bodyPr wrap="square">
            <a:spAutoFit/>
          </a:bodyPr>
          <a:lstStyle/>
          <a:p>
            <a:pPr algn="just">
              <a:lnSpc>
                <a:spcPct val="150000"/>
              </a:lnSpc>
              <a:buClr>
                <a:srgbClr val="000000"/>
              </a:buClr>
              <a:buSzPct val="100000"/>
              <a:buFont typeface="Times New Roman" pitchFamily="18" charset="0"/>
              <a:buNone/>
            </a:pPr>
            <a:r>
              <a:rPr lang="en-US" sz="2400" i="1" dirty="0">
                <a:solidFill>
                  <a:schemeClr val="tx1"/>
                </a:solidFill>
                <a:latin typeface="Times New Roman" pitchFamily="18" charset="0"/>
                <a:cs typeface="Times New Roman" pitchFamily="18" charset="0"/>
              </a:rPr>
              <a:t>Objective:</a:t>
            </a:r>
            <a:endParaRPr lang="en-US" sz="2400" b="0" i="1" dirty="0">
              <a:solidFill>
                <a:schemeClr val="tx1"/>
              </a:solidFill>
              <a:latin typeface="Times New Roman" pitchFamily="18" charset="0"/>
              <a:cs typeface="Times New Roman" pitchFamily="18" charset="0"/>
            </a:endParaRPr>
          </a:p>
          <a:p>
            <a:pPr marL="530225" indent="-530225" algn="just">
              <a:buClr>
                <a:srgbClr val="000000"/>
              </a:buClr>
              <a:buSzPct val="100000"/>
              <a:buFont typeface="Wingdings" pitchFamily="2" charset="2"/>
              <a:buChar char="Ø"/>
            </a:pPr>
            <a:r>
              <a:rPr lang="en-US" sz="2400" b="0" dirty="0">
                <a:solidFill>
                  <a:schemeClr val="tx1"/>
                </a:solidFill>
                <a:latin typeface="Times New Roman" pitchFamily="18" charset="0"/>
                <a:cs typeface="Times New Roman" pitchFamily="18" charset="0"/>
              </a:rPr>
              <a:t>To extract optimal features from images and use those features for classification</a:t>
            </a:r>
            <a:r>
              <a:rPr lang="en-IN" sz="2400" b="0" dirty="0">
                <a:solidFill>
                  <a:schemeClr val="tx1"/>
                </a:solidFill>
                <a:latin typeface="Times New Roman" pitchFamily="18" charset="0"/>
                <a:cs typeface="Times New Roman" pitchFamily="18" charset="0"/>
              </a:rPr>
              <a:t>.</a:t>
            </a:r>
          </a:p>
          <a:p>
            <a:pPr marL="530225" indent="-530225" algn="just">
              <a:lnSpc>
                <a:spcPct val="150000"/>
              </a:lnSpc>
              <a:buClr>
                <a:srgbClr val="000000"/>
              </a:buClr>
              <a:buSzPct val="100000"/>
              <a:buFont typeface="Wingdings" pitchFamily="2" charset="2"/>
              <a:buChar char="Ø"/>
            </a:pPr>
            <a:r>
              <a:rPr lang="en-US" sz="2400" b="0" dirty="0">
                <a:solidFill>
                  <a:schemeClr val="tx1"/>
                </a:solidFill>
                <a:latin typeface="Times New Roman" pitchFamily="18" charset="0"/>
                <a:cs typeface="Times New Roman" pitchFamily="18" charset="0"/>
              </a:rPr>
              <a:t>To identify complex patterns present in the RS image. </a:t>
            </a:r>
          </a:p>
          <a:p>
            <a:pPr marL="530225" indent="-530225" algn="just">
              <a:buClr>
                <a:srgbClr val="000000"/>
              </a:buClr>
              <a:buSzPct val="100000"/>
              <a:buFont typeface="Wingdings" pitchFamily="2" charset="2"/>
              <a:buChar char="Ø"/>
            </a:pPr>
            <a:r>
              <a:rPr lang="en-IN" sz="2400" b="0" dirty="0">
                <a:solidFill>
                  <a:schemeClr val="tx1"/>
                </a:solidFill>
                <a:latin typeface="Times New Roman" pitchFamily="18" charset="0"/>
                <a:cs typeface="Times New Roman" pitchFamily="18" charset="0"/>
              </a:rPr>
              <a:t>To extract different land cover and land use areas without any boundary loss. </a:t>
            </a:r>
          </a:p>
          <a:p>
            <a:pPr marL="530225" indent="-530225" algn="just">
              <a:lnSpc>
                <a:spcPct val="150000"/>
              </a:lnSpc>
              <a:buClr>
                <a:srgbClr val="000000"/>
              </a:buClr>
              <a:buSzPct val="100000"/>
              <a:buFont typeface="Wingdings" pitchFamily="2" charset="2"/>
              <a:buChar char="Ø"/>
            </a:pPr>
            <a:r>
              <a:rPr lang="en-IN" sz="2400" b="0" dirty="0">
                <a:solidFill>
                  <a:schemeClr val="tx1"/>
                </a:solidFill>
                <a:latin typeface="Times New Roman" pitchFamily="18" charset="0"/>
                <a:cs typeface="Times New Roman" pitchFamily="18" charset="0"/>
              </a:rPr>
              <a:t>To increase the classification accuracy.</a:t>
            </a:r>
            <a:endParaRPr lang="en-US" sz="2400" b="0" dirty="0">
              <a:solidFill>
                <a:schemeClr val="tx1"/>
              </a:solidFill>
              <a:latin typeface="Times New Roman" pitchFamily="18" charset="0"/>
              <a:cs typeface="Times New Roman" pitchFamily="18" charset="0"/>
            </a:endParaRPr>
          </a:p>
          <a:p>
            <a:pPr algn="just">
              <a:lnSpc>
                <a:spcPct val="150000"/>
              </a:lnSpc>
              <a:buClr>
                <a:srgbClr val="000000"/>
              </a:buClr>
              <a:buSzPct val="100000"/>
              <a:buFont typeface="Wingdings" pitchFamily="2" charset="2"/>
              <a:buNone/>
            </a:pPr>
            <a:r>
              <a:rPr lang="en-US" sz="2400" i="1" dirty="0">
                <a:solidFill>
                  <a:schemeClr val="tx1"/>
                </a:solidFill>
                <a:latin typeface="Times New Roman" pitchFamily="18" charset="0"/>
                <a:cs typeface="Times New Roman" pitchFamily="18" charset="0"/>
              </a:rPr>
              <a:t>Outcomes:</a:t>
            </a:r>
            <a:endParaRPr lang="en-US" sz="2400" b="0" dirty="0">
              <a:solidFill>
                <a:schemeClr val="tx1"/>
              </a:solidFill>
              <a:latin typeface="Times New Roman" pitchFamily="18" charset="0"/>
              <a:cs typeface="Times New Roman" pitchFamily="18" charset="0"/>
            </a:endParaRPr>
          </a:p>
          <a:p>
            <a:pPr marL="530225" indent="-530225" algn="just">
              <a:buFont typeface="Wingdings" pitchFamily="2" charset="2"/>
              <a:buChar char="Ø"/>
            </a:pPr>
            <a:r>
              <a:rPr lang="en-IN" sz="2400" b="0" dirty="0">
                <a:solidFill>
                  <a:schemeClr val="tx1"/>
                </a:solidFill>
                <a:latin typeface="Times New Roman" pitchFamily="18" charset="0"/>
                <a:cs typeface="Times New Roman" pitchFamily="18" charset="0"/>
              </a:rPr>
              <a:t>Efficiently classified remote sensing image with clearly  identified 	land cover and land use areas.</a:t>
            </a:r>
          </a:p>
        </p:txBody>
      </p:sp>
      <p:sp>
        <p:nvSpPr>
          <p:cNvPr id="4" name="Slide Number Placeholder 3">
            <a:extLst>
              <a:ext uri="{FF2B5EF4-FFF2-40B4-BE49-F238E27FC236}">
                <a16:creationId xmlns:a16="http://schemas.microsoft.com/office/drawing/2014/main" id="{6A82C428-3502-4F37-8808-ED7D20539F5D}"/>
              </a:ext>
            </a:extLst>
          </p:cNvPr>
          <p:cNvSpPr>
            <a:spLocks noGrp="1"/>
          </p:cNvSpPr>
          <p:nvPr>
            <p:ph type="sldNum" sz="quarter" idx="12"/>
          </p:nvPr>
        </p:nvSpPr>
        <p:spPr/>
        <p:txBody>
          <a:bodyPr/>
          <a:lstStyle/>
          <a:p>
            <a:pPr>
              <a:defRPr/>
            </a:pPr>
            <a:fld id="{ABBEF5C2-3C9E-4B3A-8957-6EFA4BF640AD}"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1212183" y="1166842"/>
                <a:ext cx="7630065" cy="3944285"/>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It is used for pixel level classification of the RS image. </a:t>
                </a:r>
              </a:p>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object’s label is decided based on the majority statistics of feature vectors </a:t>
                </a:r>
                <a14:m>
                  <m:oMath xmlns:m="http://schemas.openxmlformats.org/officeDocument/2006/math">
                    <m:sSub>
                      <m:sSubPr>
                        <m:ctrlPr>
                          <a:rPr lang="en-IN" sz="2400" b="0" i="1">
                            <a:solidFill>
                              <a:schemeClr val="tx1"/>
                            </a:solidFill>
                            <a:effectLst/>
                            <a:latin typeface="Cambria Math" panose="02040503050406030204" pitchFamily="18" charset="0"/>
                            <a:ea typeface="Times New Roman" panose="02020603050405020304" pitchFamily="18" charset="0"/>
                          </a:rPr>
                        </m:ctrlPr>
                      </m:sSubPr>
                      <m:e>
                        <m:r>
                          <a:rPr lang="en-GB" sz="2400" b="0" i="1">
                            <a:solidFill>
                              <a:schemeClr val="tx1"/>
                            </a:solidFill>
                            <a:effectLst/>
                            <a:latin typeface="Cambria Math" panose="02040503050406030204" pitchFamily="18" charset="0"/>
                            <a:ea typeface="Times New Roman" panose="02020603050405020304" pitchFamily="18" charset="0"/>
                          </a:rPr>
                          <m:t>𝑈</m:t>
                        </m:r>
                      </m:e>
                      <m:sub>
                        <m:r>
                          <a:rPr lang="en-GB" sz="2400" b="0" i="1">
                            <a:solidFill>
                              <a:schemeClr val="tx1"/>
                            </a:solidFill>
                            <a:effectLst/>
                            <a:latin typeface="Cambria Math" panose="02040503050406030204" pitchFamily="18" charset="0"/>
                            <a:ea typeface="Times New Roman" panose="02020603050405020304" pitchFamily="18" charset="0"/>
                          </a:rPr>
                          <m:t>𝑗</m:t>
                        </m:r>
                      </m:sub>
                    </m:sSub>
                  </m:oMath>
                </a14:m>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which is done by applying gaussian function in the convolution network. </a:t>
                </a:r>
              </a:p>
              <a:p>
                <a:pPr marL="354013" indent="-354013" algn="just">
                  <a:lnSpc>
                    <a:spcPct val="150000"/>
                  </a:lnSpc>
                  <a:buFont typeface="Arial" pitchFamily="34" charset="0"/>
                  <a:buChar char="•"/>
                </a:pPr>
                <a:r>
                  <a:rPr lang="en-GB"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final predicted label is calculated using the following,</a:t>
                </a:r>
                <a:endParaRPr lang="en-IN"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𝑃𝑟𝑒𝑑𝑖𝑐𝑡𝑒𝑑</m:t>
                      </m:r>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 </m:t>
                      </m:r>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𝐿𝑎𝑏𝑒𝑙</m:t>
                      </m:r>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m:t>
                      </m:r>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𝑒𝑥𝑝</m:t>
                      </m:r>
                      <m:d>
                        <m:dPr>
                          <m:ctrlPr>
                            <a:rPr lang="en-IN" sz="1800" b="0" i="1">
                              <a:solidFill>
                                <a:schemeClr val="tx1"/>
                              </a:solidFill>
                              <a:effectLst/>
                              <a:latin typeface="Cambria Math" panose="02040503050406030204" pitchFamily="18" charset="0"/>
                            </a:rPr>
                          </m:ctrlPr>
                        </m:dPr>
                        <m:e>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m:t>
                          </m:r>
                          <m:f>
                            <m:fPr>
                              <m:ctrlPr>
                                <a:rPr lang="en-IN" sz="1800" b="0" i="1">
                                  <a:solidFill>
                                    <a:schemeClr val="tx1"/>
                                  </a:solidFill>
                                  <a:effectLst/>
                                  <a:latin typeface="Cambria Math" panose="02040503050406030204" pitchFamily="18" charset="0"/>
                                </a:rPr>
                              </m:ctrlPr>
                            </m:fPr>
                            <m:num>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1</m:t>
                              </m:r>
                            </m:num>
                            <m:den>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2</m:t>
                              </m:r>
                            </m:den>
                          </m:f>
                          <m:sSup>
                            <m:sSupPr>
                              <m:ctrlPr>
                                <a:rPr lang="en-IN" sz="1800" b="0" i="1">
                                  <a:solidFill>
                                    <a:schemeClr val="tx1"/>
                                  </a:solidFill>
                                  <a:effectLst/>
                                  <a:latin typeface="Cambria Math" panose="02040503050406030204" pitchFamily="18" charset="0"/>
                                </a:rPr>
                              </m:ctrlPr>
                            </m:sSupPr>
                            <m:e>
                              <m:d>
                                <m:dPr>
                                  <m:ctrlPr>
                                    <a:rPr lang="en-IN" sz="1800" b="0" i="1">
                                      <a:solidFill>
                                        <a:schemeClr val="tx1"/>
                                      </a:solidFill>
                                      <a:effectLst/>
                                      <a:latin typeface="Cambria Math" panose="02040503050406030204" pitchFamily="18" charset="0"/>
                                    </a:rPr>
                                  </m:ctrlPr>
                                </m:dPr>
                                <m:e>
                                  <m:sSubSup>
                                    <m:sSubSupPr>
                                      <m:ctrlPr>
                                        <a:rPr lang="en-IN" sz="1800" b="0" i="1">
                                          <a:solidFill>
                                            <a:schemeClr val="tx1"/>
                                          </a:solidFill>
                                          <a:effectLst/>
                                          <a:latin typeface="Cambria Math" panose="02040503050406030204" pitchFamily="18" charset="0"/>
                                        </a:rPr>
                                      </m:ctrlPr>
                                    </m:sSubSupPr>
                                    <m:e>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𝑈</m:t>
                                      </m:r>
                                    </m:e>
                                    <m:sub>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𝑗</m:t>
                                      </m:r>
                                    </m:sub>
                                    <m:sup>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𝑖</m:t>
                                      </m:r>
                                    </m:sup>
                                  </m:sSubSup>
                                </m:e>
                              </m:d>
                            </m:e>
                            <m:sup>
                              <m:r>
                                <a:rPr lang="en-US" sz="1800" b="0" i="1">
                                  <a:solidFill>
                                    <a:schemeClr val="tx1"/>
                                  </a:solidFill>
                                  <a:effectLst/>
                                  <a:latin typeface="Cambria Math" panose="02040503050406030204" pitchFamily="18" charset="0"/>
                                  <a:ea typeface="Times New Roman" panose="02020603050405020304" pitchFamily="18" charset="0"/>
                                  <a:cs typeface="Latha" panose="020B0604020202020204" pitchFamily="34" charset="0"/>
                                </a:rPr>
                                <m:t>2</m:t>
                              </m:r>
                            </m:sup>
                          </m:sSup>
                        </m:e>
                      </m:d>
                    </m:oMath>
                  </m:oMathPara>
                </a14:m>
                <a:endParaRPr lang="en-GB" sz="1800" b="0" dirty="0">
                  <a:solidFill>
                    <a:schemeClr val="tx1"/>
                  </a:solidFill>
                  <a:latin typeface="Times New Roman" pitchFamily="18" charset="0"/>
                  <a:cs typeface="Times New Roman"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212183" y="1166842"/>
                <a:ext cx="7630065" cy="3944285"/>
              </a:xfrm>
              <a:prstGeom prst="rect">
                <a:avLst/>
              </a:prstGeom>
              <a:blipFill>
                <a:blip r:embed="rId3"/>
                <a:stretch>
                  <a:fillRect l="-1118" r="-1198"/>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50</a:t>
            </a:fld>
            <a:endParaRPr lang="en-US"/>
          </a:p>
        </p:txBody>
      </p:sp>
    </p:spTree>
    <p:extLst>
      <p:ext uri="{BB962C8B-B14F-4D97-AF65-F5344CB8AC3E}">
        <p14:creationId xmlns:p14="http://schemas.microsoft.com/office/powerpoint/2010/main" val="2834203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67000"/>
            <a:ext cx="7498080" cy="1143000"/>
          </a:xfrm>
        </p:spPr>
        <p:txBody>
          <a:bodyPr>
            <a:normAutofit fontScale="90000"/>
          </a:bodyPr>
          <a:lstStyle/>
          <a:p>
            <a:pPr algn="ctr"/>
            <a:r>
              <a:rPr lang="en-GB" sz="4400" i="1" dirty="0">
                <a:solidFill>
                  <a:srgbClr val="7030A0"/>
                </a:solidFill>
                <a:latin typeface="Times New Roman" pitchFamily="18" charset="0"/>
                <a:cs typeface="Times New Roman" pitchFamily="18" charset="0"/>
              </a:rPr>
              <a:t>EXPERIMENTAL RESULTS AND DISCUSSIONS</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p:txBody>
          <a:bodyPr/>
          <a:lstStyle/>
          <a:p>
            <a:pPr>
              <a:defRPr/>
            </a:pPr>
            <a:fld id="{ABBEF5C2-3C9E-4B3A-8957-6EFA4BF640AD}" type="slidenum">
              <a:rPr lang="en-US" smtClean="0"/>
              <a:pPr>
                <a:defRPr/>
              </a:pPr>
              <a:t>51</a:t>
            </a:fld>
            <a:endParaRPr lang="en-US"/>
          </a:p>
        </p:txBody>
      </p:sp>
    </p:spTree>
    <p:extLst>
      <p:ext uri="{BB962C8B-B14F-4D97-AF65-F5344CB8AC3E}">
        <p14:creationId xmlns:p14="http://schemas.microsoft.com/office/powerpoint/2010/main" val="1166662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67000"/>
            <a:ext cx="7498080" cy="1143000"/>
          </a:xfrm>
        </p:spPr>
        <p:txBody>
          <a:bodyPr>
            <a:normAutofit fontScale="90000"/>
          </a:bodyPr>
          <a:lstStyle/>
          <a:p>
            <a:pPr algn="ctr"/>
            <a:r>
              <a:rPr lang="en-GB" sz="4400" i="1" dirty="0">
                <a:solidFill>
                  <a:srgbClr val="7030A0"/>
                </a:solidFill>
                <a:latin typeface="Times New Roman" pitchFamily="18" charset="0"/>
                <a:cs typeface="Times New Roman" pitchFamily="18" charset="0"/>
              </a:rPr>
              <a:t>Hyperparameters setting</a:t>
            </a:r>
            <a:br>
              <a:rPr lang="en-GB" sz="4400" i="1" dirty="0">
                <a:solidFill>
                  <a:srgbClr val="7030A0"/>
                </a:solidFill>
                <a:latin typeface="Times New Roman" pitchFamily="18" charset="0"/>
                <a:cs typeface="Times New Roman" pitchFamily="18" charset="0"/>
              </a:rPr>
            </a:br>
            <a:r>
              <a:rPr lang="en-GB" sz="4400" i="1" dirty="0">
                <a:solidFill>
                  <a:srgbClr val="7030A0"/>
                </a:solidFill>
                <a:latin typeface="Times New Roman" pitchFamily="18" charset="0"/>
                <a:cs typeface="Times New Roman" pitchFamily="18" charset="0"/>
              </a:rPr>
              <a:t> for CNN</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p:txBody>
          <a:bodyPr/>
          <a:lstStyle/>
          <a:p>
            <a:pPr>
              <a:defRPr/>
            </a:pPr>
            <a:fld id="{ABBEF5C2-3C9E-4B3A-8957-6EFA4BF640AD}" type="slidenum">
              <a:rPr lang="en-US" smtClean="0"/>
              <a:pPr>
                <a:defRPr/>
              </a:pPr>
              <a:t>52</a:t>
            </a:fld>
            <a:endParaRPr lang="en-US"/>
          </a:p>
        </p:txBody>
      </p:sp>
    </p:spTree>
    <p:extLst>
      <p:ext uri="{BB962C8B-B14F-4D97-AF65-F5344CB8AC3E}">
        <p14:creationId xmlns:p14="http://schemas.microsoft.com/office/powerpoint/2010/main" val="2443633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53</a:t>
            </a:fld>
            <a:endParaRPr lang="en-US"/>
          </a:p>
        </p:txBody>
      </p:sp>
      <p:sp>
        <p:nvSpPr>
          <p:cNvPr id="3" name="Rectangle 2">
            <a:extLst>
              <a:ext uri="{FF2B5EF4-FFF2-40B4-BE49-F238E27FC236}">
                <a16:creationId xmlns:a16="http://schemas.microsoft.com/office/drawing/2014/main" id="{4A1B2D1E-E532-51D7-C761-5099E35EDBBC}"/>
              </a:ext>
            </a:extLst>
          </p:cNvPr>
          <p:cNvSpPr/>
          <p:nvPr/>
        </p:nvSpPr>
        <p:spPr>
          <a:xfrm>
            <a:off x="1212183" y="533400"/>
            <a:ext cx="7630065" cy="5564344"/>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analyses are done for all the hyperparameters except the “Maximum Number of Epoch”.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Number of Epoch is analysed for every module individually.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For the analysis, the number of epoch is set as 50 and the number of feature maps as 20.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system employs stochastic gradient descent optimization algorithm for its training.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whole process is tested with the LISS IV Madurai image dataset. </a:t>
            </a:r>
            <a:endParaRPr lang="en-IN" sz="2400" b="0" cap="none" spc="0" dirty="0">
              <a:ln w="0"/>
              <a:solidFill>
                <a:schemeClr val="tx1"/>
              </a:solidFill>
            </a:endParaRPr>
          </a:p>
        </p:txBody>
      </p:sp>
    </p:spTree>
    <p:extLst>
      <p:ext uri="{BB962C8B-B14F-4D97-AF65-F5344CB8AC3E}">
        <p14:creationId xmlns:p14="http://schemas.microsoft.com/office/powerpoint/2010/main" val="273626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77524" y="29633"/>
            <a:ext cx="7630065" cy="579967"/>
          </a:xfrm>
          <a:prstGeom prst="rect">
            <a:avLst/>
          </a:prstGeom>
          <a:noFill/>
        </p:spPr>
        <p:txBody>
          <a:bodyPr wrap="square">
            <a:spAutoFit/>
          </a:bodyPr>
          <a:lstStyle/>
          <a:p>
            <a:pPr algn="just">
              <a:lnSpc>
                <a:spcPct val="150000"/>
              </a:lnSpc>
            </a:pPr>
            <a:r>
              <a:rPr lang="en-GB" sz="2400" dirty="0">
                <a:solidFill>
                  <a:schemeClr val="tx1"/>
                </a:solidFill>
                <a:latin typeface="Times New Roman" pitchFamily="18" charset="0"/>
                <a:cs typeface="Times New Roman" pitchFamily="18" charset="0"/>
              </a:rPr>
              <a:t>Table 1. </a:t>
            </a:r>
            <a:r>
              <a:rPr lang="en-GB" sz="2400" b="0" dirty="0">
                <a:solidFill>
                  <a:schemeClr val="tx1"/>
                </a:solidFill>
                <a:latin typeface="Times New Roman" pitchFamily="18" charset="0"/>
                <a:cs typeface="Times New Roman" pitchFamily="18" charset="0"/>
              </a:rPr>
              <a:t>Hyperparameter and its values</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54</a:t>
            </a:fld>
            <a:endParaRPr lang="en-US"/>
          </a:p>
        </p:txBody>
      </p:sp>
      <p:pic>
        <p:nvPicPr>
          <p:cNvPr id="3" name="Picture 2">
            <a:extLst>
              <a:ext uri="{FF2B5EF4-FFF2-40B4-BE49-F238E27FC236}">
                <a16:creationId xmlns:a16="http://schemas.microsoft.com/office/drawing/2014/main" id="{00DD59B3-1A8E-E233-537F-DE2246DB367D}"/>
              </a:ext>
            </a:extLst>
          </p:cNvPr>
          <p:cNvPicPr>
            <a:picLocks noChangeAspect="1"/>
          </p:cNvPicPr>
          <p:nvPr/>
        </p:nvPicPr>
        <p:blipFill>
          <a:blip r:embed="rId3"/>
          <a:stretch>
            <a:fillRect/>
          </a:stretch>
        </p:blipFill>
        <p:spPr>
          <a:xfrm>
            <a:off x="1198452" y="724459"/>
            <a:ext cx="7580186" cy="5225291"/>
          </a:xfrm>
          <a:prstGeom prst="rect">
            <a:avLst/>
          </a:prstGeom>
        </p:spPr>
      </p:pic>
      <p:sp>
        <p:nvSpPr>
          <p:cNvPr id="2" name="TextBox 1">
            <a:extLst>
              <a:ext uri="{FF2B5EF4-FFF2-40B4-BE49-F238E27FC236}">
                <a16:creationId xmlns:a16="http://schemas.microsoft.com/office/drawing/2014/main" id="{2F32CCFC-D413-68D1-80FC-D52E78849076}"/>
              </a:ext>
            </a:extLst>
          </p:cNvPr>
          <p:cNvSpPr txBox="1"/>
          <p:nvPr/>
        </p:nvSpPr>
        <p:spPr>
          <a:xfrm>
            <a:off x="1173513" y="6060217"/>
            <a:ext cx="7630065" cy="786754"/>
          </a:xfrm>
          <a:prstGeom prst="rect">
            <a:avLst/>
          </a:prstGeom>
          <a:noFill/>
        </p:spPr>
        <p:txBody>
          <a:bodyPr wrap="square">
            <a:spAutoFit/>
          </a:bodyPr>
          <a:lstStyle/>
          <a:p>
            <a:pPr algn="just">
              <a:lnSpc>
                <a:spcPct val="150000"/>
              </a:lnSpc>
            </a:pPr>
            <a:r>
              <a:rPr lang="en-US" sz="1600" b="0" i="1" dirty="0">
                <a:solidFill>
                  <a:schemeClr val="tx1"/>
                </a:solidFill>
                <a:effectLst/>
                <a:latin typeface="Times New Roman" panose="02020603050405020304" pitchFamily="18" charset="0"/>
                <a:ea typeface="Times New Roman" panose="02020603050405020304" pitchFamily="18" charset="0"/>
              </a:rPr>
              <a:t>(</a:t>
            </a:r>
            <a:r>
              <a:rPr lang="en-GB" sz="1600" b="0" i="1" dirty="0">
                <a:solidFill>
                  <a:schemeClr val="tx1"/>
                </a:solidFill>
                <a:effectLst/>
                <a:latin typeface="Times New Roman" panose="02020603050405020304" pitchFamily="18" charset="0"/>
                <a:ea typeface="Times New Roman" panose="02020603050405020304" pitchFamily="18" charset="0"/>
              </a:rPr>
              <a:t>The CNN hyperparameters range and value for optimization are chosen based upon the work of </a:t>
            </a:r>
            <a:r>
              <a:rPr lang="en-GB" sz="1600" b="0" i="1" dirty="0" err="1">
                <a:solidFill>
                  <a:schemeClr val="tx1"/>
                </a:solidFill>
                <a:effectLst/>
                <a:latin typeface="Times New Roman" panose="02020603050405020304" pitchFamily="18" charset="0"/>
                <a:ea typeface="Times New Roman" panose="02020603050405020304" pitchFamily="18" charset="0"/>
              </a:rPr>
              <a:t>Fatyanosa</a:t>
            </a:r>
            <a:r>
              <a:rPr lang="en-GB" sz="1600" b="0" i="1" dirty="0">
                <a:solidFill>
                  <a:schemeClr val="tx1"/>
                </a:solidFill>
                <a:effectLst/>
                <a:latin typeface="Times New Roman" panose="02020603050405020304" pitchFamily="18" charset="0"/>
                <a:ea typeface="Times New Roman" panose="02020603050405020304" pitchFamily="18" charset="0"/>
              </a:rPr>
              <a:t> &amp; </a:t>
            </a:r>
            <a:r>
              <a:rPr lang="en-GB" sz="1600" b="0" i="1" dirty="0" err="1">
                <a:solidFill>
                  <a:schemeClr val="tx1"/>
                </a:solidFill>
                <a:effectLst/>
                <a:latin typeface="Times New Roman" panose="02020603050405020304" pitchFamily="18" charset="0"/>
                <a:ea typeface="Times New Roman" panose="02020603050405020304" pitchFamily="18" charset="0"/>
              </a:rPr>
              <a:t>Aritsugi</a:t>
            </a:r>
            <a:r>
              <a:rPr lang="en-GB" sz="1600" b="0" i="1" dirty="0">
                <a:solidFill>
                  <a:schemeClr val="tx1"/>
                </a:solidFill>
                <a:effectLst/>
                <a:latin typeface="Times New Roman" panose="02020603050405020304" pitchFamily="18" charset="0"/>
                <a:ea typeface="Times New Roman" panose="02020603050405020304" pitchFamily="18" charset="0"/>
              </a:rPr>
              <a:t> (2020)</a:t>
            </a:r>
            <a:r>
              <a:rPr lang="en-US" sz="1600" b="0" i="1" dirty="0">
                <a:solidFill>
                  <a:schemeClr val="tx1"/>
                </a:solidFill>
                <a:effectLst/>
                <a:latin typeface="Times New Roman" panose="02020603050405020304" pitchFamily="18" charset="0"/>
                <a:ea typeface="Times New Roman" panose="02020603050405020304" pitchFamily="18" charset="0"/>
              </a:rPr>
              <a:t>).</a:t>
            </a:r>
            <a:endParaRPr lang="en-GB" sz="2000" b="0" i="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578462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55</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983583" y="256270"/>
            <a:ext cx="2796329" cy="523220"/>
          </a:xfrm>
          <a:prstGeom prst="rect">
            <a:avLst/>
          </a:prstGeom>
          <a:noFill/>
        </p:spPr>
        <p:txBody>
          <a:bodyPr wrap="square" lIns="91440" tIns="45720" rIns="91440" bIns="45720">
            <a:spAutoFit/>
          </a:bodyPr>
          <a:lstStyle/>
          <a:p>
            <a:pPr algn="just"/>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M</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ini-batch Size</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4A1B2D1E-E532-51D7-C761-5099E35EDBBC}"/>
              </a:ext>
            </a:extLst>
          </p:cNvPr>
          <p:cNvSpPr/>
          <p:nvPr/>
        </p:nvSpPr>
        <p:spPr>
          <a:xfrm>
            <a:off x="1187624" y="1052736"/>
            <a:ext cx="7630065" cy="4456348"/>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A mini-batch is a subset of training set and by using which, the gradient of the loss function is evaluated as well as the weights are updated.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It is used during each training iteration as positive integer.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If the selected batch size doesn’t divide the number of training samples evenly, then the training data that are unfit into the final complete mini-batch of each epoch, are rejected. </a:t>
            </a:r>
            <a:endParaRPr lang="en-IN" sz="2400" b="0" cap="none" spc="0" dirty="0">
              <a:ln w="0"/>
              <a:solidFill>
                <a:schemeClr val="tx1"/>
              </a:solidFill>
            </a:endParaRPr>
          </a:p>
        </p:txBody>
      </p:sp>
    </p:spTree>
    <p:extLst>
      <p:ext uri="{BB962C8B-B14F-4D97-AF65-F5344CB8AC3E}">
        <p14:creationId xmlns:p14="http://schemas.microsoft.com/office/powerpoint/2010/main" val="1244857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56</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84799" y="332656"/>
            <a:ext cx="7428849" cy="523220"/>
          </a:xfrm>
          <a:prstGeom prst="rect">
            <a:avLst/>
          </a:prstGeom>
          <a:noFill/>
        </p:spPr>
        <p:txBody>
          <a:bodyPr wrap="square" lIns="91440" tIns="45720" rIns="91440" bIns="45720">
            <a:spAutoFit/>
          </a:bodyPr>
          <a:lstStyle/>
          <a:p>
            <a:r>
              <a:rPr lang="en-GB" sz="28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Analyzing</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the change in mini-batch Size</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4A1B2D1E-E532-51D7-C761-5099E35EDBBC}"/>
              </a:ext>
            </a:extLst>
          </p:cNvPr>
          <p:cNvSpPr/>
          <p:nvPr/>
        </p:nvSpPr>
        <p:spPr>
          <a:xfrm>
            <a:off x="1440783" y="5334000"/>
            <a:ext cx="7630065" cy="461665"/>
          </a:xfrm>
          <a:prstGeom prst="rect">
            <a:avLst/>
          </a:prstGeom>
          <a:noFill/>
        </p:spPr>
        <p:txBody>
          <a:bodyPr wrap="square" lIns="91440" tIns="45720" rIns="91440" bIns="45720">
            <a:spAutoFit/>
          </a:bodyPr>
          <a:lstStyle/>
          <a:p>
            <a:pPr algn="ctr"/>
            <a:r>
              <a:rPr lang="en-GB" sz="2400" cap="none" spc="0" dirty="0">
                <a:ln w="0"/>
                <a:solidFill>
                  <a:schemeClr val="tx1"/>
                </a:solidFill>
                <a:latin typeface="Times New Roman" pitchFamily="18" charset="0"/>
                <a:cs typeface="Times New Roman" pitchFamily="18" charset="0"/>
              </a:rPr>
              <a:t>Figure 4.</a:t>
            </a:r>
            <a:r>
              <a:rPr lang="en-GB" sz="2400" b="0" cap="none" spc="0" dirty="0">
                <a:ln w="0"/>
                <a:solidFill>
                  <a:schemeClr val="tx1"/>
                </a:solidFill>
                <a:latin typeface="Times New Roman" pitchFamily="18" charset="0"/>
                <a:cs typeface="Times New Roman" pitchFamily="18" charset="0"/>
              </a:rPr>
              <a:t> Effect of mini-batch size</a:t>
            </a:r>
            <a:endParaRPr lang="en-IN" sz="2400" b="0" cap="none" spc="0" dirty="0">
              <a:ln w="0"/>
              <a:solidFill>
                <a:schemeClr val="tx1"/>
              </a:solidFill>
            </a:endParaRPr>
          </a:p>
        </p:txBody>
      </p:sp>
      <p:pic>
        <p:nvPicPr>
          <p:cNvPr id="7" name="Picture 6">
            <a:extLst>
              <a:ext uri="{FF2B5EF4-FFF2-40B4-BE49-F238E27FC236}">
                <a16:creationId xmlns:a16="http://schemas.microsoft.com/office/drawing/2014/main" id="{E2961EAD-85E2-0595-4E59-F11A97F9DC07}"/>
              </a:ext>
            </a:extLst>
          </p:cNvPr>
          <p:cNvPicPr>
            <a:picLocks noChangeAspect="1"/>
          </p:cNvPicPr>
          <p:nvPr/>
        </p:nvPicPr>
        <p:blipFill>
          <a:blip r:embed="rId3"/>
          <a:stretch>
            <a:fillRect/>
          </a:stretch>
        </p:blipFill>
        <p:spPr>
          <a:xfrm>
            <a:off x="1763688" y="1497564"/>
            <a:ext cx="6365131" cy="3326551"/>
          </a:xfrm>
          <a:prstGeom prst="rect">
            <a:avLst/>
          </a:prstGeom>
          <a:ln>
            <a:solidFill>
              <a:srgbClr val="006600"/>
            </a:solidFill>
          </a:ln>
        </p:spPr>
      </p:pic>
    </p:spTree>
    <p:extLst>
      <p:ext uri="{BB962C8B-B14F-4D97-AF65-F5344CB8AC3E}">
        <p14:creationId xmlns:p14="http://schemas.microsoft.com/office/powerpoint/2010/main" val="4208928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57</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88745" y="198507"/>
            <a:ext cx="7630065" cy="523220"/>
          </a:xfrm>
          <a:prstGeom prst="rect">
            <a:avLst/>
          </a:prstGeom>
          <a:noFill/>
        </p:spPr>
        <p:txBody>
          <a:bodyPr wrap="square" lIns="91440" tIns="45720" rIns="91440" bIns="45720">
            <a:spAutoFit/>
          </a:bodyPr>
          <a:lstStyle/>
          <a:p>
            <a:pPr algn="just"/>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L</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earning rate</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0E3931B-F103-3827-6B10-CC79A2E17D46}"/>
              </a:ext>
            </a:extLst>
          </p:cNvPr>
          <p:cNvSpPr/>
          <p:nvPr/>
        </p:nvSpPr>
        <p:spPr>
          <a:xfrm>
            <a:off x="1188745" y="1067405"/>
            <a:ext cx="7630065" cy="5010346"/>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Learning rate refers to how big or small the changes in weights are after each optimization step.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learning rate is a hyperparameter which can control the amount of change in the model to correct the estimated error, as the model weights get updated.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choice of the learning rate must be done carefully, as the selection of too smaller value leads to a long training process, thus getting stuck. Also, it requires more training epochs. </a:t>
            </a:r>
            <a:endParaRPr lang="en-IN" sz="2400" b="0" cap="none" spc="0" dirty="0">
              <a:ln w="0"/>
              <a:solidFill>
                <a:schemeClr val="tx1"/>
              </a:solidFill>
            </a:endParaRPr>
          </a:p>
        </p:txBody>
      </p:sp>
    </p:spTree>
    <p:extLst>
      <p:ext uri="{BB962C8B-B14F-4D97-AF65-F5344CB8AC3E}">
        <p14:creationId xmlns:p14="http://schemas.microsoft.com/office/powerpoint/2010/main" val="984390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58</a:t>
            </a:fld>
            <a:endParaRPr lang="en-US"/>
          </a:p>
        </p:txBody>
      </p:sp>
      <p:sp>
        <p:nvSpPr>
          <p:cNvPr id="6" name="Rectangle 5">
            <a:extLst>
              <a:ext uri="{FF2B5EF4-FFF2-40B4-BE49-F238E27FC236}">
                <a16:creationId xmlns:a16="http://schemas.microsoft.com/office/drawing/2014/main" id="{C0E3931B-F103-3827-6B10-CC79A2E17D46}"/>
              </a:ext>
            </a:extLst>
          </p:cNvPr>
          <p:cNvSpPr/>
          <p:nvPr/>
        </p:nvSpPr>
        <p:spPr>
          <a:xfrm>
            <a:off x="1167963" y="533400"/>
            <a:ext cx="7630065" cy="3902350"/>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Similarly, the choice of too larger value results in too fast learning of sub-optimal set of weights or results in an unstable training process.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It results in rapid changes and requires fewer training epochs.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Thus, the suboptimal solution is obtained too quickly and the model converges too quickly. </a:t>
            </a:r>
            <a:endParaRPr lang="en-IN" sz="2400" b="0" cap="none" spc="0" dirty="0">
              <a:ln w="0"/>
              <a:solidFill>
                <a:schemeClr val="tx1"/>
              </a:solidFill>
            </a:endParaRPr>
          </a:p>
        </p:txBody>
      </p:sp>
    </p:spTree>
    <p:extLst>
      <p:ext uri="{BB962C8B-B14F-4D97-AF65-F5344CB8AC3E}">
        <p14:creationId xmlns:p14="http://schemas.microsoft.com/office/powerpoint/2010/main" val="1540282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59</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88745" y="198507"/>
            <a:ext cx="7630065" cy="523220"/>
          </a:xfrm>
          <a:prstGeom prst="rect">
            <a:avLst/>
          </a:prstGeom>
          <a:noFill/>
        </p:spPr>
        <p:txBody>
          <a:bodyPr wrap="square" lIns="91440" tIns="45720" rIns="91440" bIns="45720">
            <a:spAutoFit/>
          </a:bodyPr>
          <a:lstStyle/>
          <a:p>
            <a:r>
              <a:rPr lang="en-GB" sz="28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Analyzing</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the change in Learning rate</a:t>
            </a:r>
            <a:endParaRPr lang="en-IN" sz="2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3E952762-A4EB-9125-D20B-CCCE36ABD063}"/>
              </a:ext>
            </a:extLst>
          </p:cNvPr>
          <p:cNvPicPr>
            <a:picLocks noChangeAspect="1"/>
          </p:cNvPicPr>
          <p:nvPr/>
        </p:nvPicPr>
        <p:blipFill>
          <a:blip r:embed="rId3"/>
          <a:stretch>
            <a:fillRect/>
          </a:stretch>
        </p:blipFill>
        <p:spPr>
          <a:xfrm>
            <a:off x="1432242" y="1219200"/>
            <a:ext cx="7201096" cy="3521710"/>
          </a:xfrm>
          <a:prstGeom prst="rect">
            <a:avLst/>
          </a:prstGeom>
          <a:ln>
            <a:solidFill>
              <a:schemeClr val="tx1"/>
            </a:solidFill>
          </a:ln>
        </p:spPr>
      </p:pic>
      <p:sp>
        <p:nvSpPr>
          <p:cNvPr id="6" name="Rectangle 5">
            <a:extLst>
              <a:ext uri="{FF2B5EF4-FFF2-40B4-BE49-F238E27FC236}">
                <a16:creationId xmlns:a16="http://schemas.microsoft.com/office/drawing/2014/main" id="{C0E3931B-F103-3827-6B10-CC79A2E17D46}"/>
              </a:ext>
            </a:extLst>
          </p:cNvPr>
          <p:cNvSpPr/>
          <p:nvPr/>
        </p:nvSpPr>
        <p:spPr>
          <a:xfrm>
            <a:off x="1440783" y="5407967"/>
            <a:ext cx="7630065" cy="461665"/>
          </a:xfrm>
          <a:prstGeom prst="rect">
            <a:avLst/>
          </a:prstGeom>
          <a:noFill/>
        </p:spPr>
        <p:txBody>
          <a:bodyPr wrap="square" lIns="91440" tIns="45720" rIns="91440" bIns="45720">
            <a:spAutoFit/>
          </a:bodyPr>
          <a:lstStyle/>
          <a:p>
            <a:pPr algn="ctr"/>
            <a:r>
              <a:rPr lang="en-GB" sz="2400" cap="none" spc="0" dirty="0">
                <a:ln w="0"/>
                <a:solidFill>
                  <a:schemeClr val="tx1"/>
                </a:solidFill>
                <a:latin typeface="Times New Roman" pitchFamily="18" charset="0"/>
                <a:cs typeface="Times New Roman" pitchFamily="18" charset="0"/>
              </a:rPr>
              <a:t>Figure 5.</a:t>
            </a:r>
            <a:r>
              <a:rPr lang="en-GB" sz="2400" b="0" cap="none" spc="0" dirty="0">
                <a:ln w="0"/>
                <a:solidFill>
                  <a:schemeClr val="tx1"/>
                </a:solidFill>
                <a:latin typeface="Times New Roman" pitchFamily="18" charset="0"/>
                <a:cs typeface="Times New Roman" pitchFamily="18" charset="0"/>
              </a:rPr>
              <a:t> Effect of learning rate</a:t>
            </a:r>
            <a:endParaRPr lang="en-IN" sz="2400" b="0" cap="none" spc="0" dirty="0">
              <a:ln w="0"/>
              <a:solidFill>
                <a:schemeClr val="tx1"/>
              </a:solidFill>
            </a:endParaRPr>
          </a:p>
        </p:txBody>
      </p:sp>
    </p:spTree>
    <p:extLst>
      <p:ext uri="{BB962C8B-B14F-4D97-AF65-F5344CB8AC3E}">
        <p14:creationId xmlns:p14="http://schemas.microsoft.com/office/powerpoint/2010/main" val="1221405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Box 4"/>
          <p:cNvSpPr txBox="1">
            <a:spLocks noChangeArrowheads="1"/>
          </p:cNvSpPr>
          <p:nvPr/>
        </p:nvSpPr>
        <p:spPr bwMode="auto">
          <a:xfrm>
            <a:off x="1828800" y="457200"/>
            <a:ext cx="6324600" cy="461665"/>
          </a:xfrm>
          <a:prstGeom prst="rect">
            <a:avLst/>
          </a:prstGeom>
          <a:noFill/>
          <a:ln w="9525">
            <a:noFill/>
            <a:miter lim="800000"/>
            <a:headEnd/>
            <a:tailEnd/>
          </a:ln>
        </p:spPr>
        <p:txBody>
          <a:bodyPr>
            <a:spAutoFit/>
          </a:bodyPr>
          <a:lstStyle/>
          <a:p>
            <a:pPr algn="ctr">
              <a:spcBef>
                <a:spcPts val="300"/>
              </a:spcBef>
              <a:buClr>
                <a:srgbClr val="000000"/>
              </a:buClr>
              <a:buSzPct val="100000"/>
              <a:buFont typeface="Times New Roman" pitchFamily="18" charset="0"/>
              <a:buNone/>
            </a:pPr>
            <a:r>
              <a:rPr lang="en-IN" sz="2400" dirty="0">
                <a:solidFill>
                  <a:schemeClr val="tx1"/>
                </a:solidFill>
                <a:latin typeface="Times New Roman" pitchFamily="18" charset="0"/>
                <a:cs typeface="Times New Roman" pitchFamily="18" charset="0"/>
              </a:rPr>
              <a:t>PROBLEM DESCRIPTION</a:t>
            </a:r>
          </a:p>
        </p:txBody>
      </p:sp>
      <p:sp>
        <p:nvSpPr>
          <p:cNvPr id="25604" name="TextBox 5"/>
          <p:cNvSpPr txBox="1">
            <a:spLocks noChangeArrowheads="1"/>
          </p:cNvSpPr>
          <p:nvPr/>
        </p:nvSpPr>
        <p:spPr bwMode="auto">
          <a:xfrm>
            <a:off x="1111412" y="1066800"/>
            <a:ext cx="7924800" cy="4524315"/>
          </a:xfrm>
          <a:prstGeom prst="rect">
            <a:avLst/>
          </a:prstGeom>
          <a:noFill/>
          <a:ln w="9525">
            <a:noFill/>
            <a:miter lim="800000"/>
            <a:headEnd/>
            <a:tailEnd/>
          </a:ln>
        </p:spPr>
        <p:txBody>
          <a:bodyPr wrap="square">
            <a:spAutoFit/>
          </a:bodyPr>
          <a:lstStyle/>
          <a:p>
            <a:pPr marL="342900" indent="-342900" algn="just">
              <a:buClr>
                <a:srgbClr val="000000"/>
              </a:buClr>
              <a:buSzPct val="100000"/>
              <a:buFont typeface="Arial" panose="020B0604020202020204" pitchFamily="34" charset="0"/>
              <a:buChar char="•"/>
            </a:pPr>
            <a:r>
              <a:rPr lang="en-US" sz="2400" b="0" dirty="0">
                <a:solidFill>
                  <a:schemeClr val="tx1"/>
                </a:solidFill>
                <a:latin typeface="Times New Roman" panose="02020603050405020304" pitchFamily="18" charset="0"/>
                <a:cs typeface="Times New Roman" panose="02020603050405020304" pitchFamily="18" charset="0"/>
              </a:rPr>
              <a:t>The remotely sensed image consists of many land cover and the land use areas. </a:t>
            </a:r>
          </a:p>
          <a:p>
            <a:pPr algn="just">
              <a:buClr>
                <a:srgbClr val="000000"/>
              </a:buClr>
              <a:buSzPct val="100000"/>
            </a:pPr>
            <a:endParaRPr lang="en-US" sz="2400" b="0" dirty="0">
              <a:solidFill>
                <a:schemeClr val="tx1"/>
              </a:solidFill>
              <a:latin typeface="Times New Roman" panose="02020603050405020304" pitchFamily="18" charset="0"/>
              <a:cs typeface="Times New Roman" panose="02020603050405020304" pitchFamily="18" charset="0"/>
            </a:endParaRPr>
          </a:p>
          <a:p>
            <a:pPr marL="342900" indent="-342900" algn="just">
              <a:buClr>
                <a:srgbClr val="000000"/>
              </a:buClr>
              <a:buSzPct val="100000"/>
              <a:buFont typeface="Arial" panose="020B0604020202020204" pitchFamily="34" charset="0"/>
              <a:buChar char="•"/>
            </a:pPr>
            <a:r>
              <a:rPr lang="en-US" sz="2400" b="0" dirty="0">
                <a:solidFill>
                  <a:schemeClr val="tx1"/>
                </a:solidFill>
                <a:latin typeface="Times New Roman" panose="02020603050405020304" pitchFamily="18" charset="0"/>
                <a:cs typeface="Times New Roman" panose="02020603050405020304" pitchFamily="18" charset="0"/>
              </a:rPr>
              <a:t>The land cover area is the earth cover which consist of forest, water, bare land, saline land, mountain range etc. </a:t>
            </a:r>
          </a:p>
          <a:p>
            <a:pPr algn="just">
              <a:buClr>
                <a:srgbClr val="000000"/>
              </a:buClr>
              <a:buSzPct val="100000"/>
            </a:pPr>
            <a:endParaRPr lang="en-US" sz="2400" b="0" dirty="0">
              <a:solidFill>
                <a:schemeClr val="tx1"/>
              </a:solidFill>
              <a:latin typeface="Times New Roman" panose="02020603050405020304" pitchFamily="18" charset="0"/>
              <a:cs typeface="Times New Roman" panose="02020603050405020304" pitchFamily="18" charset="0"/>
            </a:endParaRPr>
          </a:p>
          <a:p>
            <a:pPr marL="342900" indent="-342900" algn="just">
              <a:buClr>
                <a:srgbClr val="000000"/>
              </a:buClr>
              <a:buSzPct val="100000"/>
              <a:buFont typeface="Arial" panose="020B0604020202020204" pitchFamily="34" charset="0"/>
              <a:buChar char="•"/>
            </a:pPr>
            <a:r>
              <a:rPr lang="en-US" sz="2400" b="0" dirty="0">
                <a:solidFill>
                  <a:schemeClr val="tx1"/>
                </a:solidFill>
                <a:latin typeface="Times New Roman" panose="02020603050405020304" pitchFamily="18" charset="0"/>
                <a:cs typeface="Times New Roman" panose="02020603050405020304" pitchFamily="18" charset="0"/>
              </a:rPr>
              <a:t>The land use is the land cover area converted into a built environment such as residential buildings, commercial buildings, transport and agricultural land. </a:t>
            </a:r>
          </a:p>
          <a:p>
            <a:pPr algn="just">
              <a:buClr>
                <a:srgbClr val="000000"/>
              </a:buClr>
              <a:buSzPct val="100000"/>
            </a:pPr>
            <a:endParaRPr lang="en-US" sz="2400" b="0" dirty="0">
              <a:solidFill>
                <a:schemeClr val="tx1"/>
              </a:solidFill>
              <a:latin typeface="Times New Roman" panose="02020603050405020304" pitchFamily="18" charset="0"/>
              <a:cs typeface="Times New Roman" panose="02020603050405020304" pitchFamily="18" charset="0"/>
            </a:endParaRPr>
          </a:p>
          <a:p>
            <a:pPr marL="342900" indent="-342900" algn="just">
              <a:buClr>
                <a:srgbClr val="000000"/>
              </a:buClr>
              <a:buSzPct val="100000"/>
              <a:buFont typeface="Arial" panose="020B0604020202020204" pitchFamily="34" charset="0"/>
              <a:buChar char="•"/>
            </a:pPr>
            <a:r>
              <a:rPr lang="en-US" sz="2400" b="0" dirty="0">
                <a:solidFill>
                  <a:schemeClr val="tx1"/>
                </a:solidFill>
                <a:latin typeface="Times New Roman" panose="02020603050405020304" pitchFamily="18" charset="0"/>
                <a:cs typeface="Times New Roman" panose="02020603050405020304" pitchFamily="18" charset="0"/>
              </a:rPr>
              <a:t>The land cover/ land use has to be identified and classified. </a:t>
            </a:r>
            <a:endParaRPr lang="en-IN" sz="2400" b="0" dirty="0">
              <a:solidFill>
                <a:schemeClr val="tx1"/>
              </a:solidFill>
              <a:latin typeface="Times New Roman" panose="02020603050405020304" pitchFamily="18" charset="0"/>
              <a:cs typeface="Times New Roman" panose="02020603050405020304" pitchFamily="18" charset="0"/>
            </a:endParaRPr>
          </a:p>
          <a:p>
            <a:pPr marL="342900" indent="-342900" algn="just">
              <a:buClr>
                <a:srgbClr val="000000"/>
              </a:buClr>
              <a:buSzPct val="100000"/>
              <a:buFont typeface="Arial" panose="020B0604020202020204" pitchFamily="34" charset="0"/>
              <a:buChar char="•"/>
            </a:pPr>
            <a:endParaRPr lang="en-US" sz="2400" b="0" dirty="0">
              <a:solidFill>
                <a:schemeClr val="tx1"/>
              </a:solidFill>
              <a:latin typeface="Times New Roman" panose="02020603050405020304" pitchFamily="18" charset="0"/>
              <a:cs typeface="Times New Roman" pitchFamily="18" charset="0"/>
            </a:endParaRPr>
          </a:p>
        </p:txBody>
      </p:sp>
      <p:sp>
        <p:nvSpPr>
          <p:cNvPr id="4" name="Slide Number Placeholder 3">
            <a:extLst>
              <a:ext uri="{FF2B5EF4-FFF2-40B4-BE49-F238E27FC236}">
                <a16:creationId xmlns:a16="http://schemas.microsoft.com/office/drawing/2014/main" id="{A6571FB7-A17A-4992-A5F1-1D631E35FF87}"/>
              </a:ext>
            </a:extLst>
          </p:cNvPr>
          <p:cNvSpPr>
            <a:spLocks noGrp="1"/>
          </p:cNvSpPr>
          <p:nvPr>
            <p:ph type="sldNum" sz="quarter" idx="12"/>
          </p:nvPr>
        </p:nvSpPr>
        <p:spPr/>
        <p:txBody>
          <a:bodyPr/>
          <a:lstStyle/>
          <a:p>
            <a:pPr>
              <a:defRPr/>
            </a:pPr>
            <a:fld id="{ABBEF5C2-3C9E-4B3A-8957-6EFA4BF640AD}" type="slidenum">
              <a:rPr lang="en-US" smtClean="0"/>
              <a:pPr>
                <a:defRPr/>
              </a:pPr>
              <a:t>6</a:t>
            </a:fld>
            <a:endParaRPr lang="en-US"/>
          </a:p>
        </p:txBody>
      </p:sp>
    </p:spTree>
    <p:extLst>
      <p:ext uri="{BB962C8B-B14F-4D97-AF65-F5344CB8AC3E}">
        <p14:creationId xmlns:p14="http://schemas.microsoft.com/office/powerpoint/2010/main" val="2119777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60</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88745" y="198507"/>
            <a:ext cx="7630065" cy="523220"/>
          </a:xfrm>
          <a:prstGeom prst="rect">
            <a:avLst/>
          </a:prstGeom>
          <a:noFill/>
        </p:spPr>
        <p:txBody>
          <a:bodyPr wrap="square" lIns="91440" tIns="45720" rIns="91440" bIns="45720">
            <a:spAutoFit/>
          </a:bodyPr>
          <a:lstStyle/>
          <a:p>
            <a:pPr algn="just"/>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M</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omentum</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0E3931B-F103-3827-6B10-CC79A2E17D46}"/>
              </a:ext>
            </a:extLst>
          </p:cNvPr>
          <p:cNvSpPr/>
          <p:nvPr/>
        </p:nvSpPr>
        <p:spPr>
          <a:xfrm>
            <a:off x="1212183" y="1066800"/>
            <a:ext cx="7630065" cy="5010346"/>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Momentum represents the acceleration of convergence during the optimization process of gradient-based methods.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It has been intended to accelerate the learning in the low curvature direction and not to move in high curvature direction and become unstable.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main idea is to calculate the exponentially weighted average of the gradients and then, to update the weights based on the gradient. </a:t>
            </a:r>
            <a:endParaRPr lang="en-IN" sz="2400" b="0" cap="none" spc="0" dirty="0">
              <a:ln w="0"/>
              <a:solidFill>
                <a:schemeClr val="tx1"/>
              </a:solidFill>
            </a:endParaRPr>
          </a:p>
        </p:txBody>
      </p:sp>
    </p:spTree>
    <p:extLst>
      <p:ext uri="{BB962C8B-B14F-4D97-AF65-F5344CB8AC3E}">
        <p14:creationId xmlns:p14="http://schemas.microsoft.com/office/powerpoint/2010/main" val="953433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61</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88745" y="198507"/>
            <a:ext cx="7630065" cy="523220"/>
          </a:xfrm>
          <a:prstGeom prst="rect">
            <a:avLst/>
          </a:prstGeom>
          <a:noFill/>
        </p:spPr>
        <p:txBody>
          <a:bodyPr wrap="square" lIns="91440" tIns="45720" rIns="91440" bIns="45720">
            <a:spAutoFit/>
          </a:bodyPr>
          <a:lstStyle/>
          <a:p>
            <a:r>
              <a:rPr lang="en-GB" sz="28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Analyzing</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the change in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M</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omentum</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0E3931B-F103-3827-6B10-CC79A2E17D46}"/>
              </a:ext>
            </a:extLst>
          </p:cNvPr>
          <p:cNvSpPr/>
          <p:nvPr/>
        </p:nvSpPr>
        <p:spPr>
          <a:xfrm>
            <a:off x="1219200" y="5848290"/>
            <a:ext cx="7630065" cy="461665"/>
          </a:xfrm>
          <a:prstGeom prst="rect">
            <a:avLst/>
          </a:prstGeom>
          <a:noFill/>
        </p:spPr>
        <p:txBody>
          <a:bodyPr wrap="square" lIns="91440" tIns="45720" rIns="91440" bIns="45720">
            <a:spAutoFit/>
          </a:bodyPr>
          <a:lstStyle/>
          <a:p>
            <a:pPr algn="ctr"/>
            <a:r>
              <a:rPr lang="en-GB" sz="2400" cap="none" spc="0" dirty="0">
                <a:ln w="0"/>
                <a:solidFill>
                  <a:schemeClr val="tx1"/>
                </a:solidFill>
                <a:latin typeface="Times New Roman" pitchFamily="18" charset="0"/>
                <a:cs typeface="Times New Roman" pitchFamily="18" charset="0"/>
              </a:rPr>
              <a:t>Figure </a:t>
            </a:r>
            <a:r>
              <a:rPr lang="en-GB" sz="2400" dirty="0">
                <a:ln w="0"/>
                <a:solidFill>
                  <a:schemeClr val="tx1"/>
                </a:solidFill>
                <a:latin typeface="Times New Roman" pitchFamily="18" charset="0"/>
                <a:cs typeface="Times New Roman" pitchFamily="18" charset="0"/>
              </a:rPr>
              <a:t>6.</a:t>
            </a:r>
            <a:r>
              <a:rPr lang="en-GB" sz="2400" b="0" dirty="0">
                <a:ln w="0"/>
                <a:solidFill>
                  <a:schemeClr val="tx1"/>
                </a:solidFill>
                <a:latin typeface="Times New Roman" pitchFamily="18" charset="0"/>
                <a:cs typeface="Times New Roman" pitchFamily="18" charset="0"/>
              </a:rPr>
              <a:t> </a:t>
            </a:r>
            <a:r>
              <a:rPr lang="en-GB" sz="2400" b="0" cap="none" spc="0" dirty="0">
                <a:ln w="0"/>
                <a:solidFill>
                  <a:schemeClr val="tx1"/>
                </a:solidFill>
                <a:latin typeface="Times New Roman" pitchFamily="18" charset="0"/>
                <a:cs typeface="Times New Roman" pitchFamily="18" charset="0"/>
              </a:rPr>
              <a:t>Effect of </a:t>
            </a:r>
            <a:r>
              <a:rPr lang="en-GB" sz="2400" b="0" dirty="0">
                <a:ln w="0"/>
                <a:solidFill>
                  <a:schemeClr val="tx1"/>
                </a:solidFill>
                <a:latin typeface="Times New Roman" pitchFamily="18" charset="0"/>
                <a:cs typeface="Times New Roman" pitchFamily="18" charset="0"/>
              </a:rPr>
              <a:t>M</a:t>
            </a:r>
            <a:r>
              <a:rPr lang="en-GB" sz="2400" b="0" cap="none" spc="0" dirty="0">
                <a:ln w="0"/>
                <a:solidFill>
                  <a:schemeClr val="tx1"/>
                </a:solidFill>
                <a:latin typeface="Times New Roman" pitchFamily="18" charset="0"/>
                <a:cs typeface="Times New Roman" pitchFamily="18" charset="0"/>
              </a:rPr>
              <a:t>omentum</a:t>
            </a:r>
            <a:endParaRPr lang="en-IN" sz="2400" b="0" cap="none" spc="0" dirty="0">
              <a:ln w="0"/>
              <a:solidFill>
                <a:schemeClr val="tx1"/>
              </a:solidFill>
            </a:endParaRPr>
          </a:p>
        </p:txBody>
      </p:sp>
      <p:pic>
        <p:nvPicPr>
          <p:cNvPr id="2" name="Picture 1">
            <a:extLst>
              <a:ext uri="{FF2B5EF4-FFF2-40B4-BE49-F238E27FC236}">
                <a16:creationId xmlns:a16="http://schemas.microsoft.com/office/drawing/2014/main" id="{17BB1EC0-6C3B-2C97-47B7-D25BEACA2153}"/>
              </a:ext>
            </a:extLst>
          </p:cNvPr>
          <p:cNvPicPr>
            <a:picLocks noChangeAspect="1"/>
          </p:cNvPicPr>
          <p:nvPr/>
        </p:nvPicPr>
        <p:blipFill>
          <a:blip r:embed="rId3"/>
          <a:stretch>
            <a:fillRect/>
          </a:stretch>
        </p:blipFill>
        <p:spPr>
          <a:xfrm>
            <a:off x="1655674" y="1199629"/>
            <a:ext cx="6957974" cy="4286771"/>
          </a:xfrm>
          <a:prstGeom prst="rect">
            <a:avLst/>
          </a:prstGeom>
          <a:ln>
            <a:solidFill>
              <a:schemeClr val="tx1"/>
            </a:solidFill>
          </a:ln>
        </p:spPr>
      </p:pic>
    </p:spTree>
    <p:extLst>
      <p:ext uri="{BB962C8B-B14F-4D97-AF65-F5344CB8AC3E}">
        <p14:creationId xmlns:p14="http://schemas.microsoft.com/office/powerpoint/2010/main" val="1556265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62</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88745" y="198507"/>
            <a:ext cx="7630065" cy="523220"/>
          </a:xfrm>
          <a:prstGeom prst="rect">
            <a:avLst/>
          </a:prstGeom>
          <a:noFill/>
        </p:spPr>
        <p:txBody>
          <a:bodyPr wrap="square" lIns="91440" tIns="45720" rIns="91440" bIns="45720">
            <a:spAutoFit/>
          </a:bodyPr>
          <a:lstStyle/>
          <a:p>
            <a:r>
              <a:rPr lang="en-GB" sz="28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Analyzing</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the change in F</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ilter size</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0E3931B-F103-3827-6B10-CC79A2E17D46}"/>
              </a:ext>
            </a:extLst>
          </p:cNvPr>
          <p:cNvSpPr/>
          <p:nvPr/>
        </p:nvSpPr>
        <p:spPr>
          <a:xfrm>
            <a:off x="1219200" y="1066800"/>
            <a:ext cx="7630065" cy="461665"/>
          </a:xfrm>
          <a:prstGeom prst="rect">
            <a:avLst/>
          </a:prstGeom>
          <a:noFill/>
        </p:spPr>
        <p:txBody>
          <a:bodyPr wrap="square" lIns="91440" tIns="45720" rIns="91440" bIns="45720">
            <a:spAutoFit/>
          </a:bodyPr>
          <a:lstStyle/>
          <a:p>
            <a:pPr algn="ctr"/>
            <a:r>
              <a:rPr lang="en-GB" sz="2400" cap="none" spc="0" dirty="0">
                <a:ln w="0"/>
                <a:solidFill>
                  <a:schemeClr val="tx1"/>
                </a:solidFill>
                <a:latin typeface="Times New Roman" pitchFamily="18" charset="0"/>
                <a:cs typeface="Times New Roman" pitchFamily="18" charset="0"/>
              </a:rPr>
              <a:t>Table 2.</a:t>
            </a:r>
            <a:r>
              <a:rPr lang="en-GB" sz="2400" b="0" cap="none" spc="0" dirty="0">
                <a:ln w="0"/>
                <a:solidFill>
                  <a:schemeClr val="tx1"/>
                </a:solidFill>
                <a:latin typeface="Times New Roman" pitchFamily="18" charset="0"/>
                <a:cs typeface="Times New Roman" pitchFamily="18" charset="0"/>
              </a:rPr>
              <a:t> Performance of the model by varying the filter size</a:t>
            </a:r>
            <a:endParaRPr lang="en-IN" sz="2400" b="0" cap="none" spc="0" dirty="0">
              <a:ln w="0"/>
              <a:solidFill>
                <a:schemeClr val="tx1"/>
              </a:solidFill>
            </a:endParaRPr>
          </a:p>
        </p:txBody>
      </p:sp>
      <p:pic>
        <p:nvPicPr>
          <p:cNvPr id="7" name="Picture 6">
            <a:extLst>
              <a:ext uri="{FF2B5EF4-FFF2-40B4-BE49-F238E27FC236}">
                <a16:creationId xmlns:a16="http://schemas.microsoft.com/office/drawing/2014/main" id="{8AC44186-A933-F48E-61E2-70AB1EFBA2EA}"/>
              </a:ext>
            </a:extLst>
          </p:cNvPr>
          <p:cNvPicPr>
            <a:picLocks noChangeAspect="1"/>
          </p:cNvPicPr>
          <p:nvPr/>
        </p:nvPicPr>
        <p:blipFill>
          <a:blip r:embed="rId3"/>
          <a:stretch>
            <a:fillRect/>
          </a:stretch>
        </p:blipFill>
        <p:spPr>
          <a:xfrm>
            <a:off x="1371600" y="1611080"/>
            <a:ext cx="7342435" cy="5094520"/>
          </a:xfrm>
          <a:prstGeom prst="rect">
            <a:avLst/>
          </a:prstGeom>
        </p:spPr>
      </p:pic>
    </p:spTree>
    <p:extLst>
      <p:ext uri="{BB962C8B-B14F-4D97-AF65-F5344CB8AC3E}">
        <p14:creationId xmlns:p14="http://schemas.microsoft.com/office/powerpoint/2010/main" val="3891536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63</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066800" y="241484"/>
            <a:ext cx="8077199" cy="523220"/>
          </a:xfrm>
          <a:prstGeom prst="rect">
            <a:avLst/>
          </a:prstGeom>
          <a:noFill/>
        </p:spPr>
        <p:txBody>
          <a:bodyPr wrap="square" lIns="91440" tIns="45720" rIns="91440" bIns="45720">
            <a:spAutoFit/>
          </a:bodyPr>
          <a:lstStyle/>
          <a:p>
            <a:pPr algn="just"/>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ctivation functions</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0E3931B-F103-3827-6B10-CC79A2E17D46}"/>
              </a:ext>
            </a:extLst>
          </p:cNvPr>
          <p:cNvSpPr/>
          <p:nvPr/>
        </p:nvSpPr>
        <p:spPr>
          <a:xfrm>
            <a:off x="1219200" y="838200"/>
            <a:ext cx="7630065" cy="4456348"/>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activation function decides whether a neuron should be activated or not.</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These activation functions are applied in hidden layer and output layer of CNN.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activation function found in hidden layer controls how efficiently the model learns the training dataset.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activation function found in the output layer will define the predictions of the model.</a:t>
            </a:r>
            <a:endParaRPr lang="en-IN" sz="2400" b="0" cap="none" spc="0" dirty="0">
              <a:ln w="0"/>
              <a:solidFill>
                <a:schemeClr val="tx1"/>
              </a:solidFill>
            </a:endParaRPr>
          </a:p>
        </p:txBody>
      </p:sp>
    </p:spTree>
    <p:extLst>
      <p:ext uri="{BB962C8B-B14F-4D97-AF65-F5344CB8AC3E}">
        <p14:creationId xmlns:p14="http://schemas.microsoft.com/office/powerpoint/2010/main" val="3663231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64</a:t>
            </a:fld>
            <a:endParaRPr lang="en-US"/>
          </a:p>
        </p:txBody>
      </p:sp>
      <p:sp>
        <p:nvSpPr>
          <p:cNvPr id="6" name="Rectangle 5">
            <a:extLst>
              <a:ext uri="{FF2B5EF4-FFF2-40B4-BE49-F238E27FC236}">
                <a16:creationId xmlns:a16="http://schemas.microsoft.com/office/drawing/2014/main" id="{C0E3931B-F103-3827-6B10-CC79A2E17D46}"/>
              </a:ext>
            </a:extLst>
          </p:cNvPr>
          <p:cNvSpPr/>
          <p:nvPr/>
        </p:nvSpPr>
        <p:spPr>
          <a:xfrm>
            <a:off x="1212182" y="152400"/>
            <a:ext cx="7630065" cy="461665"/>
          </a:xfrm>
          <a:prstGeom prst="rect">
            <a:avLst/>
          </a:prstGeom>
          <a:noFill/>
        </p:spPr>
        <p:txBody>
          <a:bodyPr wrap="square" lIns="91440" tIns="45720" rIns="91440" bIns="45720">
            <a:spAutoFit/>
          </a:bodyPr>
          <a:lstStyle/>
          <a:p>
            <a:pPr algn="ctr"/>
            <a:r>
              <a:rPr lang="en-GB" sz="2400" cap="none" spc="0" dirty="0">
                <a:ln w="0"/>
                <a:solidFill>
                  <a:schemeClr val="tx1"/>
                </a:solidFill>
                <a:latin typeface="Times New Roman" pitchFamily="18" charset="0"/>
                <a:cs typeface="Times New Roman" pitchFamily="18" charset="0"/>
              </a:rPr>
              <a:t>Table </a:t>
            </a:r>
            <a:r>
              <a:rPr lang="en-GB" sz="2400" dirty="0">
                <a:ln w="0"/>
                <a:solidFill>
                  <a:schemeClr val="tx1"/>
                </a:solidFill>
                <a:latin typeface="Times New Roman" pitchFamily="18" charset="0"/>
                <a:cs typeface="Times New Roman" pitchFamily="18" charset="0"/>
              </a:rPr>
              <a:t>3</a:t>
            </a:r>
            <a:r>
              <a:rPr lang="en-GB" sz="2400" cap="none" spc="0" dirty="0">
                <a:ln w="0"/>
                <a:solidFill>
                  <a:schemeClr val="tx1"/>
                </a:solidFill>
                <a:latin typeface="Times New Roman" pitchFamily="18" charset="0"/>
                <a:cs typeface="Times New Roman" pitchFamily="18" charset="0"/>
              </a:rPr>
              <a:t>.</a:t>
            </a:r>
            <a:r>
              <a:rPr lang="en-GB" sz="2400" b="0" cap="none" spc="0" dirty="0">
                <a:ln w="0"/>
                <a:solidFill>
                  <a:schemeClr val="tx1"/>
                </a:solidFill>
                <a:latin typeface="Times New Roman" pitchFamily="18" charset="0"/>
                <a:cs typeface="Times New Roman" pitchFamily="18" charset="0"/>
              </a:rPr>
              <a:t> Different activation functions</a:t>
            </a:r>
            <a:endParaRPr lang="en-IN" sz="2400" b="0" cap="none" spc="0" dirty="0">
              <a:ln w="0"/>
              <a:solidFill>
                <a:schemeClr val="tx1"/>
              </a:solidFill>
            </a:endParaRPr>
          </a:p>
        </p:txBody>
      </p:sp>
      <mc:AlternateContent xmlns:mc="http://schemas.openxmlformats.org/markup-compatibility/2006" xmlns:a14="http://schemas.microsoft.com/office/drawing/2010/main">
        <mc:Choice Requires="a14">
          <p:graphicFrame>
            <p:nvGraphicFramePr>
              <p:cNvPr id="2" name="Table 6">
                <a:extLst>
                  <a:ext uri="{FF2B5EF4-FFF2-40B4-BE49-F238E27FC236}">
                    <a16:creationId xmlns:a16="http://schemas.microsoft.com/office/drawing/2014/main" id="{E70152A0-11D5-5827-F00F-2AEB636040A5}"/>
                  </a:ext>
                </a:extLst>
              </p:cNvPr>
              <p:cNvGraphicFramePr>
                <a:graphicFrameLocks noGrp="1"/>
              </p:cNvGraphicFramePr>
              <p:nvPr>
                <p:extLst>
                  <p:ext uri="{D42A27DB-BD31-4B8C-83A1-F6EECF244321}">
                    <p14:modId xmlns:p14="http://schemas.microsoft.com/office/powerpoint/2010/main" val="2441847701"/>
                  </p:ext>
                </p:extLst>
              </p:nvPr>
            </p:nvGraphicFramePr>
            <p:xfrm>
              <a:off x="1212182" y="838200"/>
              <a:ext cx="7703218" cy="5625785"/>
            </p:xfrm>
            <a:graphic>
              <a:graphicData uri="http://schemas.openxmlformats.org/drawingml/2006/table">
                <a:tbl>
                  <a:tblPr firstRow="1" bandRow="1">
                    <a:tableStyleId>{5940675A-B579-460E-94D1-54222C63F5DA}</a:tableStyleId>
                  </a:tblPr>
                  <a:tblGrid>
                    <a:gridCol w="1159126">
                      <a:extLst>
                        <a:ext uri="{9D8B030D-6E8A-4147-A177-3AD203B41FA5}">
                          <a16:colId xmlns:a16="http://schemas.microsoft.com/office/drawing/2014/main" val="2555435051"/>
                        </a:ext>
                      </a:extLst>
                    </a:gridCol>
                    <a:gridCol w="4334292">
                      <a:extLst>
                        <a:ext uri="{9D8B030D-6E8A-4147-A177-3AD203B41FA5}">
                          <a16:colId xmlns:a16="http://schemas.microsoft.com/office/drawing/2014/main" val="2583074848"/>
                        </a:ext>
                      </a:extLst>
                    </a:gridCol>
                    <a:gridCol w="2209800">
                      <a:extLst>
                        <a:ext uri="{9D8B030D-6E8A-4147-A177-3AD203B41FA5}">
                          <a16:colId xmlns:a16="http://schemas.microsoft.com/office/drawing/2014/main" val="548053707"/>
                        </a:ext>
                      </a:extLst>
                    </a:gridCol>
                  </a:tblGrid>
                  <a:tr h="370840">
                    <a:tc>
                      <a:txBody>
                        <a:bodyPr/>
                        <a:lstStyle/>
                        <a:p>
                          <a:pPr algn="ctr">
                            <a:lnSpc>
                              <a:spcPct val="150000"/>
                            </a:lnSpc>
                            <a:spcAft>
                              <a:spcPts val="1000"/>
                            </a:spcAft>
                            <a:tabLst>
                              <a:tab pos="4860925" algn="l"/>
                            </a:tabLst>
                          </a:pPr>
                          <a:r>
                            <a:rPr lang="en-GB"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Activation Functions</a:t>
                          </a:r>
                          <a:endParaRPr lang="en-IN" sz="16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50000"/>
                            </a:lnSpc>
                            <a:spcAft>
                              <a:spcPts val="1000"/>
                            </a:spcAft>
                            <a:tabLst>
                              <a:tab pos="4860925" algn="l"/>
                            </a:tabLst>
                          </a:pPr>
                          <a:r>
                            <a:rPr lang="en-GB"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6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r>
                            <a:rPr kumimoji="0" lang="en-IN" sz="1600" b="1" kern="1200" dirty="0">
                              <a:solidFill>
                                <a:schemeClr val="tx1"/>
                              </a:solidFill>
                              <a:effectLst/>
                              <a:latin typeface="Times New Roman" panose="02020603050405020304" pitchFamily="18" charset="0"/>
                              <a:cs typeface="Times New Roman" panose="02020603050405020304" pitchFamily="18" charset="0"/>
                            </a:rPr>
                            <a:t>Function</a:t>
                          </a:r>
                        </a:p>
                      </a:txBody>
                      <a:tcPr anchor="ctr"/>
                    </a:tc>
                    <a:extLst>
                      <a:ext uri="{0D108BD9-81ED-4DB2-BD59-A6C34878D82A}">
                        <a16:rowId xmlns:a16="http://schemas.microsoft.com/office/drawing/2014/main" val="1281760549"/>
                      </a:ext>
                    </a:extLst>
                  </a:tr>
                  <a:tr h="370840">
                    <a:tc>
                      <a:txBody>
                        <a:bodyPr/>
                        <a:lstStyle/>
                        <a:p>
                          <a:pPr algn="ctr">
                            <a:lnSpc>
                              <a:spcPct val="150000"/>
                            </a:lnSpc>
                            <a:spcAft>
                              <a:spcPts val="1000"/>
                            </a:spcAft>
                            <a:tabLst>
                              <a:tab pos="4860925" algn="l"/>
                            </a:tabLst>
                          </a:pPr>
                          <a:r>
                            <a:rPr lang="en-US" sz="1500" u="none" strike="noStrik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Tanh</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n-GB" sz="1500"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hyperbolic tangent (tanh) </a:t>
                          </a: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activation layer employs the tanh function on the applied layer’s input.</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14:m>
                            <m:oMathPara xmlns:m="http://schemas.openxmlformats.org/officeDocument/2006/math">
                              <m:oMathParaPr>
                                <m:jc m:val="centerGroup"/>
                              </m:oMathParaPr>
                              <m:oMath xmlns:m="http://schemas.openxmlformats.org/officeDocument/2006/math">
                                <m:func>
                                  <m:funcPr>
                                    <m:ctrlPr>
                                      <a:rPr lang="en-IN" sz="1200" b="0" i="1" smtClean="0">
                                        <a:solidFill>
                                          <a:schemeClr val="tx1"/>
                                        </a:solidFill>
                                        <a:latin typeface="Cambria Math" panose="02040503050406030204" pitchFamily="18" charset="0"/>
                                      </a:rPr>
                                    </m:ctrlPr>
                                  </m:funcPr>
                                  <m:fName>
                                    <m:r>
                                      <m:rPr>
                                        <m:sty m:val="p"/>
                                      </m:rPr>
                                      <a:rPr lang="en-IN" sz="1200" b="0" i="0" smtClean="0">
                                        <a:solidFill>
                                          <a:schemeClr val="tx1"/>
                                        </a:solidFill>
                                        <a:latin typeface="Cambria Math" panose="02040503050406030204" pitchFamily="18" charset="0"/>
                                      </a:rPr>
                                      <m:t>tanh</m:t>
                                    </m:r>
                                  </m:fName>
                                  <m:e>
                                    <m:d>
                                      <m:dPr>
                                        <m:ctrlPr>
                                          <a:rPr lang="en-IN" sz="1200" b="0" i="1" smtClean="0">
                                            <a:solidFill>
                                              <a:schemeClr val="tx1"/>
                                            </a:solidFill>
                                            <a:latin typeface="Cambria Math" panose="02040503050406030204" pitchFamily="18" charset="0"/>
                                          </a:rPr>
                                        </m:ctrlPr>
                                      </m:dPr>
                                      <m:e>
                                        <m:r>
                                          <a:rPr lang="en-IN" sz="1200" b="0" i="1" smtClean="0">
                                            <a:solidFill>
                                              <a:schemeClr val="tx1"/>
                                            </a:solidFill>
                                            <a:latin typeface="Cambria Math" panose="02040503050406030204" pitchFamily="18" charset="0"/>
                                          </a:rPr>
                                          <m:t>𝑧</m:t>
                                        </m:r>
                                      </m:e>
                                    </m:d>
                                  </m:e>
                                </m:func>
                                <m:r>
                                  <a:rPr lang="en-IN" sz="1200" b="0" i="1" smtClean="0">
                                    <a:solidFill>
                                      <a:schemeClr val="tx1"/>
                                    </a:solidFill>
                                    <a:latin typeface="Cambria Math" panose="02040503050406030204" pitchFamily="18" charset="0"/>
                                  </a:rPr>
                                  <m:t>=</m:t>
                                </m:r>
                                <m:f>
                                  <m:fPr>
                                    <m:ctrlPr>
                                      <a:rPr lang="en-IN" sz="1200" b="0" i="1" smtClean="0">
                                        <a:solidFill>
                                          <a:schemeClr val="tx1"/>
                                        </a:solidFill>
                                        <a:latin typeface="Cambria Math" panose="02040503050406030204" pitchFamily="18" charset="0"/>
                                      </a:rPr>
                                    </m:ctrlPr>
                                  </m:fPr>
                                  <m:num>
                                    <m:sSup>
                                      <m:sSupPr>
                                        <m:ctrlPr>
                                          <a:rPr lang="en-IN" sz="1200" b="0" i="1" smtClean="0">
                                            <a:solidFill>
                                              <a:schemeClr val="tx1"/>
                                            </a:solidFill>
                                            <a:latin typeface="Cambria Math" panose="02040503050406030204" pitchFamily="18" charset="0"/>
                                          </a:rPr>
                                        </m:ctrlPr>
                                      </m:sSupPr>
                                      <m:e>
                                        <m:r>
                                          <a:rPr lang="en-IN" sz="1200" b="0" i="1" smtClean="0">
                                            <a:solidFill>
                                              <a:schemeClr val="tx1"/>
                                            </a:solidFill>
                                            <a:latin typeface="Cambria Math" panose="02040503050406030204" pitchFamily="18" charset="0"/>
                                          </a:rPr>
                                          <m:t>𝑒</m:t>
                                        </m:r>
                                      </m:e>
                                      <m:sup>
                                        <m:r>
                                          <a:rPr lang="en-IN" sz="1200" b="0" i="1" smtClean="0">
                                            <a:solidFill>
                                              <a:schemeClr val="tx1"/>
                                            </a:solidFill>
                                            <a:latin typeface="Cambria Math" panose="02040503050406030204" pitchFamily="18" charset="0"/>
                                          </a:rPr>
                                          <m:t>𝑧</m:t>
                                        </m:r>
                                      </m:sup>
                                    </m:sSup>
                                    <m:r>
                                      <a:rPr lang="en-IN" sz="1200" b="0" i="1" smtClean="0">
                                        <a:solidFill>
                                          <a:schemeClr val="tx1"/>
                                        </a:solidFill>
                                        <a:latin typeface="Cambria Math" panose="02040503050406030204" pitchFamily="18" charset="0"/>
                                      </a:rPr>
                                      <m:t>−</m:t>
                                    </m:r>
                                    <m:sSup>
                                      <m:sSupPr>
                                        <m:ctrlPr>
                                          <a:rPr lang="en-IN" sz="1200" b="0" i="1" smtClean="0">
                                            <a:solidFill>
                                              <a:schemeClr val="tx1"/>
                                            </a:solidFill>
                                            <a:latin typeface="Cambria Math" panose="02040503050406030204" pitchFamily="18" charset="0"/>
                                          </a:rPr>
                                        </m:ctrlPr>
                                      </m:sSupPr>
                                      <m:e>
                                        <m:r>
                                          <a:rPr lang="en-IN" sz="1200" b="0" i="1" smtClean="0">
                                            <a:solidFill>
                                              <a:schemeClr val="tx1"/>
                                            </a:solidFill>
                                            <a:latin typeface="Cambria Math" panose="02040503050406030204" pitchFamily="18" charset="0"/>
                                          </a:rPr>
                                          <m:t>𝑒</m:t>
                                        </m:r>
                                      </m:e>
                                      <m:sup>
                                        <m:r>
                                          <a:rPr lang="en-IN" sz="1200" b="0" i="1" smtClean="0">
                                            <a:solidFill>
                                              <a:schemeClr val="tx1"/>
                                            </a:solidFill>
                                            <a:latin typeface="Cambria Math" panose="02040503050406030204" pitchFamily="18" charset="0"/>
                                          </a:rPr>
                                          <m:t>−</m:t>
                                        </m:r>
                                        <m:r>
                                          <a:rPr lang="en-IN" sz="1200" b="0" i="1" smtClean="0">
                                            <a:solidFill>
                                              <a:schemeClr val="tx1"/>
                                            </a:solidFill>
                                            <a:latin typeface="Cambria Math" panose="02040503050406030204" pitchFamily="18" charset="0"/>
                                          </a:rPr>
                                          <m:t>𝑧</m:t>
                                        </m:r>
                                      </m:sup>
                                    </m:sSup>
                                  </m:num>
                                  <m:den>
                                    <m:sSup>
                                      <m:sSupPr>
                                        <m:ctrlPr>
                                          <a:rPr lang="en-IN" sz="1200" b="0" i="1" smtClean="0">
                                            <a:solidFill>
                                              <a:schemeClr val="tx1"/>
                                            </a:solidFill>
                                            <a:latin typeface="Cambria Math" panose="02040503050406030204" pitchFamily="18" charset="0"/>
                                          </a:rPr>
                                        </m:ctrlPr>
                                      </m:sSupPr>
                                      <m:e>
                                        <m:r>
                                          <a:rPr lang="en-IN" sz="1200" b="0" i="1" smtClean="0">
                                            <a:solidFill>
                                              <a:schemeClr val="tx1"/>
                                            </a:solidFill>
                                            <a:latin typeface="Cambria Math" panose="02040503050406030204" pitchFamily="18" charset="0"/>
                                          </a:rPr>
                                          <m:t>𝑒</m:t>
                                        </m:r>
                                      </m:e>
                                      <m:sup>
                                        <m:r>
                                          <a:rPr lang="en-IN" sz="1200" b="0" i="1" smtClean="0">
                                            <a:solidFill>
                                              <a:schemeClr val="tx1"/>
                                            </a:solidFill>
                                            <a:latin typeface="Cambria Math" panose="02040503050406030204" pitchFamily="18" charset="0"/>
                                          </a:rPr>
                                          <m:t>𝑧</m:t>
                                        </m:r>
                                      </m:sup>
                                    </m:sSup>
                                    <m:r>
                                      <a:rPr lang="en-IN" sz="1200" b="0" i="1" smtClean="0">
                                        <a:solidFill>
                                          <a:schemeClr val="tx1"/>
                                        </a:solidFill>
                                        <a:latin typeface="Cambria Math" panose="02040503050406030204" pitchFamily="18" charset="0"/>
                                      </a:rPr>
                                      <m:t>+</m:t>
                                    </m:r>
                                    <m:sSup>
                                      <m:sSupPr>
                                        <m:ctrlPr>
                                          <a:rPr lang="en-IN" sz="1200" b="0" i="1" smtClean="0">
                                            <a:solidFill>
                                              <a:schemeClr val="tx1"/>
                                            </a:solidFill>
                                            <a:latin typeface="Cambria Math" panose="02040503050406030204" pitchFamily="18" charset="0"/>
                                          </a:rPr>
                                        </m:ctrlPr>
                                      </m:sSupPr>
                                      <m:e>
                                        <m:r>
                                          <a:rPr lang="en-IN" sz="1200" b="0" i="1" smtClean="0">
                                            <a:solidFill>
                                              <a:schemeClr val="tx1"/>
                                            </a:solidFill>
                                            <a:latin typeface="Cambria Math" panose="02040503050406030204" pitchFamily="18" charset="0"/>
                                          </a:rPr>
                                          <m:t>𝑒</m:t>
                                        </m:r>
                                      </m:e>
                                      <m:sup>
                                        <m:r>
                                          <a:rPr lang="en-IN" sz="1200" b="0" i="1" smtClean="0">
                                            <a:solidFill>
                                              <a:schemeClr val="tx1"/>
                                            </a:solidFill>
                                            <a:latin typeface="Cambria Math" panose="02040503050406030204" pitchFamily="18" charset="0"/>
                                          </a:rPr>
                                          <m:t>−</m:t>
                                        </m:r>
                                        <m:r>
                                          <a:rPr lang="en-IN" sz="1200" b="0" i="1" smtClean="0">
                                            <a:solidFill>
                                              <a:schemeClr val="tx1"/>
                                            </a:solidFill>
                                            <a:latin typeface="Cambria Math" panose="02040503050406030204" pitchFamily="18" charset="0"/>
                                          </a:rPr>
                                          <m:t>𝑧</m:t>
                                        </m:r>
                                      </m:sup>
                                    </m:sSup>
                                  </m:den>
                                </m:f>
                              </m:oMath>
                            </m:oMathPara>
                          </a14:m>
                          <a:endParaRPr lang="en-IN" sz="1200" dirty="0">
                            <a:solidFill>
                              <a:schemeClr val="tx1"/>
                            </a:solidFill>
                          </a:endParaRPr>
                        </a:p>
                      </a:txBody>
                      <a:tcPr/>
                    </a:tc>
                    <a:extLst>
                      <a:ext uri="{0D108BD9-81ED-4DB2-BD59-A6C34878D82A}">
                        <a16:rowId xmlns:a16="http://schemas.microsoft.com/office/drawing/2014/main" val="754065068"/>
                      </a:ext>
                    </a:extLst>
                  </a:tr>
                  <a:tr h="370840">
                    <a:tc>
                      <a:txBody>
                        <a:bodyPr/>
                        <a:lstStyle/>
                        <a:p>
                          <a:pPr algn="ctr">
                            <a:lnSpc>
                              <a:spcPct val="150000"/>
                            </a:lnSpc>
                            <a:spcAft>
                              <a:spcPts val="1000"/>
                            </a:spcAft>
                            <a:tabLst>
                              <a:tab pos="4860925" algn="l"/>
                            </a:tabLst>
                          </a:pPr>
                          <a:r>
                            <a:rPr lang="en-GB" sz="1500"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Sigmoid</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sigmoid layer implements a sigmoid function to its input and makes the output to be bound between the interval of 0 and 1.</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14:m>
                            <m:oMathPara xmlns:m="http://schemas.openxmlformats.org/officeDocument/2006/math">
                              <m:oMathParaPr>
                                <m:jc m:val="centerGroup"/>
                              </m:oMathParaPr>
                              <m:oMath xmlns:m="http://schemas.openxmlformats.org/officeDocument/2006/math">
                                <m:r>
                                  <a:rPr lang="en-IN" sz="1200" b="0" i="1" smtClean="0">
                                    <a:solidFill>
                                      <a:schemeClr val="tx1"/>
                                    </a:solidFill>
                                    <a:latin typeface="Cambria Math" panose="02040503050406030204" pitchFamily="18" charset="0"/>
                                  </a:rPr>
                                  <m:t>𝑆</m:t>
                                </m:r>
                                <m:d>
                                  <m:dPr>
                                    <m:ctrlPr>
                                      <a:rPr lang="en-IN" sz="1200" b="0" i="1" smtClean="0">
                                        <a:solidFill>
                                          <a:schemeClr val="tx1"/>
                                        </a:solidFill>
                                        <a:latin typeface="Cambria Math" panose="02040503050406030204" pitchFamily="18" charset="0"/>
                                      </a:rPr>
                                    </m:ctrlPr>
                                  </m:dPr>
                                  <m:e>
                                    <m:r>
                                      <a:rPr lang="en-IN" sz="1200" b="0" i="1" smtClean="0">
                                        <a:solidFill>
                                          <a:schemeClr val="tx1"/>
                                        </a:solidFill>
                                        <a:latin typeface="Cambria Math" panose="02040503050406030204" pitchFamily="18" charset="0"/>
                                      </a:rPr>
                                      <m:t>𝑧</m:t>
                                    </m:r>
                                  </m:e>
                                </m:d>
                                <m:r>
                                  <a:rPr lang="en-IN" sz="1200" b="0" i="1" smtClean="0">
                                    <a:solidFill>
                                      <a:schemeClr val="tx1"/>
                                    </a:solidFill>
                                    <a:latin typeface="Cambria Math" panose="02040503050406030204" pitchFamily="18" charset="0"/>
                                  </a:rPr>
                                  <m:t>=</m:t>
                                </m:r>
                                <m:f>
                                  <m:fPr>
                                    <m:ctrlPr>
                                      <a:rPr lang="en-IN" sz="1200" b="0" i="1" smtClean="0">
                                        <a:solidFill>
                                          <a:schemeClr val="tx1"/>
                                        </a:solidFill>
                                        <a:latin typeface="Cambria Math" panose="02040503050406030204" pitchFamily="18" charset="0"/>
                                      </a:rPr>
                                    </m:ctrlPr>
                                  </m:fPr>
                                  <m:num>
                                    <m:r>
                                      <a:rPr lang="en-IN" sz="1200" b="0" i="1" smtClean="0">
                                        <a:solidFill>
                                          <a:schemeClr val="tx1"/>
                                        </a:solidFill>
                                        <a:latin typeface="Cambria Math" panose="02040503050406030204" pitchFamily="18" charset="0"/>
                                      </a:rPr>
                                      <m:t>1</m:t>
                                    </m:r>
                                  </m:num>
                                  <m:den>
                                    <m:r>
                                      <a:rPr lang="en-IN" sz="1200" b="0" i="1" smtClean="0">
                                        <a:solidFill>
                                          <a:schemeClr val="tx1"/>
                                        </a:solidFill>
                                        <a:latin typeface="Cambria Math" panose="02040503050406030204" pitchFamily="18" charset="0"/>
                                      </a:rPr>
                                      <m:t>1+</m:t>
                                    </m:r>
                                    <m:sSup>
                                      <m:sSupPr>
                                        <m:ctrlPr>
                                          <a:rPr lang="en-IN" sz="1200" b="0" i="1" smtClean="0">
                                            <a:solidFill>
                                              <a:schemeClr val="tx1"/>
                                            </a:solidFill>
                                            <a:latin typeface="Cambria Math" panose="02040503050406030204" pitchFamily="18" charset="0"/>
                                          </a:rPr>
                                        </m:ctrlPr>
                                      </m:sSupPr>
                                      <m:e>
                                        <m:r>
                                          <a:rPr lang="en-IN" sz="1200" b="0" i="1" smtClean="0">
                                            <a:solidFill>
                                              <a:schemeClr val="tx1"/>
                                            </a:solidFill>
                                            <a:latin typeface="Cambria Math" panose="02040503050406030204" pitchFamily="18" charset="0"/>
                                          </a:rPr>
                                          <m:t>𝑒</m:t>
                                        </m:r>
                                      </m:e>
                                      <m:sup>
                                        <m:r>
                                          <a:rPr lang="en-IN" sz="1200" b="0" i="1" smtClean="0">
                                            <a:solidFill>
                                              <a:schemeClr val="tx1"/>
                                            </a:solidFill>
                                            <a:latin typeface="Cambria Math" panose="02040503050406030204" pitchFamily="18" charset="0"/>
                                          </a:rPr>
                                          <m:t>−</m:t>
                                        </m:r>
                                        <m:r>
                                          <a:rPr lang="en-IN" sz="1200" b="0" i="1" smtClean="0">
                                            <a:solidFill>
                                              <a:schemeClr val="tx1"/>
                                            </a:solidFill>
                                            <a:latin typeface="Cambria Math" panose="02040503050406030204" pitchFamily="18" charset="0"/>
                                          </a:rPr>
                                          <m:t>𝑧</m:t>
                                        </m:r>
                                      </m:sup>
                                    </m:sSup>
                                  </m:den>
                                </m:f>
                              </m:oMath>
                            </m:oMathPara>
                          </a14:m>
                          <a:endParaRPr lang="en-IN" sz="1200" dirty="0">
                            <a:solidFill>
                              <a:schemeClr val="tx1"/>
                            </a:solidFill>
                          </a:endParaRPr>
                        </a:p>
                      </a:txBody>
                      <a:tcPr/>
                    </a:tc>
                    <a:extLst>
                      <a:ext uri="{0D108BD9-81ED-4DB2-BD59-A6C34878D82A}">
                        <a16:rowId xmlns:a16="http://schemas.microsoft.com/office/drawing/2014/main" val="1581046511"/>
                      </a:ext>
                    </a:extLst>
                  </a:tr>
                  <a:tr h="370840">
                    <a:tc>
                      <a:txBody>
                        <a:bodyPr/>
                        <a:lstStyle/>
                        <a:p>
                          <a:pPr algn="ctr">
                            <a:lnSpc>
                              <a:spcPct val="150000"/>
                            </a:lnSpc>
                            <a:spcAft>
                              <a:spcPts val="1000"/>
                            </a:spcAft>
                            <a:tabLst>
                              <a:tab pos="4860925" algn="l"/>
                            </a:tabLst>
                          </a:pPr>
                          <a:r>
                            <a:rPr lang="en-US" sz="1500" u="none" strike="noStrik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ReLU</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ReLU layer applies a threshold to every element of the input matrix. The output is zero, when the element value is less than the threshold and the output value is same as the element value, when the element value is greater than the threshold value. </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14:m>
                            <m:oMathPara xmlns:m="http://schemas.openxmlformats.org/officeDocument/2006/math">
                              <m:oMathParaPr>
                                <m:jc m:val="centerGroup"/>
                              </m:oMathParaPr>
                              <m:oMath xmlns:m="http://schemas.openxmlformats.org/officeDocument/2006/math">
                                <m:r>
                                  <m:rPr>
                                    <m:sty m:val="p"/>
                                  </m:rPr>
                                  <a:rPr lang="en-IN" sz="1200" b="0" i="0" smtClean="0">
                                    <a:solidFill>
                                      <a:schemeClr val="tx1"/>
                                    </a:solidFill>
                                    <a:latin typeface="Cambria Math" panose="02040503050406030204" pitchFamily="18" charset="0"/>
                                  </a:rPr>
                                  <m:t>R</m:t>
                                </m:r>
                                <m:d>
                                  <m:dPr>
                                    <m:ctrlPr>
                                      <a:rPr lang="en-IN" sz="1200" b="0" i="1" smtClean="0">
                                        <a:solidFill>
                                          <a:schemeClr val="tx1"/>
                                        </a:solidFill>
                                        <a:latin typeface="Cambria Math" panose="02040503050406030204" pitchFamily="18" charset="0"/>
                                      </a:rPr>
                                    </m:ctrlPr>
                                  </m:dPr>
                                  <m:e>
                                    <m:r>
                                      <a:rPr lang="en-IN" sz="1200" b="0" i="1" smtClean="0">
                                        <a:solidFill>
                                          <a:schemeClr val="tx1"/>
                                        </a:solidFill>
                                        <a:latin typeface="Cambria Math" panose="02040503050406030204" pitchFamily="18" charset="0"/>
                                      </a:rPr>
                                      <m:t>𝑧</m:t>
                                    </m:r>
                                  </m:e>
                                </m:d>
                                <m:r>
                                  <a:rPr lang="en-IN" sz="1200" b="0" i="1" smtClean="0">
                                    <a:solidFill>
                                      <a:schemeClr val="tx1"/>
                                    </a:solidFill>
                                    <a:latin typeface="Cambria Math" panose="02040503050406030204" pitchFamily="18" charset="0"/>
                                  </a:rPr>
                                  <m:t>=</m:t>
                                </m:r>
                                <m:d>
                                  <m:dPr>
                                    <m:begChr m:val="{"/>
                                    <m:endChr m:val=""/>
                                    <m:ctrlPr>
                                      <a:rPr lang="en-IN" sz="1200" b="0" i="1" smtClean="0">
                                        <a:solidFill>
                                          <a:schemeClr val="tx1"/>
                                        </a:solidFill>
                                        <a:latin typeface="Cambria Math" panose="02040503050406030204" pitchFamily="18" charset="0"/>
                                      </a:rPr>
                                    </m:ctrlPr>
                                  </m:dPr>
                                  <m:e>
                                    <m:eqArr>
                                      <m:eqArrPr>
                                        <m:ctrlPr>
                                          <a:rPr lang="en-IN" sz="1200" b="0" i="1" smtClean="0">
                                            <a:solidFill>
                                              <a:schemeClr val="tx1"/>
                                            </a:solidFill>
                                            <a:latin typeface="Cambria Math" panose="02040503050406030204" pitchFamily="18" charset="0"/>
                                          </a:rPr>
                                        </m:ctrlPr>
                                      </m:eqArrPr>
                                      <m:e>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   </m:t>
                                        </m:r>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&gt;0</m:t>
                                        </m:r>
                                      </m:e>
                                      <m:e>
                                        <m:r>
                                          <a:rPr lang="en-IN" sz="1200" b="0" i="1" smtClean="0">
                                            <a:solidFill>
                                              <a:schemeClr val="tx1"/>
                                            </a:solidFill>
                                            <a:latin typeface="Cambria Math" panose="02040503050406030204" pitchFamily="18" charset="0"/>
                                          </a:rPr>
                                          <m:t>0,   </m:t>
                                        </m:r>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≤0</m:t>
                                        </m:r>
                                      </m:e>
                                    </m:eqArr>
                                  </m:e>
                                </m:d>
                              </m:oMath>
                            </m:oMathPara>
                          </a14:m>
                          <a:endParaRPr lang="en-IN" sz="1200" dirty="0">
                            <a:solidFill>
                              <a:schemeClr val="tx1"/>
                            </a:solidFill>
                          </a:endParaRPr>
                        </a:p>
                      </a:txBody>
                      <a:tcPr/>
                    </a:tc>
                    <a:extLst>
                      <a:ext uri="{0D108BD9-81ED-4DB2-BD59-A6C34878D82A}">
                        <a16:rowId xmlns:a16="http://schemas.microsoft.com/office/drawing/2014/main" val="3473139526"/>
                      </a:ext>
                    </a:extLst>
                  </a:tr>
                  <a:tr h="370840">
                    <a:tc>
                      <a:txBody>
                        <a:bodyPr/>
                        <a:lstStyle/>
                        <a:p>
                          <a:pPr algn="ctr">
                            <a:lnSpc>
                              <a:spcPct val="150000"/>
                            </a:lnSpc>
                            <a:spcAft>
                              <a:spcPts val="1000"/>
                            </a:spcAft>
                            <a:tabLst>
                              <a:tab pos="4860925" algn="l"/>
                            </a:tabLst>
                          </a:pPr>
                          <a:r>
                            <a:rPr lang="en-US" sz="1500" u="none" strike="noStrik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L</a:t>
                          </a:r>
                          <a:r>
                            <a:rPr lang="en-GB" sz="150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eaky ReLU</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leaky ReLU layer applies a threshold and the input value less than zero is multiplied by a fixed scalar.</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14:m>
                            <m:oMathPara xmlns:m="http://schemas.openxmlformats.org/officeDocument/2006/math">
                              <m:oMathParaPr>
                                <m:jc m:val="centerGroup"/>
                              </m:oMathParaPr>
                              <m:oMath xmlns:m="http://schemas.openxmlformats.org/officeDocument/2006/math">
                                <m:r>
                                  <a:rPr lang="en-IN" sz="1200" b="0" i="1" smtClean="0">
                                    <a:solidFill>
                                      <a:schemeClr val="tx1"/>
                                    </a:solidFill>
                                    <a:latin typeface="Cambria Math" panose="02040503050406030204" pitchFamily="18" charset="0"/>
                                  </a:rPr>
                                  <m:t>𝑅</m:t>
                                </m:r>
                                <m:d>
                                  <m:dPr>
                                    <m:ctrlPr>
                                      <a:rPr lang="en-IN" sz="1200" b="0" i="1" smtClean="0">
                                        <a:solidFill>
                                          <a:schemeClr val="tx1"/>
                                        </a:solidFill>
                                        <a:latin typeface="Cambria Math" panose="02040503050406030204" pitchFamily="18" charset="0"/>
                                      </a:rPr>
                                    </m:ctrlPr>
                                  </m:dPr>
                                  <m:e>
                                    <m:r>
                                      <a:rPr lang="en-IN" sz="1200" b="0" i="1" smtClean="0">
                                        <a:solidFill>
                                          <a:schemeClr val="tx1"/>
                                        </a:solidFill>
                                        <a:latin typeface="Cambria Math" panose="02040503050406030204" pitchFamily="18" charset="0"/>
                                      </a:rPr>
                                      <m:t>𝑧</m:t>
                                    </m:r>
                                  </m:e>
                                </m:d>
                                <m:r>
                                  <a:rPr lang="en-IN" sz="1200" b="0" i="1" smtClean="0">
                                    <a:solidFill>
                                      <a:schemeClr val="tx1"/>
                                    </a:solidFill>
                                    <a:latin typeface="Cambria Math" panose="02040503050406030204" pitchFamily="18" charset="0"/>
                                  </a:rPr>
                                  <m:t>=</m:t>
                                </m:r>
                                <m:d>
                                  <m:dPr>
                                    <m:begChr m:val="{"/>
                                    <m:endChr m:val=""/>
                                    <m:ctrlPr>
                                      <a:rPr lang="en-IN" sz="1200" b="0" i="1" smtClean="0">
                                        <a:solidFill>
                                          <a:schemeClr val="tx1"/>
                                        </a:solidFill>
                                        <a:latin typeface="Cambria Math" panose="02040503050406030204" pitchFamily="18" charset="0"/>
                                      </a:rPr>
                                    </m:ctrlPr>
                                  </m:dPr>
                                  <m:e>
                                    <m:eqArr>
                                      <m:eqArrPr>
                                        <m:ctrlPr>
                                          <a:rPr lang="en-IN" sz="1200" b="0" i="1" smtClean="0">
                                            <a:solidFill>
                                              <a:schemeClr val="tx1"/>
                                            </a:solidFill>
                                            <a:latin typeface="Cambria Math" panose="02040503050406030204" pitchFamily="18" charset="0"/>
                                          </a:rPr>
                                        </m:ctrlPr>
                                      </m:eqArrPr>
                                      <m:e>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     </m:t>
                                        </m:r>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&gt;0</m:t>
                                        </m:r>
                                      </m:e>
                                      <m:e>
                                        <m:r>
                                          <m:rPr>
                                            <m:sty m:val="p"/>
                                          </m:rPr>
                                          <a:rPr lang="el-GR" sz="1200" b="0" i="1" smtClean="0">
                                            <a:solidFill>
                                              <a:schemeClr val="tx1"/>
                                            </a:solidFill>
                                            <a:latin typeface="Cambria Math" panose="02040503050406030204" pitchFamily="18" charset="0"/>
                                          </a:rPr>
                                          <m:t>α</m:t>
                                        </m:r>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  </m:t>
                                        </m:r>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≤0</m:t>
                                        </m:r>
                                      </m:e>
                                    </m:eqArr>
                                  </m:e>
                                </m:d>
                              </m:oMath>
                            </m:oMathPara>
                          </a14:m>
                          <a:endParaRPr lang="en-IN" sz="1200" dirty="0">
                            <a:solidFill>
                              <a:schemeClr val="tx1"/>
                            </a:solidFill>
                          </a:endParaRPr>
                        </a:p>
                      </a:txBody>
                      <a:tcPr/>
                    </a:tc>
                    <a:extLst>
                      <a:ext uri="{0D108BD9-81ED-4DB2-BD59-A6C34878D82A}">
                        <a16:rowId xmlns:a16="http://schemas.microsoft.com/office/drawing/2014/main" val="686578386"/>
                      </a:ext>
                    </a:extLst>
                  </a:tr>
                  <a:tr h="370840">
                    <a:tc>
                      <a:txBody>
                        <a:bodyPr/>
                        <a:lstStyle/>
                        <a:p>
                          <a:pPr algn="ctr">
                            <a:lnSpc>
                              <a:spcPct val="150000"/>
                            </a:lnSpc>
                            <a:spcAft>
                              <a:spcPts val="1000"/>
                            </a:spcAft>
                            <a:tabLst>
                              <a:tab pos="4860925" algn="l"/>
                            </a:tabLst>
                          </a:pPr>
                          <a:r>
                            <a:rPr lang="en-US"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ELU</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 ELU layer handles positive inputs using the identity operation and negative inputs using the exponential nonlinearity.</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14:m>
                            <m:oMathPara xmlns:m="http://schemas.openxmlformats.org/officeDocument/2006/math">
                              <m:oMathParaPr>
                                <m:jc m:val="centerGroup"/>
                              </m:oMathParaPr>
                              <m:oMath xmlns:m="http://schemas.openxmlformats.org/officeDocument/2006/math">
                                <m:r>
                                  <a:rPr lang="en-IN" sz="1200" b="0" i="1" smtClean="0">
                                    <a:solidFill>
                                      <a:schemeClr val="tx1"/>
                                    </a:solidFill>
                                    <a:latin typeface="Cambria Math" panose="02040503050406030204" pitchFamily="18" charset="0"/>
                                  </a:rPr>
                                  <m:t>𝑅</m:t>
                                </m:r>
                                <m:d>
                                  <m:dPr>
                                    <m:ctrlPr>
                                      <a:rPr lang="en-IN" sz="1200" b="0" i="1" smtClean="0">
                                        <a:solidFill>
                                          <a:schemeClr val="tx1"/>
                                        </a:solidFill>
                                        <a:latin typeface="Cambria Math" panose="02040503050406030204" pitchFamily="18" charset="0"/>
                                      </a:rPr>
                                    </m:ctrlPr>
                                  </m:dPr>
                                  <m:e>
                                    <m:r>
                                      <a:rPr lang="en-IN" sz="1200" b="0" i="1" smtClean="0">
                                        <a:solidFill>
                                          <a:schemeClr val="tx1"/>
                                        </a:solidFill>
                                        <a:latin typeface="Cambria Math" panose="02040503050406030204" pitchFamily="18" charset="0"/>
                                      </a:rPr>
                                      <m:t>𝑧</m:t>
                                    </m:r>
                                  </m:e>
                                </m:d>
                                <m:r>
                                  <a:rPr lang="en-IN" sz="1200" b="0" i="1" smtClean="0">
                                    <a:solidFill>
                                      <a:schemeClr val="tx1"/>
                                    </a:solidFill>
                                    <a:latin typeface="Cambria Math" panose="02040503050406030204" pitchFamily="18" charset="0"/>
                                  </a:rPr>
                                  <m:t>=</m:t>
                                </m:r>
                                <m:d>
                                  <m:dPr>
                                    <m:begChr m:val="{"/>
                                    <m:endChr m:val=""/>
                                    <m:ctrlPr>
                                      <a:rPr lang="en-IN" sz="1200" b="0" i="1" smtClean="0">
                                        <a:solidFill>
                                          <a:schemeClr val="tx1"/>
                                        </a:solidFill>
                                        <a:latin typeface="Cambria Math" panose="02040503050406030204" pitchFamily="18" charset="0"/>
                                      </a:rPr>
                                    </m:ctrlPr>
                                  </m:dPr>
                                  <m:e>
                                    <m:eqArr>
                                      <m:eqArrPr>
                                        <m:ctrlPr>
                                          <a:rPr lang="en-IN" sz="1200" b="0" i="1" smtClean="0">
                                            <a:solidFill>
                                              <a:schemeClr val="tx1"/>
                                            </a:solidFill>
                                            <a:latin typeface="Cambria Math" panose="02040503050406030204" pitchFamily="18" charset="0"/>
                                          </a:rPr>
                                        </m:ctrlPr>
                                      </m:eqArrPr>
                                      <m:e>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             </m:t>
                                        </m:r>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&gt;0</m:t>
                                        </m:r>
                                      </m:e>
                                      <m:e>
                                        <m:r>
                                          <m:rPr>
                                            <m:sty m:val="p"/>
                                          </m:rPr>
                                          <a:rPr lang="el-GR" sz="1200" b="0" i="1" smtClean="0">
                                            <a:solidFill>
                                              <a:schemeClr val="tx1"/>
                                            </a:solidFill>
                                            <a:latin typeface="Cambria Math" panose="02040503050406030204" pitchFamily="18" charset="0"/>
                                          </a:rPr>
                                          <m:t>α</m:t>
                                        </m:r>
                                        <m:r>
                                          <a:rPr lang="en-IN" sz="1200" b="0" i="1" smtClean="0">
                                            <a:solidFill>
                                              <a:schemeClr val="tx1"/>
                                            </a:solidFill>
                                            <a:latin typeface="Cambria Math" panose="02040503050406030204" pitchFamily="18" charset="0"/>
                                          </a:rPr>
                                          <m:t>.</m:t>
                                        </m:r>
                                        <m:d>
                                          <m:dPr>
                                            <m:ctrlPr>
                                              <a:rPr lang="en-IN" sz="1200" b="0" i="1" smtClean="0">
                                                <a:solidFill>
                                                  <a:schemeClr val="tx1"/>
                                                </a:solidFill>
                                                <a:latin typeface="Cambria Math" panose="02040503050406030204" pitchFamily="18" charset="0"/>
                                              </a:rPr>
                                            </m:ctrlPr>
                                          </m:dPr>
                                          <m:e>
                                            <m:sSup>
                                              <m:sSupPr>
                                                <m:ctrlPr>
                                                  <a:rPr lang="en-IN" sz="1200" b="0" i="1" smtClean="0">
                                                    <a:solidFill>
                                                      <a:schemeClr val="tx1"/>
                                                    </a:solidFill>
                                                    <a:latin typeface="Cambria Math" panose="02040503050406030204" pitchFamily="18" charset="0"/>
                                                  </a:rPr>
                                                </m:ctrlPr>
                                              </m:sSupPr>
                                              <m:e>
                                                <m:r>
                                                  <a:rPr lang="en-IN" sz="1200" b="0" i="1" smtClean="0">
                                                    <a:solidFill>
                                                      <a:schemeClr val="tx1"/>
                                                    </a:solidFill>
                                                    <a:latin typeface="Cambria Math" panose="02040503050406030204" pitchFamily="18" charset="0"/>
                                                  </a:rPr>
                                                  <m:t>𝑒</m:t>
                                                </m:r>
                                              </m:e>
                                              <m:sup>
                                                <m:r>
                                                  <a:rPr lang="en-IN" sz="1200" b="0" i="1" smtClean="0">
                                                    <a:solidFill>
                                                      <a:schemeClr val="tx1"/>
                                                    </a:solidFill>
                                                    <a:latin typeface="Cambria Math" panose="02040503050406030204" pitchFamily="18" charset="0"/>
                                                  </a:rPr>
                                                  <m:t>𝑧</m:t>
                                                </m:r>
                                              </m:sup>
                                            </m:sSup>
                                            <m:r>
                                              <a:rPr lang="en-IN" sz="1200" b="0" i="1" smtClean="0">
                                                <a:solidFill>
                                                  <a:schemeClr val="tx1"/>
                                                </a:solidFill>
                                                <a:latin typeface="Cambria Math" panose="02040503050406030204" pitchFamily="18" charset="0"/>
                                              </a:rPr>
                                              <m:t>−1</m:t>
                                            </m:r>
                                          </m:e>
                                        </m:d>
                                        <m:r>
                                          <a:rPr lang="en-IN" sz="1200" b="0" i="1" smtClean="0">
                                            <a:solidFill>
                                              <a:schemeClr val="tx1"/>
                                            </a:solidFill>
                                            <a:latin typeface="Cambria Math" panose="02040503050406030204" pitchFamily="18" charset="0"/>
                                          </a:rPr>
                                          <m:t>, </m:t>
                                        </m:r>
                                        <m:r>
                                          <a:rPr lang="en-IN" sz="1200" b="0" i="1" smtClean="0">
                                            <a:solidFill>
                                              <a:schemeClr val="tx1"/>
                                            </a:solidFill>
                                            <a:latin typeface="Cambria Math" panose="02040503050406030204" pitchFamily="18" charset="0"/>
                                          </a:rPr>
                                          <m:t>𝑧</m:t>
                                        </m:r>
                                        <m:r>
                                          <a:rPr lang="en-IN" sz="1200" b="0" i="1" smtClean="0">
                                            <a:solidFill>
                                              <a:schemeClr val="tx1"/>
                                            </a:solidFill>
                                            <a:latin typeface="Cambria Math" panose="02040503050406030204" pitchFamily="18" charset="0"/>
                                          </a:rPr>
                                          <m:t>≤0</m:t>
                                        </m:r>
                                      </m:e>
                                    </m:eqArr>
                                  </m:e>
                                </m:d>
                              </m:oMath>
                            </m:oMathPara>
                          </a14:m>
                          <a:endParaRPr lang="en-IN" sz="1200" dirty="0">
                            <a:solidFill>
                              <a:schemeClr val="tx1"/>
                            </a:solidFill>
                          </a:endParaRPr>
                        </a:p>
                      </a:txBody>
                      <a:tcPr/>
                    </a:tc>
                    <a:extLst>
                      <a:ext uri="{0D108BD9-81ED-4DB2-BD59-A6C34878D82A}">
                        <a16:rowId xmlns:a16="http://schemas.microsoft.com/office/drawing/2014/main" val="214981600"/>
                      </a:ext>
                    </a:extLst>
                  </a:tr>
                </a:tbl>
              </a:graphicData>
            </a:graphic>
          </p:graphicFrame>
        </mc:Choice>
        <mc:Fallback xmlns="">
          <p:graphicFrame>
            <p:nvGraphicFramePr>
              <p:cNvPr id="2" name="Table 6">
                <a:extLst>
                  <a:ext uri="{FF2B5EF4-FFF2-40B4-BE49-F238E27FC236}">
                    <a16:creationId xmlns:a16="http://schemas.microsoft.com/office/drawing/2014/main" id="{E70152A0-11D5-5827-F00F-2AEB636040A5}"/>
                  </a:ext>
                </a:extLst>
              </p:cNvPr>
              <p:cNvGraphicFramePr>
                <a:graphicFrameLocks noGrp="1"/>
              </p:cNvGraphicFramePr>
              <p:nvPr>
                <p:extLst>
                  <p:ext uri="{D42A27DB-BD31-4B8C-83A1-F6EECF244321}">
                    <p14:modId xmlns:p14="http://schemas.microsoft.com/office/powerpoint/2010/main" val="2441847701"/>
                  </p:ext>
                </p:extLst>
              </p:nvPr>
            </p:nvGraphicFramePr>
            <p:xfrm>
              <a:off x="1212182" y="838200"/>
              <a:ext cx="7703218" cy="5625785"/>
            </p:xfrm>
            <a:graphic>
              <a:graphicData uri="http://schemas.openxmlformats.org/drawingml/2006/table">
                <a:tbl>
                  <a:tblPr firstRow="1" bandRow="1">
                    <a:tableStyleId>{5940675A-B579-460E-94D1-54222C63F5DA}</a:tableStyleId>
                  </a:tblPr>
                  <a:tblGrid>
                    <a:gridCol w="1159126">
                      <a:extLst>
                        <a:ext uri="{9D8B030D-6E8A-4147-A177-3AD203B41FA5}">
                          <a16:colId xmlns:a16="http://schemas.microsoft.com/office/drawing/2014/main" val="2555435051"/>
                        </a:ext>
                      </a:extLst>
                    </a:gridCol>
                    <a:gridCol w="4334292">
                      <a:extLst>
                        <a:ext uri="{9D8B030D-6E8A-4147-A177-3AD203B41FA5}">
                          <a16:colId xmlns:a16="http://schemas.microsoft.com/office/drawing/2014/main" val="2583074848"/>
                        </a:ext>
                      </a:extLst>
                    </a:gridCol>
                    <a:gridCol w="2209800">
                      <a:extLst>
                        <a:ext uri="{9D8B030D-6E8A-4147-A177-3AD203B41FA5}">
                          <a16:colId xmlns:a16="http://schemas.microsoft.com/office/drawing/2014/main" val="548053707"/>
                        </a:ext>
                      </a:extLst>
                    </a:gridCol>
                  </a:tblGrid>
                  <a:tr h="687705">
                    <a:tc>
                      <a:txBody>
                        <a:bodyPr/>
                        <a:lstStyle/>
                        <a:p>
                          <a:pPr algn="ctr">
                            <a:lnSpc>
                              <a:spcPct val="150000"/>
                            </a:lnSpc>
                            <a:spcAft>
                              <a:spcPts val="1000"/>
                            </a:spcAft>
                            <a:tabLst>
                              <a:tab pos="4860925" algn="l"/>
                            </a:tabLst>
                          </a:pPr>
                          <a:r>
                            <a:rPr lang="en-GB"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Activation Functions</a:t>
                          </a:r>
                          <a:endParaRPr lang="en-IN" sz="16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50000"/>
                            </a:lnSpc>
                            <a:spcAft>
                              <a:spcPts val="1000"/>
                            </a:spcAft>
                            <a:tabLst>
                              <a:tab pos="4860925" algn="l"/>
                            </a:tabLst>
                          </a:pPr>
                          <a:r>
                            <a:rPr lang="en-GB" sz="16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endParaRPr lang="en-IN" sz="16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r>
                            <a:rPr kumimoji="0" lang="en-IN" sz="1600" b="1" kern="1200" dirty="0">
                              <a:solidFill>
                                <a:schemeClr val="tx1"/>
                              </a:solidFill>
                              <a:effectLst/>
                              <a:latin typeface="Times New Roman" panose="02020603050405020304" pitchFamily="18" charset="0"/>
                              <a:cs typeface="Times New Roman" panose="02020603050405020304" pitchFamily="18" charset="0"/>
                            </a:rPr>
                            <a:t>Function</a:t>
                          </a:r>
                        </a:p>
                      </a:txBody>
                      <a:tcPr anchor="ctr"/>
                    </a:tc>
                    <a:extLst>
                      <a:ext uri="{0D108BD9-81ED-4DB2-BD59-A6C34878D82A}">
                        <a16:rowId xmlns:a16="http://schemas.microsoft.com/office/drawing/2014/main" val="1281760549"/>
                      </a:ext>
                    </a:extLst>
                  </a:tr>
                  <a:tr h="644716">
                    <a:tc>
                      <a:txBody>
                        <a:bodyPr/>
                        <a:lstStyle/>
                        <a:p>
                          <a:pPr algn="ctr">
                            <a:lnSpc>
                              <a:spcPct val="150000"/>
                            </a:lnSpc>
                            <a:spcAft>
                              <a:spcPts val="1000"/>
                            </a:spcAft>
                            <a:tabLst>
                              <a:tab pos="4860925" algn="l"/>
                            </a:tabLst>
                          </a:pPr>
                          <a:r>
                            <a:rPr lang="en-US" sz="1500" u="none" strike="noStrik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Tanh</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n-GB" sz="1500"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hyperbolic tangent (tanh) </a:t>
                          </a: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activation layer employs the tanh function on the applied layer’s input.</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endParaRPr lang="en-US"/>
                        </a:p>
                      </a:txBody>
                      <a:tcPr>
                        <a:blipFill>
                          <a:blip r:embed="rId3"/>
                          <a:stretch>
                            <a:fillRect l="-248760" t="-107547" r="-551" b="-771698"/>
                          </a:stretch>
                        </a:blipFill>
                      </a:tcPr>
                    </a:tc>
                    <a:extLst>
                      <a:ext uri="{0D108BD9-81ED-4DB2-BD59-A6C34878D82A}">
                        <a16:rowId xmlns:a16="http://schemas.microsoft.com/office/drawing/2014/main" val="754065068"/>
                      </a:ext>
                    </a:extLst>
                  </a:tr>
                  <a:tr h="987616">
                    <a:tc>
                      <a:txBody>
                        <a:bodyPr/>
                        <a:lstStyle/>
                        <a:p>
                          <a:pPr algn="ctr">
                            <a:lnSpc>
                              <a:spcPct val="150000"/>
                            </a:lnSpc>
                            <a:spcAft>
                              <a:spcPts val="1000"/>
                            </a:spcAft>
                            <a:tabLst>
                              <a:tab pos="4860925" algn="l"/>
                            </a:tabLst>
                          </a:pPr>
                          <a:r>
                            <a:rPr lang="en-GB" sz="1500" u="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Sigmoid</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sigmoid layer implements a sigmoid function to its input and makes the output to be bound between the interval of 0 and 1.</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endParaRPr lang="en-US"/>
                        </a:p>
                      </a:txBody>
                      <a:tcPr>
                        <a:blipFill>
                          <a:blip r:embed="rId3"/>
                          <a:stretch>
                            <a:fillRect l="-248760" t="-135802" r="-551" b="-404938"/>
                          </a:stretch>
                        </a:blipFill>
                      </a:tcPr>
                    </a:tc>
                    <a:extLst>
                      <a:ext uri="{0D108BD9-81ED-4DB2-BD59-A6C34878D82A}">
                        <a16:rowId xmlns:a16="http://schemas.microsoft.com/office/drawing/2014/main" val="1581046511"/>
                      </a:ext>
                    </a:extLst>
                  </a:tr>
                  <a:tr h="1673416">
                    <a:tc>
                      <a:txBody>
                        <a:bodyPr/>
                        <a:lstStyle/>
                        <a:p>
                          <a:pPr algn="ctr">
                            <a:lnSpc>
                              <a:spcPct val="150000"/>
                            </a:lnSpc>
                            <a:spcAft>
                              <a:spcPts val="1000"/>
                            </a:spcAft>
                            <a:tabLst>
                              <a:tab pos="4860925" algn="l"/>
                            </a:tabLst>
                          </a:pPr>
                          <a:r>
                            <a:rPr lang="en-US" sz="1500" u="none" strike="noStrik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ReLU</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ReLU layer applies a threshold to every element of the input matrix. The output is zero, when the element value is less than the threshold and the output value is same as the element value, when the element value is greater than the threshold value. </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endParaRPr lang="en-US"/>
                        </a:p>
                      </a:txBody>
                      <a:tcPr>
                        <a:blipFill>
                          <a:blip r:embed="rId3"/>
                          <a:stretch>
                            <a:fillRect l="-248760" t="-138909" r="-551" b="-138545"/>
                          </a:stretch>
                        </a:blipFill>
                      </a:tcPr>
                    </a:tc>
                    <a:extLst>
                      <a:ext uri="{0D108BD9-81ED-4DB2-BD59-A6C34878D82A}">
                        <a16:rowId xmlns:a16="http://schemas.microsoft.com/office/drawing/2014/main" val="3473139526"/>
                      </a:ext>
                    </a:extLst>
                  </a:tr>
                  <a:tr h="644716">
                    <a:tc>
                      <a:txBody>
                        <a:bodyPr/>
                        <a:lstStyle/>
                        <a:p>
                          <a:pPr algn="ctr">
                            <a:lnSpc>
                              <a:spcPct val="150000"/>
                            </a:lnSpc>
                            <a:spcAft>
                              <a:spcPts val="1000"/>
                            </a:spcAft>
                            <a:tabLst>
                              <a:tab pos="4860925" algn="l"/>
                            </a:tabLst>
                          </a:pPr>
                          <a:r>
                            <a:rPr lang="en-US" sz="1500" u="none" strike="noStrik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L</a:t>
                          </a:r>
                          <a:r>
                            <a:rPr lang="en-GB" sz="150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eaky ReLU</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 leaky ReLU layer applies a threshold and the input value less than zero is multiplied by a fixed scalar.</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endParaRPr lang="en-US"/>
                        </a:p>
                      </a:txBody>
                      <a:tcPr>
                        <a:blipFill>
                          <a:blip r:embed="rId3"/>
                          <a:stretch>
                            <a:fillRect l="-248760" t="-619811" r="-551" b="-259434"/>
                          </a:stretch>
                        </a:blipFill>
                      </a:tcPr>
                    </a:tc>
                    <a:extLst>
                      <a:ext uri="{0D108BD9-81ED-4DB2-BD59-A6C34878D82A}">
                        <a16:rowId xmlns:a16="http://schemas.microsoft.com/office/drawing/2014/main" val="686578386"/>
                      </a:ext>
                    </a:extLst>
                  </a:tr>
                  <a:tr h="987616">
                    <a:tc>
                      <a:txBody>
                        <a:bodyPr/>
                        <a:lstStyle/>
                        <a:p>
                          <a:pPr algn="ctr">
                            <a:lnSpc>
                              <a:spcPct val="150000"/>
                            </a:lnSpc>
                            <a:spcAft>
                              <a:spcPts val="1000"/>
                            </a:spcAft>
                            <a:tabLst>
                              <a:tab pos="4860925" algn="l"/>
                            </a:tabLst>
                          </a:pPr>
                          <a:r>
                            <a:rPr lang="en-US"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ELU</a:t>
                          </a:r>
                          <a:endParaRPr lang="en-IN" sz="1500" u="none"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just">
                            <a:lnSpc>
                              <a:spcPct val="150000"/>
                            </a:lnSpc>
                            <a:spcAft>
                              <a:spcPts val="1000"/>
                            </a:spcAft>
                            <a:tabLst>
                              <a:tab pos="4860925" algn="l"/>
                            </a:tabLst>
                          </a:pPr>
                          <a:r>
                            <a:rPr lang="en-GB"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 ELU layer handles positive inputs using the identity operation and negative inputs using the exponential nonlinearity.</a:t>
                          </a:r>
                          <a:endParaRPr lang="en-IN" sz="1500"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endParaRPr lang="en-US"/>
                        </a:p>
                      </a:txBody>
                      <a:tcPr>
                        <a:blipFill>
                          <a:blip r:embed="rId3"/>
                          <a:stretch>
                            <a:fillRect l="-248760" t="-470988" r="-551" b="-69753"/>
                          </a:stretch>
                        </a:blipFill>
                      </a:tcPr>
                    </a:tc>
                    <a:extLst>
                      <a:ext uri="{0D108BD9-81ED-4DB2-BD59-A6C34878D82A}">
                        <a16:rowId xmlns:a16="http://schemas.microsoft.com/office/drawing/2014/main" val="214981600"/>
                      </a:ext>
                    </a:extLst>
                  </a:tr>
                </a:tbl>
              </a:graphicData>
            </a:graphic>
          </p:graphicFrame>
        </mc:Fallback>
      </mc:AlternateContent>
    </p:spTree>
    <p:extLst>
      <p:ext uri="{BB962C8B-B14F-4D97-AF65-F5344CB8AC3E}">
        <p14:creationId xmlns:p14="http://schemas.microsoft.com/office/powerpoint/2010/main" val="3276997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65</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043608" y="76200"/>
            <a:ext cx="8100391" cy="523220"/>
          </a:xfrm>
          <a:prstGeom prst="rect">
            <a:avLst/>
          </a:prstGeom>
          <a:noFill/>
        </p:spPr>
        <p:txBody>
          <a:bodyPr wrap="square" lIns="91440" tIns="45720" rIns="91440" bIns="45720">
            <a:spAutoFit/>
          </a:bodyPr>
          <a:lstStyle/>
          <a:p>
            <a:r>
              <a:rPr lang="en-GB" sz="28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Analyzing</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the change in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activation functions</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0E3931B-F103-3827-6B10-CC79A2E17D46}"/>
              </a:ext>
            </a:extLst>
          </p:cNvPr>
          <p:cNvSpPr/>
          <p:nvPr/>
        </p:nvSpPr>
        <p:spPr>
          <a:xfrm>
            <a:off x="1219200" y="838200"/>
            <a:ext cx="7630065" cy="830997"/>
          </a:xfrm>
          <a:prstGeom prst="rect">
            <a:avLst/>
          </a:prstGeom>
          <a:noFill/>
        </p:spPr>
        <p:txBody>
          <a:bodyPr wrap="square" lIns="91440" tIns="45720" rIns="91440" bIns="45720">
            <a:spAutoFit/>
          </a:bodyPr>
          <a:lstStyle/>
          <a:p>
            <a:pPr algn="ctr"/>
            <a:r>
              <a:rPr lang="en-GB" sz="2400" cap="none" spc="0" dirty="0">
                <a:ln w="0"/>
                <a:solidFill>
                  <a:schemeClr val="tx1"/>
                </a:solidFill>
                <a:latin typeface="Times New Roman" pitchFamily="18" charset="0"/>
                <a:cs typeface="Times New Roman" pitchFamily="18" charset="0"/>
              </a:rPr>
              <a:t>Table 4.</a:t>
            </a:r>
            <a:r>
              <a:rPr lang="en-GB" sz="2400" b="0" cap="none" spc="0" dirty="0">
                <a:ln w="0"/>
                <a:solidFill>
                  <a:schemeClr val="tx1"/>
                </a:solidFill>
                <a:latin typeface="Times New Roman" pitchFamily="18" charset="0"/>
                <a:cs typeface="Times New Roman" pitchFamily="18" charset="0"/>
              </a:rPr>
              <a:t> Performance of the model by varying the activation function</a:t>
            </a:r>
            <a:endParaRPr lang="en-IN" sz="2400" b="0" cap="none" spc="0" dirty="0">
              <a:ln w="0"/>
              <a:solidFill>
                <a:schemeClr val="tx1"/>
              </a:solidFill>
            </a:endParaRPr>
          </a:p>
        </p:txBody>
      </p:sp>
      <p:pic>
        <p:nvPicPr>
          <p:cNvPr id="3" name="Picture 2">
            <a:extLst>
              <a:ext uri="{FF2B5EF4-FFF2-40B4-BE49-F238E27FC236}">
                <a16:creationId xmlns:a16="http://schemas.microsoft.com/office/drawing/2014/main" id="{75D4BB8E-794B-B508-0DA3-6C34DC51BD3D}"/>
              </a:ext>
            </a:extLst>
          </p:cNvPr>
          <p:cNvPicPr>
            <a:picLocks noChangeAspect="1"/>
          </p:cNvPicPr>
          <p:nvPr/>
        </p:nvPicPr>
        <p:blipFill>
          <a:blip r:embed="rId3"/>
          <a:stretch>
            <a:fillRect/>
          </a:stretch>
        </p:blipFill>
        <p:spPr>
          <a:xfrm>
            <a:off x="1835696" y="1669197"/>
            <a:ext cx="6327909" cy="4059597"/>
          </a:xfrm>
          <a:prstGeom prst="rect">
            <a:avLst/>
          </a:prstGeom>
        </p:spPr>
      </p:pic>
    </p:spTree>
    <p:extLst>
      <p:ext uri="{BB962C8B-B14F-4D97-AF65-F5344CB8AC3E}">
        <p14:creationId xmlns:p14="http://schemas.microsoft.com/office/powerpoint/2010/main" val="2540242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66</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066800" y="76200"/>
            <a:ext cx="8077199" cy="523220"/>
          </a:xfrm>
          <a:prstGeom prst="rect">
            <a:avLst/>
          </a:prstGeom>
          <a:noFill/>
        </p:spPr>
        <p:txBody>
          <a:bodyPr wrap="square" lIns="91440" tIns="45720" rIns="91440" bIns="45720">
            <a:spAutoFit/>
          </a:bodyPr>
          <a:lstStyle/>
          <a:p>
            <a:pPr algn="just"/>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Pooling strategies</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0E3931B-F103-3827-6B10-CC79A2E17D46}"/>
              </a:ext>
            </a:extLst>
          </p:cNvPr>
          <p:cNvSpPr/>
          <p:nvPr/>
        </p:nvSpPr>
        <p:spPr>
          <a:xfrm>
            <a:off x="1219200" y="685800"/>
            <a:ext cx="7630065" cy="5564344"/>
          </a:xfrm>
          <a:prstGeom prst="rect">
            <a:avLst/>
          </a:prstGeom>
          <a:noFill/>
        </p:spPr>
        <p:txBody>
          <a:bodyPr wrap="square" lIns="91440" tIns="45720" rIns="91440" bIns="45720">
            <a:spAutoFit/>
          </a:bodyPr>
          <a:lstStyle/>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pooling operation is done by sliding a 2D filter over every channel of the feature map.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features covered under this 2D filter are summarized and brought as a single value.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next processing is done on the summarized features.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feature map dimensions are greatly reduced.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computations and the learnable parameters in the neural network are reduced. </a:t>
            </a:r>
          </a:p>
          <a:p>
            <a:pPr marL="342900" indent="-342900" algn="just">
              <a:lnSpc>
                <a:spcPct val="150000"/>
              </a:lnSpc>
              <a:buFont typeface="Arial" panose="020B0604020202020204" pitchFamily="34" charset="0"/>
              <a:buChar char="•"/>
            </a:pPr>
            <a:r>
              <a:rPr lang="en-GB" sz="2400" b="0" cap="none" spc="0" dirty="0">
                <a:ln w="0"/>
                <a:solidFill>
                  <a:schemeClr val="tx1"/>
                </a:solidFill>
                <a:latin typeface="Times New Roman" pitchFamily="18" charset="0"/>
                <a:cs typeface="Times New Roman" pitchFamily="18" charset="0"/>
              </a:rPr>
              <a:t>The model becomes stronger to variations in the feature position in the input image. </a:t>
            </a:r>
            <a:endParaRPr lang="en-IN" sz="2400" b="0" cap="none" spc="0" dirty="0">
              <a:ln w="0"/>
              <a:solidFill>
                <a:schemeClr val="tx1"/>
              </a:solidFill>
            </a:endParaRPr>
          </a:p>
        </p:txBody>
      </p:sp>
    </p:spTree>
    <p:extLst>
      <p:ext uri="{BB962C8B-B14F-4D97-AF65-F5344CB8AC3E}">
        <p14:creationId xmlns:p14="http://schemas.microsoft.com/office/powerpoint/2010/main" val="980935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67</a:t>
            </a:fld>
            <a:endParaRPr lang="en-US"/>
          </a:p>
        </p:txBody>
      </p:sp>
      <p:sp>
        <p:nvSpPr>
          <p:cNvPr id="6" name="Rectangle 5">
            <a:extLst>
              <a:ext uri="{FF2B5EF4-FFF2-40B4-BE49-F238E27FC236}">
                <a16:creationId xmlns:a16="http://schemas.microsoft.com/office/drawing/2014/main" id="{C0E3931B-F103-3827-6B10-CC79A2E17D46}"/>
              </a:ext>
            </a:extLst>
          </p:cNvPr>
          <p:cNvSpPr/>
          <p:nvPr/>
        </p:nvSpPr>
        <p:spPr>
          <a:xfrm>
            <a:off x="1212183" y="457200"/>
            <a:ext cx="7630065" cy="830997"/>
          </a:xfrm>
          <a:prstGeom prst="rect">
            <a:avLst/>
          </a:prstGeom>
          <a:noFill/>
        </p:spPr>
        <p:txBody>
          <a:bodyPr wrap="square" lIns="91440" tIns="45720" rIns="91440" bIns="45720">
            <a:spAutoFit/>
          </a:bodyPr>
          <a:lstStyle/>
          <a:p>
            <a:pPr algn="ctr"/>
            <a:r>
              <a:rPr lang="en-GB" sz="2400" cap="none" spc="0" dirty="0">
                <a:ln w="0"/>
                <a:solidFill>
                  <a:schemeClr val="tx1"/>
                </a:solidFill>
                <a:latin typeface="Times New Roman" pitchFamily="18" charset="0"/>
                <a:cs typeface="Times New Roman" pitchFamily="18" charset="0"/>
              </a:rPr>
              <a:t>Table 5.</a:t>
            </a:r>
            <a:r>
              <a:rPr lang="en-GB" sz="2400" b="0" cap="none" spc="0" dirty="0">
                <a:ln w="0"/>
                <a:solidFill>
                  <a:schemeClr val="tx1"/>
                </a:solidFill>
                <a:latin typeface="Times New Roman" pitchFamily="18" charset="0"/>
                <a:cs typeface="Times New Roman" pitchFamily="18" charset="0"/>
              </a:rPr>
              <a:t> Performance of the model by varying the pooling strategy</a:t>
            </a:r>
            <a:endParaRPr lang="en-IN" sz="2400" b="0" cap="none" spc="0" dirty="0">
              <a:ln w="0"/>
              <a:solidFill>
                <a:schemeClr val="tx1"/>
              </a:solidFill>
            </a:endParaRPr>
          </a:p>
        </p:txBody>
      </p:sp>
      <p:graphicFrame>
        <p:nvGraphicFramePr>
          <p:cNvPr id="2" name="Table 1">
            <a:extLst>
              <a:ext uri="{FF2B5EF4-FFF2-40B4-BE49-F238E27FC236}">
                <a16:creationId xmlns:a16="http://schemas.microsoft.com/office/drawing/2014/main" id="{199A6E65-E9B6-15C2-2DAA-877C07C8328A}"/>
              </a:ext>
            </a:extLst>
          </p:cNvPr>
          <p:cNvGraphicFramePr>
            <a:graphicFrameLocks noGrp="1"/>
          </p:cNvGraphicFramePr>
          <p:nvPr>
            <p:extLst>
              <p:ext uri="{D42A27DB-BD31-4B8C-83A1-F6EECF244321}">
                <p14:modId xmlns:p14="http://schemas.microsoft.com/office/powerpoint/2010/main" val="3802267597"/>
              </p:ext>
            </p:extLst>
          </p:nvPr>
        </p:nvGraphicFramePr>
        <p:xfrm>
          <a:off x="1981200" y="1447800"/>
          <a:ext cx="6324601" cy="3906867"/>
        </p:xfrm>
        <a:graphic>
          <a:graphicData uri="http://schemas.openxmlformats.org/drawingml/2006/table">
            <a:tbl>
              <a:tblPr firstRow="1" firstCol="1" bandRow="1">
                <a:tableStyleId>{5940675A-B579-460E-94D1-54222C63F5DA}</a:tableStyleId>
              </a:tblPr>
              <a:tblGrid>
                <a:gridCol w="1904034">
                  <a:extLst>
                    <a:ext uri="{9D8B030D-6E8A-4147-A177-3AD203B41FA5}">
                      <a16:colId xmlns:a16="http://schemas.microsoft.com/office/drawing/2014/main" val="280325831"/>
                    </a:ext>
                  </a:extLst>
                </a:gridCol>
                <a:gridCol w="4420567">
                  <a:extLst>
                    <a:ext uri="{9D8B030D-6E8A-4147-A177-3AD203B41FA5}">
                      <a16:colId xmlns:a16="http://schemas.microsoft.com/office/drawing/2014/main" val="599469056"/>
                    </a:ext>
                  </a:extLst>
                </a:gridCol>
              </a:tblGrid>
              <a:tr h="642203">
                <a:tc>
                  <a:txBody>
                    <a:bodyPr/>
                    <a:lstStyle/>
                    <a:p>
                      <a:pPr algn="ctr">
                        <a:lnSpc>
                          <a:spcPct val="150000"/>
                        </a:lnSpc>
                        <a:spcBef>
                          <a:spcPts val="1200"/>
                        </a:spcBef>
                        <a:spcAft>
                          <a:spcPts val="1000"/>
                        </a:spcAft>
                        <a:tabLst>
                          <a:tab pos="4860925" algn="l"/>
                        </a:tabLst>
                      </a:pPr>
                      <a:r>
                        <a:rPr lang="en-US" sz="1800" b="1" dirty="0">
                          <a:effectLst/>
                          <a:latin typeface="Times New Roman" panose="02020603050405020304" pitchFamily="18" charset="0"/>
                          <a:cs typeface="Times New Roman" panose="02020603050405020304" pitchFamily="18" charset="0"/>
                        </a:rPr>
                        <a:t>Pooling Strategy</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200"/>
                        </a:spcBef>
                        <a:spcAft>
                          <a:spcPts val="1200"/>
                        </a:spcAft>
                        <a:tabLst>
                          <a:tab pos="4860925" algn="l"/>
                        </a:tabLst>
                      </a:pPr>
                      <a:r>
                        <a:rPr lang="en-US" sz="1800" b="1" dirty="0">
                          <a:effectLst/>
                          <a:latin typeface="Times New Roman" panose="02020603050405020304" pitchFamily="18" charset="0"/>
                          <a:cs typeface="Times New Roman" panose="02020603050405020304" pitchFamily="18" charset="0"/>
                        </a:rPr>
                        <a:t>Description</a:t>
                      </a:r>
                    </a:p>
                  </a:txBody>
                  <a:tcPr marL="68580" marR="68580" marT="0" marB="0" anchor="ctr"/>
                </a:tc>
                <a:extLst>
                  <a:ext uri="{0D108BD9-81ED-4DB2-BD59-A6C34878D82A}">
                    <a16:rowId xmlns:a16="http://schemas.microsoft.com/office/drawing/2014/main" val="1750106422"/>
                  </a:ext>
                </a:extLst>
              </a:tr>
              <a:tr h="659765">
                <a:tc>
                  <a:txBody>
                    <a:bodyPr/>
                    <a:lstStyle/>
                    <a:p>
                      <a:pPr marL="0" indent="0" algn="ctr">
                        <a:lnSpc>
                          <a:spcPct val="150000"/>
                        </a:lnSpc>
                        <a:spcAft>
                          <a:spcPts val="1800"/>
                        </a:spcAft>
                        <a:tabLst>
                          <a:tab pos="4860925" algn="l"/>
                        </a:tabLst>
                      </a:pPr>
                      <a:r>
                        <a:rPr lang="en-IN" sz="1500" dirty="0">
                          <a:effectLst/>
                          <a:latin typeface="Times New Roman" panose="02020603050405020304" pitchFamily="18" charset="0"/>
                          <a:ea typeface="Times New Roman" panose="02020603050405020304" pitchFamily="18" charset="0"/>
                          <a:cs typeface="Latha" panose="020B0604020202020204" pitchFamily="34" charset="0"/>
                        </a:rPr>
                        <a:t>Average Pooling</a:t>
                      </a:r>
                    </a:p>
                  </a:txBody>
                  <a:tcPr marL="68580" marR="68580" marT="0" marB="0" anchor="ctr"/>
                </a:tc>
                <a:tc>
                  <a:txBody>
                    <a:bodyPr/>
                    <a:lstStyle/>
                    <a:p>
                      <a:pPr marL="0" indent="0" algn="just">
                        <a:lnSpc>
                          <a:spcPct val="150000"/>
                        </a:lnSpc>
                        <a:spcAft>
                          <a:spcPts val="1800"/>
                        </a:spcAft>
                        <a:tabLst>
                          <a:tab pos="4860925" algn="l"/>
                        </a:tabLst>
                      </a:pPr>
                      <a:r>
                        <a:rPr lang="en-GB" sz="1500" dirty="0" err="1">
                          <a:effectLst/>
                          <a:latin typeface="Times New Roman" panose="02020603050405020304" pitchFamily="18" charset="0"/>
                          <a:cs typeface="Times New Roman" panose="02020603050405020304" pitchFamily="18" charset="0"/>
                        </a:rPr>
                        <a:t>Downsampling</a:t>
                      </a:r>
                      <a:r>
                        <a:rPr lang="en-GB" sz="1500" dirty="0">
                          <a:effectLst/>
                          <a:latin typeface="Times New Roman" panose="02020603050405020304" pitchFamily="18" charset="0"/>
                          <a:cs typeface="Times New Roman" panose="02020603050405020304" pitchFamily="18" charset="0"/>
                        </a:rPr>
                        <a:t> is performed by dividing the input into rectangular pooling regions and then, each region’s average is calculated.</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0635135"/>
                  </a:ext>
                </a:extLst>
              </a:tr>
              <a:tr h="0">
                <a:tc>
                  <a:txBody>
                    <a:bodyPr/>
                    <a:lstStyle/>
                    <a:p>
                      <a:pPr marL="0" indent="0" algn="ctr">
                        <a:lnSpc>
                          <a:spcPct val="150000"/>
                        </a:lnSpc>
                        <a:spcAft>
                          <a:spcPts val="1800"/>
                        </a:spcAft>
                        <a:tabLst>
                          <a:tab pos="4860925" algn="l"/>
                        </a:tabLst>
                      </a:pPr>
                      <a:r>
                        <a:rPr lang="en-IN" sz="1500" dirty="0">
                          <a:effectLst/>
                          <a:latin typeface="Times New Roman" panose="02020603050405020304" pitchFamily="18" charset="0"/>
                          <a:ea typeface="Times New Roman" panose="02020603050405020304" pitchFamily="18" charset="0"/>
                          <a:cs typeface="Latha" panose="020B0604020202020204" pitchFamily="34" charset="0"/>
                        </a:rPr>
                        <a:t>Global Average Pooling</a:t>
                      </a:r>
                    </a:p>
                  </a:txBody>
                  <a:tcPr marL="68580" marR="68580" marT="0" marB="0" anchor="ctr"/>
                </a:tc>
                <a:tc>
                  <a:txBody>
                    <a:bodyPr/>
                    <a:lstStyle/>
                    <a:p>
                      <a:pPr marL="0" indent="0" algn="just">
                        <a:lnSpc>
                          <a:spcPct val="150000"/>
                        </a:lnSpc>
                        <a:spcAft>
                          <a:spcPts val="1800"/>
                        </a:spcAft>
                        <a:tabLst>
                          <a:tab pos="4860925" algn="l"/>
                        </a:tabLst>
                      </a:pPr>
                      <a:r>
                        <a:rPr lang="en-GB" sz="1500" dirty="0" err="1">
                          <a:effectLst/>
                          <a:latin typeface="Times New Roman" panose="02020603050405020304" pitchFamily="18" charset="0"/>
                          <a:cs typeface="Times New Roman" panose="02020603050405020304" pitchFamily="18" charset="0"/>
                        </a:rPr>
                        <a:t>Downsampling</a:t>
                      </a:r>
                      <a:r>
                        <a:rPr lang="en-GB" sz="1500" dirty="0">
                          <a:effectLst/>
                          <a:latin typeface="Times New Roman" panose="02020603050405020304" pitchFamily="18" charset="0"/>
                          <a:cs typeface="Times New Roman" panose="02020603050405020304" pitchFamily="18" charset="0"/>
                        </a:rPr>
                        <a:t> is performed by calculating the average of the input.</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2396632"/>
                  </a:ext>
                </a:extLst>
              </a:tr>
              <a:tr h="0">
                <a:tc>
                  <a:txBody>
                    <a:bodyPr/>
                    <a:lstStyle/>
                    <a:p>
                      <a:pPr marL="0" indent="0" algn="ctr">
                        <a:lnSpc>
                          <a:spcPct val="150000"/>
                        </a:lnSpc>
                        <a:spcAft>
                          <a:spcPts val="1800"/>
                        </a:spcAft>
                        <a:tabLst>
                          <a:tab pos="4860925" algn="l"/>
                        </a:tabLst>
                      </a:pPr>
                      <a:r>
                        <a:rPr lang="en-IN" sz="1500" dirty="0">
                          <a:effectLst/>
                          <a:latin typeface="Times New Roman" panose="02020603050405020304" pitchFamily="18" charset="0"/>
                          <a:ea typeface="Times New Roman" panose="02020603050405020304" pitchFamily="18" charset="0"/>
                          <a:cs typeface="Latha" panose="020B0604020202020204" pitchFamily="34" charset="0"/>
                        </a:rPr>
                        <a:t>Max Pooling Layer</a:t>
                      </a:r>
                    </a:p>
                  </a:txBody>
                  <a:tcPr marL="68580" marR="68580" marT="0" marB="0" anchor="ctr"/>
                </a:tc>
                <a:tc>
                  <a:txBody>
                    <a:bodyPr/>
                    <a:lstStyle/>
                    <a:p>
                      <a:pPr marL="0" indent="0" algn="just">
                        <a:lnSpc>
                          <a:spcPct val="150000"/>
                        </a:lnSpc>
                        <a:spcAft>
                          <a:spcPts val="1800"/>
                        </a:spcAft>
                        <a:tabLst>
                          <a:tab pos="4860925" algn="l"/>
                        </a:tabLst>
                      </a:pPr>
                      <a:r>
                        <a:rPr lang="en-GB" sz="1500" dirty="0" err="1">
                          <a:effectLst/>
                          <a:latin typeface="Times New Roman" panose="02020603050405020304" pitchFamily="18" charset="0"/>
                          <a:cs typeface="Times New Roman" panose="02020603050405020304" pitchFamily="18" charset="0"/>
                        </a:rPr>
                        <a:t>Downsampling</a:t>
                      </a:r>
                      <a:r>
                        <a:rPr lang="en-GB" sz="1500" dirty="0">
                          <a:effectLst/>
                          <a:latin typeface="Times New Roman" panose="02020603050405020304" pitchFamily="18" charset="0"/>
                          <a:cs typeface="Times New Roman" panose="02020603050405020304" pitchFamily="18" charset="0"/>
                        </a:rPr>
                        <a:t> is performed by dividing the input into rectangular pooling regions and then, each region’s maximum is calculated.</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8427955"/>
                  </a:ext>
                </a:extLst>
              </a:tr>
              <a:tr h="0">
                <a:tc>
                  <a:txBody>
                    <a:bodyPr/>
                    <a:lstStyle/>
                    <a:p>
                      <a:pPr marL="0" indent="0" algn="ctr">
                        <a:lnSpc>
                          <a:spcPct val="150000"/>
                        </a:lnSpc>
                        <a:spcAft>
                          <a:spcPts val="1800"/>
                        </a:spcAft>
                        <a:tabLst>
                          <a:tab pos="4860925" algn="l"/>
                        </a:tabLst>
                      </a:pPr>
                      <a:r>
                        <a:rPr lang="en-IN" sz="1500" dirty="0">
                          <a:effectLst/>
                          <a:latin typeface="Times New Roman" panose="02020603050405020304" pitchFamily="18" charset="0"/>
                          <a:ea typeface="Times New Roman" panose="02020603050405020304" pitchFamily="18" charset="0"/>
                          <a:cs typeface="Latha" panose="020B0604020202020204" pitchFamily="34" charset="0"/>
                        </a:rPr>
                        <a:t>Global Max Pooling</a:t>
                      </a:r>
                    </a:p>
                  </a:txBody>
                  <a:tcPr marL="68580" marR="68580" marT="0" marB="0" anchor="ctr"/>
                </a:tc>
                <a:tc>
                  <a:txBody>
                    <a:bodyPr/>
                    <a:lstStyle/>
                    <a:p>
                      <a:pPr marL="0" indent="0" algn="just">
                        <a:lnSpc>
                          <a:spcPct val="150000"/>
                        </a:lnSpc>
                        <a:spcAft>
                          <a:spcPts val="1800"/>
                        </a:spcAft>
                        <a:tabLst>
                          <a:tab pos="4860925" algn="l"/>
                        </a:tabLst>
                      </a:pPr>
                      <a:r>
                        <a:rPr lang="en-GB" sz="1500" dirty="0" err="1">
                          <a:effectLst/>
                          <a:latin typeface="Times New Roman" panose="02020603050405020304" pitchFamily="18" charset="0"/>
                          <a:cs typeface="Times New Roman" panose="02020603050405020304" pitchFamily="18" charset="0"/>
                        </a:rPr>
                        <a:t>Downsampling</a:t>
                      </a:r>
                      <a:r>
                        <a:rPr lang="en-GB" sz="1500" dirty="0">
                          <a:effectLst/>
                          <a:latin typeface="Times New Roman" panose="02020603050405020304" pitchFamily="18" charset="0"/>
                          <a:cs typeface="Times New Roman" panose="02020603050405020304" pitchFamily="18" charset="0"/>
                        </a:rPr>
                        <a:t> is performed by calculating the maximum of the input.</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1524120"/>
                  </a:ext>
                </a:extLst>
              </a:tr>
            </a:tbl>
          </a:graphicData>
        </a:graphic>
      </p:graphicFrame>
    </p:spTree>
    <p:extLst>
      <p:ext uri="{BB962C8B-B14F-4D97-AF65-F5344CB8AC3E}">
        <p14:creationId xmlns:p14="http://schemas.microsoft.com/office/powerpoint/2010/main" val="15761409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68</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043608" y="76200"/>
            <a:ext cx="8100391" cy="523220"/>
          </a:xfrm>
          <a:prstGeom prst="rect">
            <a:avLst/>
          </a:prstGeom>
          <a:noFill/>
        </p:spPr>
        <p:txBody>
          <a:bodyPr wrap="square" lIns="91440" tIns="45720" rIns="91440" bIns="45720">
            <a:spAutoFit/>
          </a:bodyPr>
          <a:lstStyle/>
          <a:p>
            <a:r>
              <a:rPr lang="en-GB" sz="28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Analyzing</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the change in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pooling strategies</a:t>
            </a:r>
            <a:endParaRPr lang="en-IN"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0E3931B-F103-3827-6B10-CC79A2E17D46}"/>
              </a:ext>
            </a:extLst>
          </p:cNvPr>
          <p:cNvSpPr/>
          <p:nvPr/>
        </p:nvSpPr>
        <p:spPr>
          <a:xfrm>
            <a:off x="1219200" y="838200"/>
            <a:ext cx="7630065" cy="830997"/>
          </a:xfrm>
          <a:prstGeom prst="rect">
            <a:avLst/>
          </a:prstGeom>
          <a:noFill/>
        </p:spPr>
        <p:txBody>
          <a:bodyPr wrap="square" lIns="91440" tIns="45720" rIns="91440" bIns="45720">
            <a:spAutoFit/>
          </a:bodyPr>
          <a:lstStyle/>
          <a:p>
            <a:pPr algn="ctr"/>
            <a:r>
              <a:rPr lang="en-GB" sz="2400" cap="none" spc="0" dirty="0">
                <a:ln w="0"/>
                <a:solidFill>
                  <a:schemeClr val="tx1"/>
                </a:solidFill>
                <a:latin typeface="Times New Roman" pitchFamily="18" charset="0"/>
                <a:cs typeface="Times New Roman" pitchFamily="18" charset="0"/>
              </a:rPr>
              <a:t>Table 6.</a:t>
            </a:r>
            <a:r>
              <a:rPr lang="en-GB" sz="2400" b="0" cap="none" spc="0" dirty="0">
                <a:ln w="0"/>
                <a:solidFill>
                  <a:schemeClr val="tx1"/>
                </a:solidFill>
                <a:latin typeface="Times New Roman" pitchFamily="18" charset="0"/>
                <a:cs typeface="Times New Roman" pitchFamily="18" charset="0"/>
              </a:rPr>
              <a:t> Performance of the model by varying the pooling strategy</a:t>
            </a:r>
            <a:endParaRPr lang="en-IN" sz="2400" b="0" cap="none" spc="0" dirty="0">
              <a:ln w="0"/>
              <a:solidFill>
                <a:schemeClr val="tx1"/>
              </a:solidFill>
            </a:endParaRPr>
          </a:p>
        </p:txBody>
      </p:sp>
      <p:pic>
        <p:nvPicPr>
          <p:cNvPr id="7" name="Picture 6">
            <a:extLst>
              <a:ext uri="{FF2B5EF4-FFF2-40B4-BE49-F238E27FC236}">
                <a16:creationId xmlns:a16="http://schemas.microsoft.com/office/drawing/2014/main" id="{CEE7BE9E-9D51-93A9-5DA5-4CC0ACF2C3C3}"/>
              </a:ext>
            </a:extLst>
          </p:cNvPr>
          <p:cNvPicPr>
            <a:picLocks noChangeAspect="1"/>
          </p:cNvPicPr>
          <p:nvPr/>
        </p:nvPicPr>
        <p:blipFill>
          <a:blip r:embed="rId3"/>
          <a:stretch>
            <a:fillRect/>
          </a:stretch>
        </p:blipFill>
        <p:spPr>
          <a:xfrm>
            <a:off x="1168191" y="1624012"/>
            <a:ext cx="7807546" cy="4929188"/>
          </a:xfrm>
          <a:prstGeom prst="rect">
            <a:avLst/>
          </a:prstGeom>
        </p:spPr>
      </p:pic>
    </p:spTree>
    <p:extLst>
      <p:ext uri="{BB962C8B-B14F-4D97-AF65-F5344CB8AC3E}">
        <p14:creationId xmlns:p14="http://schemas.microsoft.com/office/powerpoint/2010/main" val="1641669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69</a:t>
            </a:fld>
            <a:endParaRPr lang="en-US"/>
          </a:p>
        </p:txBody>
      </p:sp>
      <p:sp>
        <p:nvSpPr>
          <p:cNvPr id="8" name="TextBox 7">
            <a:extLst>
              <a:ext uri="{FF2B5EF4-FFF2-40B4-BE49-F238E27FC236}">
                <a16:creationId xmlns:a16="http://schemas.microsoft.com/office/drawing/2014/main" id="{71EA716C-BF1B-EE32-B15C-A6FF003CDB14}"/>
              </a:ext>
            </a:extLst>
          </p:cNvPr>
          <p:cNvSpPr txBox="1"/>
          <p:nvPr/>
        </p:nvSpPr>
        <p:spPr>
          <a:xfrm>
            <a:off x="1197669" y="422569"/>
            <a:ext cx="7630065" cy="579967"/>
          </a:xfrm>
          <a:prstGeom prst="rect">
            <a:avLst/>
          </a:prstGeom>
          <a:noFill/>
        </p:spPr>
        <p:txBody>
          <a:bodyPr wrap="square">
            <a:spAutoFit/>
          </a:bodyPr>
          <a:lstStyle/>
          <a:p>
            <a:pPr algn="ctr">
              <a:lnSpc>
                <a:spcPct val="150000"/>
              </a:lnSpc>
            </a:pPr>
            <a:r>
              <a:rPr lang="en-GB" sz="2400" dirty="0">
                <a:solidFill>
                  <a:schemeClr val="tx1"/>
                </a:solidFill>
                <a:latin typeface="Times New Roman" pitchFamily="18" charset="0"/>
                <a:cs typeface="Times New Roman" pitchFamily="18" charset="0"/>
              </a:rPr>
              <a:t>Table 7. </a:t>
            </a:r>
            <a:r>
              <a:rPr lang="en-GB" sz="2400" b="0" dirty="0">
                <a:solidFill>
                  <a:schemeClr val="tx1"/>
                </a:solidFill>
                <a:latin typeface="Times New Roman" pitchFamily="18" charset="0"/>
                <a:cs typeface="Times New Roman" pitchFamily="18" charset="0"/>
              </a:rPr>
              <a:t>Optimized hyperparameter values</a:t>
            </a:r>
          </a:p>
        </p:txBody>
      </p:sp>
      <p:pic>
        <p:nvPicPr>
          <p:cNvPr id="5" name="Picture 4">
            <a:extLst>
              <a:ext uri="{FF2B5EF4-FFF2-40B4-BE49-F238E27FC236}">
                <a16:creationId xmlns:a16="http://schemas.microsoft.com/office/drawing/2014/main" id="{14156C11-B773-C7D2-2677-8C1C23C679F2}"/>
              </a:ext>
            </a:extLst>
          </p:cNvPr>
          <p:cNvPicPr>
            <a:picLocks noChangeAspect="1"/>
          </p:cNvPicPr>
          <p:nvPr/>
        </p:nvPicPr>
        <p:blipFill>
          <a:blip r:embed="rId3"/>
          <a:stretch>
            <a:fillRect/>
          </a:stretch>
        </p:blipFill>
        <p:spPr>
          <a:xfrm>
            <a:off x="1509486" y="1219200"/>
            <a:ext cx="7318248" cy="3968172"/>
          </a:xfrm>
          <a:prstGeom prst="rect">
            <a:avLst/>
          </a:prstGeom>
        </p:spPr>
      </p:pic>
    </p:spTree>
    <p:extLst>
      <p:ext uri="{BB962C8B-B14F-4D97-AF65-F5344CB8AC3E}">
        <p14:creationId xmlns:p14="http://schemas.microsoft.com/office/powerpoint/2010/main" val="64481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Box 4"/>
          <p:cNvSpPr txBox="1">
            <a:spLocks noChangeArrowheads="1"/>
          </p:cNvSpPr>
          <p:nvPr/>
        </p:nvSpPr>
        <p:spPr bwMode="auto">
          <a:xfrm>
            <a:off x="1828800" y="152400"/>
            <a:ext cx="7162800" cy="461665"/>
          </a:xfrm>
          <a:prstGeom prst="rect">
            <a:avLst/>
          </a:prstGeom>
          <a:noFill/>
          <a:ln w="9525">
            <a:noFill/>
            <a:miter lim="800000"/>
            <a:headEnd/>
            <a:tailEnd/>
          </a:ln>
        </p:spPr>
        <p:txBody>
          <a:bodyPr wrap="square">
            <a:spAutoFit/>
          </a:bodyPr>
          <a:lstStyle/>
          <a:p>
            <a:pPr>
              <a:spcBef>
                <a:spcPts val="300"/>
              </a:spcBef>
              <a:buClr>
                <a:srgbClr val="000000"/>
              </a:buClr>
              <a:buSzPct val="100000"/>
              <a:buFont typeface="Times New Roman" pitchFamily="18" charset="0"/>
              <a:buNone/>
            </a:pPr>
            <a:r>
              <a:rPr lang="en-IN" sz="2400" dirty="0">
                <a:solidFill>
                  <a:schemeClr val="tx1"/>
                </a:solidFill>
                <a:latin typeface="Times New Roman" pitchFamily="18" charset="0"/>
                <a:cs typeface="Times New Roman" pitchFamily="18" charset="0"/>
              </a:rPr>
              <a:t>												(</a:t>
            </a:r>
            <a:r>
              <a:rPr lang="en-IN" sz="2400" dirty="0" err="1">
                <a:solidFill>
                  <a:schemeClr val="tx1"/>
                </a:solidFill>
                <a:latin typeface="Times New Roman" pitchFamily="18" charset="0"/>
                <a:cs typeface="Times New Roman" pitchFamily="18" charset="0"/>
              </a:rPr>
              <a:t>Con’t</a:t>
            </a:r>
            <a:r>
              <a:rPr lang="en-IN" sz="2400" dirty="0">
                <a:solidFill>
                  <a:schemeClr val="tx1"/>
                </a:solidFill>
                <a:latin typeface="Times New Roman" pitchFamily="18" charset="0"/>
                <a:cs typeface="Times New Roman" pitchFamily="18" charset="0"/>
              </a:rPr>
              <a:t>…)    </a:t>
            </a:r>
          </a:p>
        </p:txBody>
      </p:sp>
      <p:sp>
        <p:nvSpPr>
          <p:cNvPr id="25604" name="TextBox 5"/>
          <p:cNvSpPr txBox="1">
            <a:spLocks noChangeArrowheads="1"/>
          </p:cNvSpPr>
          <p:nvPr/>
        </p:nvSpPr>
        <p:spPr bwMode="auto">
          <a:xfrm>
            <a:off x="1066800" y="1066800"/>
            <a:ext cx="7924800" cy="4524315"/>
          </a:xfrm>
          <a:prstGeom prst="rect">
            <a:avLst/>
          </a:prstGeom>
          <a:noFill/>
          <a:ln w="9525">
            <a:noFill/>
            <a:miter lim="800000"/>
            <a:headEnd/>
            <a:tailEnd/>
          </a:ln>
        </p:spPr>
        <p:txBody>
          <a:bodyPr wrap="square">
            <a:spAutoFit/>
          </a:bodyPr>
          <a:lstStyle/>
          <a:p>
            <a:pPr marL="342900" indent="-342900" algn="just">
              <a:buClr>
                <a:srgbClr val="000000"/>
              </a:buClr>
              <a:buSzPct val="100000"/>
              <a:buFont typeface="Arial" panose="020B0604020202020204" pitchFamily="34" charset="0"/>
              <a:buChar char="•"/>
            </a:pPr>
            <a:r>
              <a:rPr lang="en-US" sz="2400" b="0" dirty="0">
                <a:solidFill>
                  <a:schemeClr val="tx1"/>
                </a:solidFill>
                <a:latin typeface="Times New Roman" panose="02020603050405020304" pitchFamily="18" charset="0"/>
                <a:cs typeface="Times New Roman" panose="02020603050405020304" pitchFamily="18" charset="0"/>
              </a:rPr>
              <a:t>The image classification mainly concentrates on the feature extraction process. </a:t>
            </a:r>
          </a:p>
          <a:p>
            <a:pPr algn="just">
              <a:buClr>
                <a:srgbClr val="000000"/>
              </a:buClr>
              <a:buSzPct val="100000"/>
            </a:pPr>
            <a:endParaRPr lang="en-US" sz="2400" b="0" dirty="0">
              <a:solidFill>
                <a:schemeClr val="tx1"/>
              </a:solidFill>
              <a:latin typeface="Times New Roman" panose="02020603050405020304" pitchFamily="18" charset="0"/>
              <a:cs typeface="Times New Roman" panose="02020603050405020304" pitchFamily="18" charset="0"/>
            </a:endParaRPr>
          </a:p>
          <a:p>
            <a:pPr marL="342900" indent="-342900" algn="just">
              <a:buClr>
                <a:srgbClr val="000000"/>
              </a:buClr>
              <a:buSzPct val="100000"/>
              <a:buFont typeface="Arial" panose="020B0604020202020204" pitchFamily="34" charset="0"/>
              <a:buChar char="•"/>
            </a:pPr>
            <a:r>
              <a:rPr lang="en-US" sz="2400" b="0" dirty="0">
                <a:solidFill>
                  <a:schemeClr val="tx1"/>
                </a:solidFill>
                <a:latin typeface="Times New Roman" panose="02020603050405020304" pitchFamily="18" charset="0"/>
                <a:cs typeface="Times New Roman" panose="02020603050405020304" pitchFamily="18" charset="0"/>
              </a:rPr>
              <a:t>The features extracted in an efficient manner will obviously result in the improvement of the classification accuracy.</a:t>
            </a:r>
          </a:p>
          <a:p>
            <a:pPr algn="just">
              <a:buClr>
                <a:srgbClr val="000000"/>
              </a:buClr>
              <a:buSzPct val="100000"/>
            </a:pPr>
            <a:endParaRPr lang="en-US" sz="2400" b="0" dirty="0">
              <a:solidFill>
                <a:schemeClr val="tx1"/>
              </a:solidFill>
              <a:latin typeface="Times New Roman" panose="02020603050405020304" pitchFamily="18" charset="0"/>
              <a:cs typeface="Times New Roman" panose="02020603050405020304" pitchFamily="18" charset="0"/>
            </a:endParaRPr>
          </a:p>
          <a:p>
            <a:pPr marL="342900" indent="-342900" algn="just">
              <a:buClr>
                <a:srgbClr val="000000"/>
              </a:buClr>
              <a:buSzPct val="100000"/>
              <a:buFont typeface="Arial" panose="020B0604020202020204" pitchFamily="34" charset="0"/>
              <a:buChar char="•"/>
            </a:pPr>
            <a:r>
              <a:rPr lang="en-US" sz="2400" b="0" dirty="0">
                <a:solidFill>
                  <a:schemeClr val="tx1"/>
                </a:solidFill>
                <a:latin typeface="Times New Roman" panose="02020603050405020304" pitchFamily="18" charset="0"/>
                <a:cs typeface="Times New Roman" panose="02020603050405020304" pitchFamily="18" charset="0"/>
              </a:rPr>
              <a:t>Hence, the different methods for feature extraction and feature selection is explained.</a:t>
            </a:r>
          </a:p>
          <a:p>
            <a:pPr marL="342900" indent="-342900" algn="just">
              <a:buClr>
                <a:srgbClr val="000000"/>
              </a:buClr>
              <a:buSzPct val="100000"/>
              <a:buFont typeface="Arial" panose="020B0604020202020204" pitchFamily="34" charset="0"/>
              <a:buChar char="•"/>
            </a:pPr>
            <a:endParaRPr lang="en-US" sz="2400" b="0" dirty="0">
              <a:solidFill>
                <a:schemeClr val="tx1"/>
              </a:solidFill>
              <a:latin typeface="Times New Roman" panose="02020603050405020304" pitchFamily="18" charset="0"/>
              <a:cs typeface="Times New Roman" panose="02020603050405020304" pitchFamily="18" charset="0"/>
            </a:endParaRPr>
          </a:p>
          <a:p>
            <a:pPr marL="342900" indent="-342900" algn="just">
              <a:buClr>
                <a:srgbClr val="000000"/>
              </a:buClr>
              <a:buSzPct val="100000"/>
              <a:buFont typeface="Arial" panose="020B0604020202020204" pitchFamily="34" charset="0"/>
              <a:buChar char="•"/>
            </a:pPr>
            <a:r>
              <a:rPr lang="en-US" sz="2400" b="0" dirty="0">
                <a:solidFill>
                  <a:schemeClr val="tx1"/>
                </a:solidFill>
                <a:latin typeface="Times New Roman" panose="02020603050405020304" pitchFamily="18" charset="0"/>
                <a:cs typeface="Times New Roman" panose="02020603050405020304" pitchFamily="18" charset="0"/>
              </a:rPr>
              <a:t>Finally, the best methodology for feature extraction is adopted and features are extracted and used for the classification process.</a:t>
            </a:r>
          </a:p>
        </p:txBody>
      </p:sp>
      <p:sp>
        <p:nvSpPr>
          <p:cNvPr id="4" name="Slide Number Placeholder 3">
            <a:extLst>
              <a:ext uri="{FF2B5EF4-FFF2-40B4-BE49-F238E27FC236}">
                <a16:creationId xmlns:a16="http://schemas.microsoft.com/office/drawing/2014/main" id="{56DC1B20-FB61-480E-910F-9558CA5258A1}"/>
              </a:ext>
            </a:extLst>
          </p:cNvPr>
          <p:cNvSpPr>
            <a:spLocks noGrp="1"/>
          </p:cNvSpPr>
          <p:nvPr>
            <p:ph type="sldNum" sz="quarter" idx="12"/>
          </p:nvPr>
        </p:nvSpPr>
        <p:spPr/>
        <p:txBody>
          <a:bodyPr/>
          <a:lstStyle/>
          <a:p>
            <a:pPr>
              <a:defRPr/>
            </a:pPr>
            <a:fld id="{ABBEF5C2-3C9E-4B3A-8957-6EFA4BF640AD}" type="slidenum">
              <a:rPr lang="en-US" smtClean="0"/>
              <a:pPr>
                <a:defRPr/>
              </a:pPr>
              <a:t>7</a:t>
            </a:fld>
            <a:endParaRPr lang="en-US" dirty="0"/>
          </a:p>
        </p:txBody>
      </p:sp>
    </p:spTree>
    <p:extLst>
      <p:ext uri="{BB962C8B-B14F-4D97-AF65-F5344CB8AC3E}">
        <p14:creationId xmlns:p14="http://schemas.microsoft.com/office/powerpoint/2010/main" val="2641643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67000"/>
            <a:ext cx="7498080" cy="1143000"/>
          </a:xfrm>
        </p:spPr>
        <p:txBody>
          <a:bodyPr>
            <a:normAutofit/>
          </a:bodyPr>
          <a:lstStyle/>
          <a:p>
            <a:pPr algn="ctr"/>
            <a:r>
              <a:rPr lang="en-GB" sz="4400" i="1" dirty="0">
                <a:solidFill>
                  <a:srgbClr val="7030A0"/>
                </a:solidFill>
                <a:latin typeface="Times New Roman" pitchFamily="18" charset="0"/>
                <a:cs typeface="Times New Roman" pitchFamily="18" charset="0"/>
              </a:rPr>
              <a:t>EXPERIMENTAL RESULTS</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p:txBody>
          <a:bodyPr/>
          <a:lstStyle/>
          <a:p>
            <a:pPr>
              <a:defRPr/>
            </a:pPr>
            <a:fld id="{ABBEF5C2-3C9E-4B3A-8957-6EFA4BF640AD}" type="slidenum">
              <a:rPr lang="en-US" smtClean="0"/>
              <a:pPr>
                <a:defRPr/>
              </a:pPr>
              <a:t>70</a:t>
            </a:fld>
            <a:endParaRPr lang="en-US"/>
          </a:p>
        </p:txBody>
      </p:sp>
    </p:spTree>
    <p:extLst>
      <p:ext uri="{BB962C8B-B14F-4D97-AF65-F5344CB8AC3E}">
        <p14:creationId xmlns:p14="http://schemas.microsoft.com/office/powerpoint/2010/main" val="2671691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95600" y="4655403"/>
            <a:ext cx="5257800" cy="830997"/>
          </a:xfrm>
          <a:prstGeom prst="rect">
            <a:avLst/>
          </a:prstGeom>
          <a:noFill/>
        </p:spPr>
        <p:txBody>
          <a:bodyPr wrap="square">
            <a:spAutoFit/>
          </a:bodyPr>
          <a:lstStyle/>
          <a:p>
            <a:pPr algn="just"/>
            <a:r>
              <a:rPr lang="en-GB" sz="2400" b="0" dirty="0">
                <a:solidFill>
                  <a:schemeClr val="tx1"/>
                </a:solidFill>
                <a:latin typeface="Times New Roman" pitchFamily="18" charset="0"/>
                <a:cs typeface="Times New Roman" pitchFamily="18" charset="0"/>
              </a:rPr>
              <a:t>Segmented Image of LISS IV Madurai Image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71</a:t>
            </a:fld>
            <a:endParaRPr lang="en-US"/>
          </a:p>
        </p:txBody>
      </p:sp>
      <p:sp>
        <p:nvSpPr>
          <p:cNvPr id="3" name="TextBox 2">
            <a:extLst>
              <a:ext uri="{FF2B5EF4-FFF2-40B4-BE49-F238E27FC236}">
                <a16:creationId xmlns:a16="http://schemas.microsoft.com/office/drawing/2014/main" id="{E6EE15DC-D8F3-1B2D-A93E-27022DBF205C}"/>
              </a:ext>
            </a:extLst>
          </p:cNvPr>
          <p:cNvSpPr txBox="1"/>
          <p:nvPr/>
        </p:nvSpPr>
        <p:spPr>
          <a:xfrm>
            <a:off x="1600200" y="4648200"/>
            <a:ext cx="1371600" cy="461665"/>
          </a:xfrm>
          <a:prstGeom prst="rect">
            <a:avLst/>
          </a:prstGeom>
          <a:noFill/>
        </p:spPr>
        <p:txBody>
          <a:bodyPr wrap="square">
            <a:spAutoFit/>
          </a:bodyPr>
          <a:lstStyle/>
          <a:p>
            <a:r>
              <a:rPr lang="en-GB" sz="2400" dirty="0">
                <a:solidFill>
                  <a:schemeClr val="tx1"/>
                </a:solidFill>
                <a:latin typeface="Times New Roman" pitchFamily="18" charset="0"/>
                <a:cs typeface="Times New Roman" pitchFamily="18" charset="0"/>
              </a:rPr>
              <a:t>Figure 7.</a:t>
            </a:r>
            <a:r>
              <a:rPr lang="en-GB" sz="2400" b="0" dirty="0">
                <a:solidFill>
                  <a:schemeClr val="tx1"/>
                </a:solidFill>
                <a:latin typeface="Times New Roman" pitchFamily="18" charset="0"/>
                <a:cs typeface="Times New Roman" pitchFamily="18" charset="0"/>
              </a:rPr>
              <a:t> </a:t>
            </a:r>
            <a:endParaRPr lang="en-IN" sz="2400" dirty="0"/>
          </a:p>
        </p:txBody>
      </p:sp>
      <p:pic>
        <p:nvPicPr>
          <p:cNvPr id="7" name="Picture 6">
            <a:extLst>
              <a:ext uri="{FF2B5EF4-FFF2-40B4-BE49-F238E27FC236}">
                <a16:creationId xmlns:a16="http://schemas.microsoft.com/office/drawing/2014/main" id="{B3E4CB33-7E95-11A8-BEFF-F6ED6974F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495155"/>
            <a:ext cx="2853008" cy="2845998"/>
          </a:xfrm>
          <a:prstGeom prst="rect">
            <a:avLst/>
          </a:prstGeom>
        </p:spPr>
      </p:pic>
    </p:spTree>
    <p:extLst>
      <p:ext uri="{BB962C8B-B14F-4D97-AF65-F5344CB8AC3E}">
        <p14:creationId xmlns:p14="http://schemas.microsoft.com/office/powerpoint/2010/main" val="10538776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95600" y="4655403"/>
            <a:ext cx="5257800" cy="830997"/>
          </a:xfrm>
          <a:prstGeom prst="rect">
            <a:avLst/>
          </a:prstGeom>
          <a:noFill/>
        </p:spPr>
        <p:txBody>
          <a:bodyPr wrap="square">
            <a:spAutoFit/>
          </a:bodyPr>
          <a:lstStyle/>
          <a:p>
            <a:pPr algn="just"/>
            <a:r>
              <a:rPr lang="en-GB" sz="2400" b="0" dirty="0">
                <a:solidFill>
                  <a:schemeClr val="tx1"/>
                </a:solidFill>
                <a:latin typeface="Times New Roman" pitchFamily="18" charset="0"/>
                <a:cs typeface="Times New Roman" pitchFamily="18" charset="0"/>
              </a:rPr>
              <a:t>Classified Output Image of LISS IV Madurai Image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72</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7130497" y="260648"/>
            <a:ext cx="1711751" cy="584775"/>
          </a:xfrm>
          <a:prstGeom prst="rect">
            <a:avLst/>
          </a:prstGeom>
          <a:noFill/>
        </p:spPr>
        <p:txBody>
          <a:bodyPr wrap="non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US" sz="32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32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9B5DFA74-D911-44BF-6162-CE5C5DDFC683}"/>
              </a:ext>
            </a:extLst>
          </p:cNvPr>
          <p:cNvPicPr>
            <a:picLocks noChangeAspect="1"/>
          </p:cNvPicPr>
          <p:nvPr/>
        </p:nvPicPr>
        <p:blipFill>
          <a:blip r:embed="rId3"/>
          <a:stretch>
            <a:fillRect/>
          </a:stretch>
        </p:blipFill>
        <p:spPr>
          <a:xfrm>
            <a:off x="6934200" y="3164729"/>
            <a:ext cx="792088" cy="944412"/>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0C42C6B-5C82-E406-B010-DF9316F2E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1519263"/>
            <a:ext cx="2752725" cy="2619375"/>
          </a:xfrm>
          <a:prstGeom prst="rect">
            <a:avLst/>
          </a:prstGeom>
        </p:spPr>
      </p:pic>
      <p:sp>
        <p:nvSpPr>
          <p:cNvPr id="3" name="TextBox 2">
            <a:extLst>
              <a:ext uri="{FF2B5EF4-FFF2-40B4-BE49-F238E27FC236}">
                <a16:creationId xmlns:a16="http://schemas.microsoft.com/office/drawing/2014/main" id="{E6EE15DC-D8F3-1B2D-A93E-27022DBF205C}"/>
              </a:ext>
            </a:extLst>
          </p:cNvPr>
          <p:cNvSpPr txBox="1"/>
          <p:nvPr/>
        </p:nvSpPr>
        <p:spPr>
          <a:xfrm>
            <a:off x="1600200" y="4648200"/>
            <a:ext cx="1371600" cy="461665"/>
          </a:xfrm>
          <a:prstGeom prst="rect">
            <a:avLst/>
          </a:prstGeom>
          <a:noFill/>
        </p:spPr>
        <p:txBody>
          <a:bodyPr wrap="square">
            <a:spAutoFit/>
          </a:bodyPr>
          <a:lstStyle/>
          <a:p>
            <a:r>
              <a:rPr lang="en-GB" sz="2400" dirty="0">
                <a:solidFill>
                  <a:schemeClr val="tx1"/>
                </a:solidFill>
                <a:latin typeface="Times New Roman" pitchFamily="18" charset="0"/>
                <a:cs typeface="Times New Roman" pitchFamily="18" charset="0"/>
              </a:rPr>
              <a:t>Figure 8.</a:t>
            </a:r>
            <a:r>
              <a:rPr lang="en-GB" sz="2400" b="0" dirty="0">
                <a:solidFill>
                  <a:schemeClr val="tx1"/>
                </a:solidFill>
                <a:latin typeface="Times New Roman" pitchFamily="18" charset="0"/>
                <a:cs typeface="Times New Roman" pitchFamily="18" charset="0"/>
              </a:rPr>
              <a:t> </a:t>
            </a:r>
            <a:endParaRPr lang="en-IN" sz="2400" dirty="0"/>
          </a:p>
        </p:txBody>
      </p:sp>
    </p:spTree>
    <p:extLst>
      <p:ext uri="{BB962C8B-B14F-4D97-AF65-F5344CB8AC3E}">
        <p14:creationId xmlns:p14="http://schemas.microsoft.com/office/powerpoint/2010/main" val="2626089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2183" y="681335"/>
            <a:ext cx="7630065" cy="461665"/>
          </a:xfrm>
          <a:prstGeom prst="rect">
            <a:avLst/>
          </a:prstGeom>
          <a:noFill/>
        </p:spPr>
        <p:txBody>
          <a:bodyPr wrap="square">
            <a:spAutoFit/>
          </a:bodyPr>
          <a:lstStyle/>
          <a:p>
            <a:pPr algn="ctr"/>
            <a:r>
              <a:rPr lang="fr-FR" sz="2400" dirty="0">
                <a:solidFill>
                  <a:schemeClr val="tx1"/>
                </a:solidFill>
                <a:latin typeface="Times New Roman" pitchFamily="18" charset="0"/>
                <a:cs typeface="Times New Roman" pitchFamily="18" charset="0"/>
              </a:rPr>
              <a:t>Table 8.</a:t>
            </a:r>
            <a:r>
              <a:rPr lang="fr-FR" sz="2400" b="0" dirty="0">
                <a:solidFill>
                  <a:schemeClr val="tx1"/>
                </a:solidFill>
                <a:latin typeface="Times New Roman" pitchFamily="18" charset="0"/>
                <a:cs typeface="Times New Roman" pitchFamily="18" charset="0"/>
              </a:rPr>
              <a:t> Confusion Matrix for Madurai Image</a:t>
            </a:r>
            <a:endParaRPr lang="en-GB"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73</a:t>
            </a:fld>
            <a:endParaRPr lang="en-US"/>
          </a:p>
        </p:txBody>
      </p:sp>
      <p:pic>
        <p:nvPicPr>
          <p:cNvPr id="3" name="Picture 2">
            <a:extLst>
              <a:ext uri="{FF2B5EF4-FFF2-40B4-BE49-F238E27FC236}">
                <a16:creationId xmlns:a16="http://schemas.microsoft.com/office/drawing/2014/main" id="{A6D4B0CA-2C5F-5926-FA81-8400ECC10744}"/>
              </a:ext>
            </a:extLst>
          </p:cNvPr>
          <p:cNvPicPr>
            <a:picLocks noChangeAspect="1"/>
          </p:cNvPicPr>
          <p:nvPr/>
        </p:nvPicPr>
        <p:blipFill>
          <a:blip r:embed="rId3"/>
          <a:stretch>
            <a:fillRect/>
          </a:stretch>
        </p:blipFill>
        <p:spPr>
          <a:xfrm>
            <a:off x="1295400" y="1295399"/>
            <a:ext cx="7532561" cy="5297625"/>
          </a:xfrm>
          <a:prstGeom prst="rect">
            <a:avLst/>
          </a:prstGeom>
        </p:spPr>
      </p:pic>
    </p:spTree>
    <p:extLst>
      <p:ext uri="{BB962C8B-B14F-4D97-AF65-F5344CB8AC3E}">
        <p14:creationId xmlns:p14="http://schemas.microsoft.com/office/powerpoint/2010/main" val="785600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425382" y="5173128"/>
            <a:ext cx="6416865" cy="1569660"/>
          </a:xfrm>
          <a:prstGeom prst="rect">
            <a:avLst/>
          </a:prstGeom>
          <a:noFill/>
        </p:spPr>
        <p:txBody>
          <a:bodyPr wrap="square">
            <a:spAutoFit/>
          </a:bodyPr>
          <a:lstStyle/>
          <a:p>
            <a:pPr algn="just"/>
            <a:r>
              <a:rPr lang="en-GB" sz="2400" b="0" dirty="0">
                <a:solidFill>
                  <a:schemeClr val="tx1"/>
                </a:solidFill>
                <a:latin typeface="Times New Roman" pitchFamily="18" charset="0"/>
                <a:cs typeface="Times New Roman" pitchFamily="18" charset="0"/>
              </a:rPr>
              <a:t>Classification results of different methods for Madurai Image a. EOTFDF b. Daubechies2 (DB2) c. DB2 with GA and ANN, d. DB2 with GA and ANFIS</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74</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7740484" y="76200"/>
            <a:ext cx="1330364" cy="461665"/>
          </a:xfrm>
          <a:prstGeom prst="rect">
            <a:avLst/>
          </a:prstGeom>
          <a:noFill/>
        </p:spPr>
        <p:txBody>
          <a:bodyPr wrap="none" lIns="91440" tIns="45720" rIns="91440" bIns="45720">
            <a:spAutoFit/>
          </a:bodyPr>
          <a:lstStyle/>
          <a:p>
            <a:pPr algn="ctr"/>
            <a:r>
              <a:rPr lang="en-US" sz="24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US" sz="24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US" sz="24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74050DD6-1103-837F-CB4A-2F607C3FF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7215" y="302275"/>
            <a:ext cx="2117090" cy="2046605"/>
          </a:xfrm>
          <a:prstGeom prst="rect">
            <a:avLst/>
          </a:prstGeom>
          <a:noFill/>
          <a:ln>
            <a:noFill/>
          </a:ln>
        </p:spPr>
      </p:pic>
      <p:pic>
        <p:nvPicPr>
          <p:cNvPr id="10" name="Picture 9">
            <a:extLst>
              <a:ext uri="{FF2B5EF4-FFF2-40B4-BE49-F238E27FC236}">
                <a16:creationId xmlns:a16="http://schemas.microsoft.com/office/drawing/2014/main" id="{01E3C715-62AA-F9DF-8E59-E3211D2147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25382" y="2827679"/>
            <a:ext cx="2176145" cy="1941830"/>
          </a:xfrm>
          <a:prstGeom prst="rect">
            <a:avLst/>
          </a:prstGeom>
          <a:noFill/>
          <a:ln>
            <a:noFill/>
          </a:ln>
        </p:spPr>
      </p:pic>
      <p:pic>
        <p:nvPicPr>
          <p:cNvPr id="11" name="Picture 10">
            <a:extLst>
              <a:ext uri="{FF2B5EF4-FFF2-40B4-BE49-F238E27FC236}">
                <a16:creationId xmlns:a16="http://schemas.microsoft.com/office/drawing/2014/main" id="{93BF12BB-9FE7-2D10-7E4A-A5B8D41FE6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7215" y="2844274"/>
            <a:ext cx="2080895" cy="1880870"/>
          </a:xfrm>
          <a:prstGeom prst="rect">
            <a:avLst/>
          </a:prstGeom>
          <a:noFill/>
          <a:ln>
            <a:noFill/>
          </a:ln>
        </p:spPr>
      </p:pic>
      <p:sp>
        <p:nvSpPr>
          <p:cNvPr id="12" name="TextBox 11">
            <a:extLst>
              <a:ext uri="{FF2B5EF4-FFF2-40B4-BE49-F238E27FC236}">
                <a16:creationId xmlns:a16="http://schemas.microsoft.com/office/drawing/2014/main" id="{12210A20-5CF8-CEF6-1A4F-BD21F11FE71C}"/>
              </a:ext>
            </a:extLst>
          </p:cNvPr>
          <p:cNvSpPr txBox="1"/>
          <p:nvPr/>
        </p:nvSpPr>
        <p:spPr>
          <a:xfrm>
            <a:off x="2704412" y="2271933"/>
            <a:ext cx="1618084" cy="461665"/>
          </a:xfrm>
          <a:prstGeom prst="rect">
            <a:avLst/>
          </a:prstGeom>
          <a:noFill/>
        </p:spPr>
        <p:txBody>
          <a:bodyPr wrap="square">
            <a:spAutoFit/>
          </a:bodyPr>
          <a:lstStyle/>
          <a:p>
            <a:pPr algn="ctr"/>
            <a:r>
              <a:rPr lang="en-GB" sz="2400" b="0" dirty="0">
                <a:solidFill>
                  <a:schemeClr val="tx1"/>
                </a:solidFill>
                <a:latin typeface="Times New Roman" pitchFamily="18" charset="0"/>
                <a:cs typeface="Times New Roman" pitchFamily="18" charset="0"/>
              </a:rPr>
              <a:t>(a)</a:t>
            </a:r>
          </a:p>
        </p:txBody>
      </p:sp>
      <p:sp>
        <p:nvSpPr>
          <p:cNvPr id="13" name="TextBox 12">
            <a:extLst>
              <a:ext uri="{FF2B5EF4-FFF2-40B4-BE49-F238E27FC236}">
                <a16:creationId xmlns:a16="http://schemas.microsoft.com/office/drawing/2014/main" id="{810D8FC7-1040-B8D7-90D6-1BB226E9284B}"/>
              </a:ext>
            </a:extLst>
          </p:cNvPr>
          <p:cNvSpPr txBox="1"/>
          <p:nvPr/>
        </p:nvSpPr>
        <p:spPr>
          <a:xfrm>
            <a:off x="5255187" y="2309005"/>
            <a:ext cx="1618084" cy="461665"/>
          </a:xfrm>
          <a:prstGeom prst="rect">
            <a:avLst/>
          </a:prstGeom>
          <a:noFill/>
        </p:spPr>
        <p:txBody>
          <a:bodyPr wrap="square">
            <a:spAutoFit/>
          </a:bodyPr>
          <a:lstStyle/>
          <a:p>
            <a:pPr algn="ctr"/>
            <a:r>
              <a:rPr lang="en-GB" sz="2400" b="0" dirty="0">
                <a:solidFill>
                  <a:schemeClr val="tx1"/>
                </a:solidFill>
                <a:latin typeface="Times New Roman" pitchFamily="18" charset="0"/>
                <a:cs typeface="Times New Roman" pitchFamily="18" charset="0"/>
              </a:rPr>
              <a:t>(b)</a:t>
            </a:r>
          </a:p>
        </p:txBody>
      </p:sp>
      <p:sp>
        <p:nvSpPr>
          <p:cNvPr id="14" name="TextBox 13">
            <a:extLst>
              <a:ext uri="{FF2B5EF4-FFF2-40B4-BE49-F238E27FC236}">
                <a16:creationId xmlns:a16="http://schemas.microsoft.com/office/drawing/2014/main" id="{A7ADDA76-A656-4971-8CC3-A0376272FB91}"/>
              </a:ext>
            </a:extLst>
          </p:cNvPr>
          <p:cNvSpPr txBox="1"/>
          <p:nvPr/>
        </p:nvSpPr>
        <p:spPr>
          <a:xfrm>
            <a:off x="2649116" y="4738730"/>
            <a:ext cx="1618084" cy="461665"/>
          </a:xfrm>
          <a:prstGeom prst="rect">
            <a:avLst/>
          </a:prstGeom>
          <a:noFill/>
        </p:spPr>
        <p:txBody>
          <a:bodyPr wrap="square">
            <a:spAutoFit/>
          </a:bodyPr>
          <a:lstStyle/>
          <a:p>
            <a:pPr algn="ctr"/>
            <a:r>
              <a:rPr lang="en-GB" sz="2400" b="0" dirty="0">
                <a:solidFill>
                  <a:schemeClr val="tx1"/>
                </a:solidFill>
                <a:latin typeface="Times New Roman" pitchFamily="18" charset="0"/>
                <a:cs typeface="Times New Roman" pitchFamily="18" charset="0"/>
              </a:rPr>
              <a:t>(c)</a:t>
            </a:r>
          </a:p>
        </p:txBody>
      </p:sp>
      <p:sp>
        <p:nvSpPr>
          <p:cNvPr id="15" name="TextBox 14">
            <a:extLst>
              <a:ext uri="{FF2B5EF4-FFF2-40B4-BE49-F238E27FC236}">
                <a16:creationId xmlns:a16="http://schemas.microsoft.com/office/drawing/2014/main" id="{D0580EDA-53BC-52BF-BBF4-FA7CD987F047}"/>
              </a:ext>
            </a:extLst>
          </p:cNvPr>
          <p:cNvSpPr txBox="1"/>
          <p:nvPr/>
        </p:nvSpPr>
        <p:spPr>
          <a:xfrm>
            <a:off x="5258620" y="4711463"/>
            <a:ext cx="1618084" cy="461665"/>
          </a:xfrm>
          <a:prstGeom prst="rect">
            <a:avLst/>
          </a:prstGeom>
          <a:noFill/>
        </p:spPr>
        <p:txBody>
          <a:bodyPr wrap="square">
            <a:spAutoFit/>
          </a:bodyPr>
          <a:lstStyle/>
          <a:p>
            <a:pPr algn="ctr"/>
            <a:r>
              <a:rPr lang="en-GB" sz="2400" b="0" dirty="0">
                <a:solidFill>
                  <a:schemeClr val="tx1"/>
                </a:solidFill>
                <a:latin typeface="Times New Roman" pitchFamily="18" charset="0"/>
                <a:cs typeface="Times New Roman" pitchFamily="18" charset="0"/>
              </a:rPr>
              <a:t>(d)</a:t>
            </a:r>
          </a:p>
        </p:txBody>
      </p:sp>
      <p:pic>
        <p:nvPicPr>
          <p:cNvPr id="6" name="Picture 5">
            <a:extLst>
              <a:ext uri="{FF2B5EF4-FFF2-40B4-BE49-F238E27FC236}">
                <a16:creationId xmlns:a16="http://schemas.microsoft.com/office/drawing/2014/main" id="{C3612552-6AFF-A976-6C0D-516FF4D37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5383" y="260648"/>
            <a:ext cx="2184908" cy="2079065"/>
          </a:xfrm>
          <a:prstGeom prst="rect">
            <a:avLst/>
          </a:prstGeom>
        </p:spPr>
      </p:pic>
      <p:sp>
        <p:nvSpPr>
          <p:cNvPr id="2" name="TextBox 1">
            <a:extLst>
              <a:ext uri="{FF2B5EF4-FFF2-40B4-BE49-F238E27FC236}">
                <a16:creationId xmlns:a16="http://schemas.microsoft.com/office/drawing/2014/main" id="{0E99255D-D22A-B64C-1B38-747BFA264292}"/>
              </a:ext>
            </a:extLst>
          </p:cNvPr>
          <p:cNvSpPr txBox="1"/>
          <p:nvPr/>
        </p:nvSpPr>
        <p:spPr>
          <a:xfrm>
            <a:off x="1188298" y="5163961"/>
            <a:ext cx="1460818" cy="461665"/>
          </a:xfrm>
          <a:prstGeom prst="rect">
            <a:avLst/>
          </a:prstGeom>
          <a:noFill/>
        </p:spPr>
        <p:txBody>
          <a:bodyPr wrap="square">
            <a:spAutoFit/>
          </a:bodyPr>
          <a:lstStyle/>
          <a:p>
            <a:pPr algn="just"/>
            <a:r>
              <a:rPr lang="en-GB" sz="2400" dirty="0">
                <a:solidFill>
                  <a:schemeClr val="tx1"/>
                </a:solidFill>
                <a:latin typeface="Times New Roman" pitchFamily="18" charset="0"/>
                <a:cs typeface="Times New Roman" pitchFamily="18" charset="0"/>
              </a:rPr>
              <a:t>Figure 9.</a:t>
            </a:r>
          </a:p>
        </p:txBody>
      </p:sp>
    </p:spTree>
    <p:extLst>
      <p:ext uri="{BB962C8B-B14F-4D97-AF65-F5344CB8AC3E}">
        <p14:creationId xmlns:p14="http://schemas.microsoft.com/office/powerpoint/2010/main" val="1139116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23728" y="941819"/>
            <a:ext cx="6631353" cy="830997"/>
          </a:xfrm>
          <a:prstGeom prst="rect">
            <a:avLst/>
          </a:prstGeom>
          <a:noFill/>
        </p:spPr>
        <p:txBody>
          <a:bodyPr wrap="square">
            <a:spAutoFit/>
          </a:bodyPr>
          <a:lstStyle/>
          <a:p>
            <a:pPr algn="just"/>
            <a:r>
              <a:rPr lang="en-GB" sz="2400" b="0" dirty="0">
                <a:solidFill>
                  <a:schemeClr val="tx1"/>
                </a:solidFill>
                <a:latin typeface="Times New Roman" pitchFamily="18" charset="0"/>
                <a:cs typeface="Times New Roman" pitchFamily="18" charset="0"/>
              </a:rPr>
              <a:t>Results of different methods and their classification accuracies for Madurai Image</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75</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7130497" y="260648"/>
            <a:ext cx="1711751" cy="584775"/>
          </a:xfrm>
          <a:prstGeom prst="rect">
            <a:avLst/>
          </a:prstGeom>
          <a:noFill/>
        </p:spPr>
        <p:txBody>
          <a:bodyPr wrap="none" lIns="91440" tIns="45720" rIns="91440" bIns="45720">
            <a:spAutoFit/>
          </a:bodyPr>
          <a:lstStyle/>
          <a:p>
            <a:pPr algn="ctr"/>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US" sz="3200" b="0" i="1" cap="none" spc="0"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US" sz="32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32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F99A5A17-A3AD-88B0-3A59-FE105B3C9A24}"/>
              </a:ext>
            </a:extLst>
          </p:cNvPr>
          <p:cNvPicPr>
            <a:picLocks noChangeAspect="1"/>
          </p:cNvPicPr>
          <p:nvPr/>
        </p:nvPicPr>
        <p:blipFill>
          <a:blip r:embed="rId3"/>
          <a:stretch>
            <a:fillRect/>
          </a:stretch>
        </p:blipFill>
        <p:spPr>
          <a:xfrm>
            <a:off x="1764121" y="2307431"/>
            <a:ext cx="6631353" cy="2243138"/>
          </a:xfrm>
          <a:prstGeom prst="rect">
            <a:avLst/>
          </a:prstGeom>
        </p:spPr>
      </p:pic>
      <p:sp>
        <p:nvSpPr>
          <p:cNvPr id="3" name="TextBox 2">
            <a:extLst>
              <a:ext uri="{FF2B5EF4-FFF2-40B4-BE49-F238E27FC236}">
                <a16:creationId xmlns:a16="http://schemas.microsoft.com/office/drawing/2014/main" id="{926C24D6-B75E-B293-388E-9E2C78B7FDA1}"/>
              </a:ext>
            </a:extLst>
          </p:cNvPr>
          <p:cNvSpPr txBox="1"/>
          <p:nvPr/>
        </p:nvSpPr>
        <p:spPr>
          <a:xfrm>
            <a:off x="1067060" y="924580"/>
            <a:ext cx="1394122" cy="461665"/>
          </a:xfrm>
          <a:prstGeom prst="rect">
            <a:avLst/>
          </a:prstGeom>
          <a:noFill/>
        </p:spPr>
        <p:txBody>
          <a:bodyPr wrap="square">
            <a:spAutoFit/>
          </a:bodyPr>
          <a:lstStyle/>
          <a:p>
            <a:pPr algn="just"/>
            <a:r>
              <a:rPr lang="en-GB" sz="2400" dirty="0">
                <a:solidFill>
                  <a:schemeClr val="tx1"/>
                </a:solidFill>
                <a:latin typeface="Times New Roman" pitchFamily="18" charset="0"/>
                <a:cs typeface="Times New Roman" pitchFamily="18" charset="0"/>
              </a:rPr>
              <a:t>Table 9.</a:t>
            </a:r>
          </a:p>
        </p:txBody>
      </p:sp>
    </p:spTree>
    <p:extLst>
      <p:ext uri="{BB962C8B-B14F-4D97-AF65-F5344CB8AC3E}">
        <p14:creationId xmlns:p14="http://schemas.microsoft.com/office/powerpoint/2010/main" val="210683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67000"/>
            <a:ext cx="7498080" cy="1143000"/>
          </a:xfrm>
        </p:spPr>
        <p:txBody>
          <a:bodyPr>
            <a:normAutofit fontScale="90000"/>
          </a:bodyPr>
          <a:lstStyle/>
          <a:p>
            <a:pPr algn="ctr"/>
            <a:r>
              <a:rPr lang="en-GB" sz="4400" i="1" dirty="0">
                <a:solidFill>
                  <a:srgbClr val="7030A0"/>
                </a:solidFill>
                <a:latin typeface="Times New Roman" pitchFamily="18" charset="0"/>
                <a:cs typeface="Times New Roman" pitchFamily="18" charset="0"/>
              </a:rPr>
              <a:t>FEATURE EXTRACTION USING TWO-STAGE TEXTURAL FEATURE METHOD WITH CONVOLUTIONAL NEURAL NETWORK</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p:txBody>
          <a:bodyPr/>
          <a:lstStyle/>
          <a:p>
            <a:pPr>
              <a:defRPr/>
            </a:pPr>
            <a:fld id="{ABBEF5C2-3C9E-4B3A-8957-6EFA4BF640AD}" type="slidenum">
              <a:rPr lang="en-US" smtClean="0"/>
              <a:pPr>
                <a:defRPr/>
              </a:pPr>
              <a:t>76</a:t>
            </a:fld>
            <a:endParaRPr lang="en-US"/>
          </a:p>
        </p:txBody>
      </p:sp>
      <p:sp>
        <p:nvSpPr>
          <p:cNvPr id="6" name="TextBox 5">
            <a:extLst>
              <a:ext uri="{FF2B5EF4-FFF2-40B4-BE49-F238E27FC236}">
                <a16:creationId xmlns:a16="http://schemas.microsoft.com/office/drawing/2014/main" id="{C3F92FC4-51BA-3C61-DC10-D4E271AD7786}"/>
              </a:ext>
            </a:extLst>
          </p:cNvPr>
          <p:cNvSpPr txBox="1"/>
          <p:nvPr/>
        </p:nvSpPr>
        <p:spPr>
          <a:xfrm>
            <a:off x="6321968" y="357396"/>
            <a:ext cx="2520280" cy="707886"/>
          </a:xfrm>
          <a:prstGeom prst="rect">
            <a:avLst/>
          </a:prstGeom>
          <a:noFill/>
        </p:spPr>
        <p:txBody>
          <a:bodyPr wrap="square">
            <a:spAutoFit/>
          </a:bodyPr>
          <a:lstStyle/>
          <a:p>
            <a:r>
              <a:rPr lang="en-US" sz="4000" b="0" i="1" dirty="0">
                <a:solidFill>
                  <a:srgbClr val="7030A0"/>
                </a:solidFill>
                <a:latin typeface="Times New Roman" pitchFamily="18" charset="0"/>
                <a:cs typeface="Times New Roman" pitchFamily="18" charset="0"/>
              </a:rPr>
              <a:t>Module - 2</a:t>
            </a:r>
            <a:endParaRPr lang="en-IN" sz="4000" dirty="0"/>
          </a:p>
        </p:txBody>
      </p:sp>
    </p:spTree>
    <p:extLst>
      <p:ext uri="{BB962C8B-B14F-4D97-AF65-F5344CB8AC3E}">
        <p14:creationId xmlns:p14="http://schemas.microsoft.com/office/powerpoint/2010/main" val="4290876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10265" y="4872335"/>
            <a:ext cx="1513935" cy="461665"/>
          </a:xfrm>
          <a:prstGeom prst="rect">
            <a:avLst/>
          </a:prstGeom>
          <a:noFill/>
        </p:spPr>
        <p:txBody>
          <a:bodyPr wrap="square">
            <a:spAutoFit/>
          </a:bodyPr>
          <a:lstStyle/>
          <a:p>
            <a:pPr algn="just"/>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Figure 10.</a:t>
            </a:r>
            <a:endParaRPr lang="en-GB" sz="240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77</a:t>
            </a:fld>
            <a:endParaRPr lang="en-US"/>
          </a:p>
        </p:txBody>
      </p:sp>
      <p:pic>
        <p:nvPicPr>
          <p:cNvPr id="3" name="Picture 2">
            <a:extLst>
              <a:ext uri="{FF2B5EF4-FFF2-40B4-BE49-F238E27FC236}">
                <a16:creationId xmlns:a16="http://schemas.microsoft.com/office/drawing/2014/main" id="{CCEAE92E-79B9-C7AB-8736-AFFD0005AB1A}"/>
              </a:ext>
            </a:extLst>
          </p:cNvPr>
          <p:cNvPicPr>
            <a:picLocks noChangeAspect="1"/>
          </p:cNvPicPr>
          <p:nvPr/>
        </p:nvPicPr>
        <p:blipFill>
          <a:blip r:embed="rId3"/>
          <a:stretch>
            <a:fillRect/>
          </a:stretch>
        </p:blipFill>
        <p:spPr>
          <a:xfrm>
            <a:off x="1242100" y="838200"/>
            <a:ext cx="7744564" cy="3512713"/>
          </a:xfrm>
          <a:prstGeom prst="rect">
            <a:avLst/>
          </a:prstGeom>
        </p:spPr>
      </p:pic>
      <p:sp>
        <p:nvSpPr>
          <p:cNvPr id="2" name="TextBox 1">
            <a:extLst>
              <a:ext uri="{FF2B5EF4-FFF2-40B4-BE49-F238E27FC236}">
                <a16:creationId xmlns:a16="http://schemas.microsoft.com/office/drawing/2014/main" id="{810F881D-AA9D-00AD-9934-0CF7C2BED22A}"/>
              </a:ext>
            </a:extLst>
          </p:cNvPr>
          <p:cNvSpPr txBox="1"/>
          <p:nvPr/>
        </p:nvSpPr>
        <p:spPr>
          <a:xfrm>
            <a:off x="3034887" y="4872335"/>
            <a:ext cx="6413913" cy="461665"/>
          </a:xfrm>
          <a:prstGeom prst="rect">
            <a:avLst/>
          </a:prstGeom>
          <a:noFill/>
        </p:spPr>
        <p:txBody>
          <a:bodyPr wrap="square">
            <a:spAutoFit/>
          </a:bodyPr>
          <a:lstStyle/>
          <a:p>
            <a:pPr algn="just"/>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System architecture of the Proposed System</a:t>
            </a:r>
            <a:endParaRPr lang="en-GB" sz="2400" b="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511029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2183" y="1124744"/>
            <a:ext cx="7630065" cy="3985194"/>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itchFamily="18" charset="0"/>
                <a:cs typeface="Times New Roman" pitchFamily="18" charset="0"/>
              </a:rPr>
              <a:t>Main purposes of image enhancement are:</a:t>
            </a:r>
          </a:p>
          <a:p>
            <a:pPr marL="1430338" indent="546100" algn="just">
              <a:lnSpc>
                <a:spcPct val="150000"/>
              </a:lnSpc>
              <a:buFont typeface="Wingdings" panose="05000000000000000000" pitchFamily="2" charset="2"/>
              <a:buChar char="ü"/>
            </a:pPr>
            <a:r>
              <a:rPr lang="en-GB" sz="2400" b="0" dirty="0">
                <a:solidFill>
                  <a:schemeClr val="tx1"/>
                </a:solidFill>
                <a:latin typeface="Times New Roman" pitchFamily="18" charset="0"/>
                <a:cs typeface="Times New Roman" pitchFamily="18" charset="0"/>
              </a:rPr>
              <a:t>Increasing contrast </a:t>
            </a:r>
          </a:p>
          <a:p>
            <a:pPr marL="1430338" indent="546100" algn="just">
              <a:lnSpc>
                <a:spcPct val="150000"/>
              </a:lnSpc>
              <a:buFont typeface="Wingdings" panose="05000000000000000000" pitchFamily="2" charset="2"/>
              <a:buChar char="ü"/>
            </a:pPr>
            <a:r>
              <a:rPr lang="en-GB" sz="2400" b="0" dirty="0">
                <a:solidFill>
                  <a:schemeClr val="tx1"/>
                </a:solidFill>
                <a:latin typeface="Times New Roman" pitchFamily="18" charset="0"/>
                <a:cs typeface="Times New Roman" pitchFamily="18" charset="0"/>
              </a:rPr>
              <a:t>Emphasizing edges </a:t>
            </a:r>
          </a:p>
          <a:p>
            <a:pPr marL="1430338" indent="546100" algn="just">
              <a:lnSpc>
                <a:spcPct val="150000"/>
              </a:lnSpc>
              <a:buFont typeface="Wingdings" panose="05000000000000000000" pitchFamily="2" charset="2"/>
              <a:buChar char="ü"/>
            </a:pPr>
            <a:r>
              <a:rPr lang="en-GB" sz="2400" b="0" dirty="0">
                <a:solidFill>
                  <a:schemeClr val="tx1"/>
                </a:solidFill>
                <a:latin typeface="Times New Roman" pitchFamily="18" charset="0"/>
                <a:cs typeface="Times New Roman" pitchFamily="18" charset="0"/>
              </a:rPr>
              <a:t>Preserving Colour. </a:t>
            </a:r>
          </a:p>
          <a:p>
            <a:pPr marL="352425" indent="-352425" algn="just">
              <a:lnSpc>
                <a:spcPct val="150000"/>
              </a:lnSpc>
              <a:buFont typeface="Arial" panose="020B0604020202020204" pitchFamily="34" charset="0"/>
              <a:buChar char="•"/>
            </a:pPr>
            <a:r>
              <a:rPr lang="en-GB" sz="2400" b="0" dirty="0">
                <a:solidFill>
                  <a:schemeClr val="tx1"/>
                </a:solidFill>
                <a:latin typeface="Times New Roman" pitchFamily="18" charset="0"/>
                <a:cs typeface="Times New Roman" pitchFamily="18" charset="0"/>
              </a:rPr>
              <a:t>The proposed system</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applies bilateral filter to attain the detail image.</a:t>
            </a:r>
            <a:endParaRPr lang="en-GB" sz="28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1430338" algn="just">
              <a:lnSpc>
                <a:spcPct val="150000"/>
              </a:lnSpc>
            </a:pPr>
            <a:endParaRPr lang="en-GB" sz="28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78</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066800" y="457508"/>
            <a:ext cx="7775448" cy="523220"/>
          </a:xfrm>
          <a:prstGeom prst="rect">
            <a:avLst/>
          </a:prstGeom>
          <a:noFill/>
        </p:spPr>
        <p:txBody>
          <a:bodyPr wrap="square" lIns="91440" tIns="45720" rIns="91440" bIns="45720">
            <a:spAutoFit/>
          </a:bodyPr>
          <a:lstStyle/>
          <a:p>
            <a:pPr algn="just"/>
            <a:r>
              <a:rPr lang="en-US"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2.1 </a:t>
            </a:r>
            <a:r>
              <a:rPr lang="en-GB" sz="2800" b="0" i="1" cap="none" spc="0"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Pre-Processing using Image Enhancement</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6036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15615" y="687383"/>
            <a:ext cx="7749153" cy="4154984"/>
          </a:xfrm>
          <a:prstGeom prst="rect">
            <a:avLst/>
          </a:prstGeom>
          <a:noFill/>
        </p:spPr>
        <p:txBody>
          <a:bodyPr wrap="square">
            <a:spAutoFit/>
          </a:bodyPr>
          <a:lstStyle/>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image is decomposed into L detail image with L detail layer. </a:t>
            </a:r>
          </a:p>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 obtaining detail image, initially the approximation image is obtained by applying the following,</a:t>
            </a:r>
          </a:p>
          <a:p>
            <a:pPr algn="ct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54013" indent="-354013" algn="just">
              <a:buFont typeface="Arial"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detail image is found by calculating the difference between the input image and approximation image. </a:t>
            </a:r>
          </a:p>
          <a:p>
            <a:pPr marL="354013" indent="-354013" algn="just">
              <a:buFont typeface="Arial"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54013" indent="-354013" algn="just">
              <a:buFont typeface="Arial"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79</a:t>
            </a:fld>
            <a:endParaRPr lang="en-US"/>
          </a:p>
        </p:txBody>
      </p:sp>
      <p:pic>
        <p:nvPicPr>
          <p:cNvPr id="6" name="Picture 5">
            <a:extLst>
              <a:ext uri="{FF2B5EF4-FFF2-40B4-BE49-F238E27FC236}">
                <a16:creationId xmlns:a16="http://schemas.microsoft.com/office/drawing/2014/main" id="{C57C3F77-F73E-8998-3060-BC2171906DA5}"/>
              </a:ext>
            </a:extLst>
          </p:cNvPr>
          <p:cNvPicPr>
            <a:picLocks noChangeAspect="1"/>
          </p:cNvPicPr>
          <p:nvPr/>
        </p:nvPicPr>
        <p:blipFill>
          <a:blip r:embed="rId3"/>
          <a:stretch>
            <a:fillRect/>
          </a:stretch>
        </p:blipFill>
        <p:spPr>
          <a:xfrm>
            <a:off x="4057468" y="2360850"/>
            <a:ext cx="1531619" cy="395929"/>
          </a:xfrm>
          <a:prstGeom prst="rect">
            <a:avLst/>
          </a:prstGeom>
        </p:spPr>
      </p:pic>
      <p:pic>
        <p:nvPicPr>
          <p:cNvPr id="9" name="Picture 8">
            <a:extLst>
              <a:ext uri="{FF2B5EF4-FFF2-40B4-BE49-F238E27FC236}">
                <a16:creationId xmlns:a16="http://schemas.microsoft.com/office/drawing/2014/main" id="{4A06BCD4-2DFF-5E16-8812-E3418EF599E7}"/>
              </a:ext>
            </a:extLst>
          </p:cNvPr>
          <p:cNvPicPr>
            <a:picLocks noChangeAspect="1"/>
          </p:cNvPicPr>
          <p:nvPr/>
        </p:nvPicPr>
        <p:blipFill>
          <a:blip r:embed="rId4"/>
          <a:stretch>
            <a:fillRect/>
          </a:stretch>
        </p:blipFill>
        <p:spPr>
          <a:xfrm>
            <a:off x="4057468" y="3859142"/>
            <a:ext cx="1400975" cy="484160"/>
          </a:xfrm>
          <a:prstGeom prst="rect">
            <a:avLst/>
          </a:prstGeom>
        </p:spPr>
      </p:pic>
    </p:spTree>
    <p:extLst>
      <p:ext uri="{BB962C8B-B14F-4D97-AF65-F5344CB8AC3E}">
        <p14:creationId xmlns:p14="http://schemas.microsoft.com/office/powerpoint/2010/main" val="4084105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81A71D-A407-41B0-B9EE-FEF2A247E3F6}"/>
              </a:ext>
            </a:extLst>
          </p:cNvPr>
          <p:cNvSpPr>
            <a:spLocks noGrp="1"/>
          </p:cNvSpPr>
          <p:nvPr>
            <p:ph type="sldNum" sz="quarter" idx="12"/>
          </p:nvPr>
        </p:nvSpPr>
        <p:spPr/>
        <p:txBody>
          <a:bodyPr/>
          <a:lstStyle/>
          <a:p>
            <a:pPr>
              <a:defRPr/>
            </a:pPr>
            <a:fld id="{ABBEF5C2-3C9E-4B3A-8957-6EFA4BF640AD}" type="slidenum">
              <a:rPr lang="en-US" smtClean="0"/>
              <a:pPr>
                <a:defRPr/>
              </a:pPr>
              <a:t>8</a:t>
            </a:fld>
            <a:endParaRPr lang="en-US"/>
          </a:p>
        </p:txBody>
      </p:sp>
      <p:sp>
        <p:nvSpPr>
          <p:cNvPr id="2" name="Rectangle 1">
            <a:extLst>
              <a:ext uri="{FF2B5EF4-FFF2-40B4-BE49-F238E27FC236}">
                <a16:creationId xmlns:a16="http://schemas.microsoft.com/office/drawing/2014/main" id="{B01A1763-27D4-665D-1F99-25B2BCEEBCA0}"/>
              </a:ext>
            </a:extLst>
          </p:cNvPr>
          <p:cNvSpPr/>
          <p:nvPr/>
        </p:nvSpPr>
        <p:spPr>
          <a:xfrm>
            <a:off x="1216325" y="2721694"/>
            <a:ext cx="785452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itchFamily="18" charset="0"/>
                <a:cs typeface="Times New Roman" pitchFamily="18" charset="0"/>
              </a:rPr>
              <a:t>LITERATURE SURVEY </a:t>
            </a:r>
            <a:endPar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69098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15615" y="687383"/>
            <a:ext cx="7749153" cy="3785652"/>
          </a:xfrm>
          <a:prstGeom prst="rect">
            <a:avLst/>
          </a:prstGeom>
          <a:noFill/>
        </p:spPr>
        <p:txBody>
          <a:bodyPr wrap="square">
            <a:spAutoFit/>
          </a:bodyPr>
          <a:lstStyle/>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approximation layers are applied with the same filters. The next level of detail image is attained using the following,</a:t>
            </a:r>
          </a:p>
          <a:p>
            <a:pPr marL="354013" indent="-354013" algn="just">
              <a:buFont typeface="Arial"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54013" indent="-354013" algn="just">
              <a:buFont typeface="Arial"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54013" indent="-354013" algn="just">
              <a:buFont typeface="Arial"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54013" indent="-354013" algn="just">
              <a:buFont typeface="Arial"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54013" indent="-354013" algn="just">
              <a:buFont typeface="Arial"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final enhanced image is attained by adding the output of final approximation layer and detail layer.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80</a:t>
            </a:fld>
            <a:endParaRPr lang="en-US"/>
          </a:p>
        </p:txBody>
      </p:sp>
      <p:pic>
        <p:nvPicPr>
          <p:cNvPr id="7" name="Picture 6">
            <a:extLst>
              <a:ext uri="{FF2B5EF4-FFF2-40B4-BE49-F238E27FC236}">
                <a16:creationId xmlns:a16="http://schemas.microsoft.com/office/drawing/2014/main" id="{6BBAA0C0-4E7D-243B-B210-80ECB0E20E2B}"/>
              </a:ext>
            </a:extLst>
          </p:cNvPr>
          <p:cNvPicPr>
            <a:picLocks noChangeAspect="1"/>
          </p:cNvPicPr>
          <p:nvPr/>
        </p:nvPicPr>
        <p:blipFill>
          <a:blip r:embed="rId3"/>
          <a:stretch>
            <a:fillRect/>
          </a:stretch>
        </p:blipFill>
        <p:spPr>
          <a:xfrm>
            <a:off x="3923928" y="2060848"/>
            <a:ext cx="2038371" cy="1241647"/>
          </a:xfrm>
          <a:prstGeom prst="rect">
            <a:avLst/>
          </a:prstGeom>
        </p:spPr>
      </p:pic>
      <p:pic>
        <p:nvPicPr>
          <p:cNvPr id="11" name="Picture 10">
            <a:extLst>
              <a:ext uri="{FF2B5EF4-FFF2-40B4-BE49-F238E27FC236}">
                <a16:creationId xmlns:a16="http://schemas.microsoft.com/office/drawing/2014/main" id="{3C239BEB-2381-8C1D-AC01-F280E557844E}"/>
              </a:ext>
            </a:extLst>
          </p:cNvPr>
          <p:cNvPicPr>
            <a:picLocks noChangeAspect="1"/>
          </p:cNvPicPr>
          <p:nvPr/>
        </p:nvPicPr>
        <p:blipFill>
          <a:blip r:embed="rId4"/>
          <a:stretch>
            <a:fillRect/>
          </a:stretch>
        </p:blipFill>
        <p:spPr>
          <a:xfrm>
            <a:off x="3347864" y="4675960"/>
            <a:ext cx="3960440" cy="415117"/>
          </a:xfrm>
          <a:prstGeom prst="rect">
            <a:avLst/>
          </a:prstGeom>
        </p:spPr>
      </p:pic>
    </p:spTree>
    <p:extLst>
      <p:ext uri="{BB962C8B-B14F-4D97-AF65-F5344CB8AC3E}">
        <p14:creationId xmlns:p14="http://schemas.microsoft.com/office/powerpoint/2010/main" val="404587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2183" y="1124744"/>
            <a:ext cx="7630065" cy="2934458"/>
          </a:xfrm>
          <a:prstGeom prst="rect">
            <a:avLst/>
          </a:prstGeom>
          <a:noFill/>
        </p:spPr>
        <p:txBody>
          <a:bodyPr wrap="square">
            <a:spAutoFit/>
          </a:bodyPr>
          <a:lstStyle/>
          <a:p>
            <a:pPr algn="just"/>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proposed method uses the following methods for extracting features: </a:t>
            </a:r>
          </a:p>
          <a:p>
            <a:pPr marL="633413" indent="796925" algn="just">
              <a:lnSpc>
                <a:spcPct val="200000"/>
              </a:lnSpc>
              <a:buFont typeface="Wingdings" panose="05000000000000000000" pitchFamily="2" charset="2"/>
              <a:buChar char="Ø"/>
            </a:pPr>
            <a:r>
              <a:rPr lang="en-GB" sz="2400" b="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Feature extraction using Gabor Filter</a:t>
            </a:r>
          </a:p>
          <a:p>
            <a:pPr marL="633413" indent="796925" algn="just">
              <a:lnSpc>
                <a:spcPct val="200000"/>
              </a:lnSpc>
              <a:buFont typeface="Wingdings" panose="05000000000000000000" pitchFamily="2" charset="2"/>
              <a:buChar char="Ø"/>
            </a:pPr>
            <a:r>
              <a:rPr lang="en-GB" sz="2400" b="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Feature extraction using RLBP method</a:t>
            </a:r>
          </a:p>
          <a:p>
            <a:pPr marL="633413" indent="796925" algn="just">
              <a:lnSpc>
                <a:spcPct val="200000"/>
              </a:lnSpc>
              <a:buFont typeface="Wingdings" panose="05000000000000000000" pitchFamily="2" charset="2"/>
              <a:buChar char="Ø"/>
            </a:pPr>
            <a:r>
              <a:rPr lang="en-GB" sz="2400" b="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Deep feature extraction using DCNN</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GB"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81</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971600" y="282714"/>
            <a:ext cx="4822874"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2.2 Feature Extraction</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050188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28244" y="1124744"/>
            <a:ext cx="7630065" cy="3349956"/>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Gabor filter is a filter with multi-scale and multi-direction.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filters help in capturing the spatial domain’s orientation and frequency representation. </a:t>
            </a:r>
          </a:p>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To get informative features, the system applies different frequencies and directions.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82</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24816" y="260648"/>
            <a:ext cx="7488832"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2.2.1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Feature extraction using Gabor Filter</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383516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620688"/>
            <a:ext cx="7630065" cy="2241960"/>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Gaussian kernel function is used to define these parameters. Then the frequency content in a particular direction, (For instance, in a localized area like point or region) is analysed.  </a:t>
            </a:r>
            <a:endParaRPr lang="en-GB" sz="2400" b="0" dirty="0">
              <a:solidFill>
                <a:schemeClr val="tx1"/>
              </a:solidFill>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83</a:t>
            </a:fld>
            <a:endParaRPr lang="en-US"/>
          </a:p>
        </p:txBody>
      </p:sp>
      <p:pic>
        <p:nvPicPr>
          <p:cNvPr id="9" name="Picture 8">
            <a:extLst>
              <a:ext uri="{FF2B5EF4-FFF2-40B4-BE49-F238E27FC236}">
                <a16:creationId xmlns:a16="http://schemas.microsoft.com/office/drawing/2014/main" id="{506F3F60-BD23-3249-19D3-1DA92CBA9538}"/>
              </a:ext>
            </a:extLst>
          </p:cNvPr>
          <p:cNvPicPr>
            <a:picLocks noChangeAspect="1"/>
          </p:cNvPicPr>
          <p:nvPr/>
        </p:nvPicPr>
        <p:blipFill>
          <a:blip r:embed="rId3"/>
          <a:stretch>
            <a:fillRect/>
          </a:stretch>
        </p:blipFill>
        <p:spPr>
          <a:xfrm>
            <a:off x="1886701" y="2971800"/>
            <a:ext cx="6947736" cy="745232"/>
          </a:xfrm>
          <a:prstGeom prst="rect">
            <a:avLst/>
          </a:prstGeom>
        </p:spPr>
      </p:pic>
      <p:sp>
        <p:nvSpPr>
          <p:cNvPr id="10" name="TextBox 9">
            <a:extLst>
              <a:ext uri="{FF2B5EF4-FFF2-40B4-BE49-F238E27FC236}">
                <a16:creationId xmlns:a16="http://schemas.microsoft.com/office/drawing/2014/main" id="{E352B2A3-19FF-4C8F-394B-00456D1E933C}"/>
              </a:ext>
            </a:extLst>
          </p:cNvPr>
          <p:cNvSpPr txBox="1"/>
          <p:nvPr/>
        </p:nvSpPr>
        <p:spPr>
          <a:xfrm>
            <a:off x="1212183" y="3820941"/>
            <a:ext cx="7630065" cy="1133965"/>
          </a:xfrm>
          <a:prstGeom prst="rect">
            <a:avLst/>
          </a:prstGeom>
          <a:noFill/>
        </p:spPr>
        <p:txBody>
          <a:bodyPr wrap="square">
            <a:spAutoFit/>
          </a:bodyPr>
          <a:lstStyle/>
          <a:p>
            <a:pPr marL="354013" indent="-354013" algn="just">
              <a:lnSpc>
                <a:spcPct val="150000"/>
              </a:lnSpc>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Where,</a:t>
            </a:r>
          </a:p>
          <a:p>
            <a:pPr marL="354013" indent="-354013" algn="just">
              <a:lnSpc>
                <a:spcPct val="150000"/>
              </a:lnSpc>
              <a:buFont typeface="Arial" pitchFamily="34" charset="0"/>
              <a:buChar char="•"/>
            </a:pPr>
            <a:endParaRPr lang="en-GB" sz="2400" b="0" dirty="0">
              <a:solidFill>
                <a:schemeClr val="tx1"/>
              </a:solidFill>
              <a:latin typeface="Times New Roman" pitchFamily="18" charset="0"/>
              <a:cs typeface="Times New Roman" pitchFamily="18" charset="0"/>
            </a:endParaRPr>
          </a:p>
        </p:txBody>
      </p:sp>
      <p:pic>
        <p:nvPicPr>
          <p:cNvPr id="23" name="Picture 22">
            <a:extLst>
              <a:ext uri="{FF2B5EF4-FFF2-40B4-BE49-F238E27FC236}">
                <a16:creationId xmlns:a16="http://schemas.microsoft.com/office/drawing/2014/main" id="{6876ACCA-FC04-3F00-6459-F70B57641C93}"/>
              </a:ext>
            </a:extLst>
          </p:cNvPr>
          <p:cNvPicPr>
            <a:picLocks noChangeAspect="1"/>
          </p:cNvPicPr>
          <p:nvPr/>
        </p:nvPicPr>
        <p:blipFill>
          <a:blip r:embed="rId4"/>
          <a:stretch>
            <a:fillRect/>
          </a:stretch>
        </p:blipFill>
        <p:spPr>
          <a:xfrm>
            <a:off x="2483768" y="4534934"/>
            <a:ext cx="5412827" cy="334226"/>
          </a:xfrm>
          <a:prstGeom prst="rect">
            <a:avLst/>
          </a:prstGeom>
        </p:spPr>
      </p:pic>
    </p:spTree>
    <p:extLst>
      <p:ext uri="{BB962C8B-B14F-4D97-AF65-F5344CB8AC3E}">
        <p14:creationId xmlns:p14="http://schemas.microsoft.com/office/powerpoint/2010/main" val="2466057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15615" y="687383"/>
            <a:ext cx="7749153" cy="4893647"/>
          </a:xfrm>
          <a:prstGeom prst="rect">
            <a:avLst/>
          </a:prstGeom>
          <a:noFill/>
        </p:spPr>
        <p:txBody>
          <a:bodyPr wrap="square">
            <a:spAutoFit/>
          </a:bodyPr>
          <a:lstStyle/>
          <a:p>
            <a:pPr marL="354013" indent="-354013" algn="just">
              <a:buFont typeface="Arial" pitchFamily="34" charset="0"/>
              <a:buChar char="•"/>
            </a:pPr>
            <a:r>
              <a:rPr lang="el-GR" sz="2400" b="0" dirty="0">
                <a:solidFill>
                  <a:schemeClr val="tx1"/>
                </a:solidFill>
                <a:latin typeface="Franklin Gothic Book" panose="020B0503020102020204" pitchFamily="34" charset="0"/>
                <a:ea typeface="Times New Roman" panose="02020603050405020304" pitchFamily="18" charset="0"/>
                <a:cs typeface="Times New Roman" panose="02020603050405020304" pitchFamily="18" charset="0"/>
              </a:rPr>
              <a:t>λ</a:t>
            </a:r>
            <a:r>
              <a:rPr lang="en-IN" sz="2400" b="0" dirty="0">
                <a:solidFill>
                  <a:schemeClr val="tx1"/>
                </a:solidFill>
                <a:latin typeface="Franklin Gothic Book" panose="020B0503020102020204" pitchFamily="34" charset="0"/>
                <a:ea typeface="Times New Roman" panose="02020603050405020304" pitchFamily="18" charset="0"/>
                <a:cs typeface="Times New Roman" panose="02020603050405020304" pitchFamily="18" charset="0"/>
              </a:rPr>
              <a:t>	- </a:t>
            </a:r>
            <a:r>
              <a:rPr lang="en-IN"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avelength</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of the sinusoidal factor, </a:t>
            </a:r>
          </a:p>
          <a:p>
            <a:pPr marL="354013" indent="-354013" algn="just">
              <a:buFont typeface="Arial" pitchFamily="34" charset="0"/>
              <a:buChar char="•"/>
            </a:pPr>
            <a:r>
              <a:rPr lang="az-Cyrl-AZ"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Ѳ</a:t>
            </a:r>
            <a:r>
              <a:rPr lang="en-IN"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O</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rientation</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of the normal to the parallel stripes of a 		  Gabor function, </a:t>
            </a:r>
          </a:p>
          <a:p>
            <a:pPr marL="354013" indent="-354013" algn="just">
              <a:buFont typeface="Arial" pitchFamily="34" charset="0"/>
              <a:buChar char="•"/>
            </a:pPr>
            <a:r>
              <a:rPr lang="az-Cyrl-AZ" sz="2400" b="0" dirty="0">
                <a:solidFill>
                  <a:schemeClr val="tx1"/>
                </a:solidFill>
                <a:latin typeface="Franklin Gothic Book" panose="020B0503020102020204" pitchFamily="34" charset="0"/>
                <a:ea typeface="Times New Roman" panose="02020603050405020304" pitchFamily="18" charset="0"/>
                <a:cs typeface="Times New Roman" panose="02020603050405020304" pitchFamily="18" charset="0"/>
              </a:rPr>
              <a:t>Ф</a:t>
            </a:r>
            <a:r>
              <a:rPr lang="en-IN" sz="2400" b="0" dirty="0">
                <a:solidFill>
                  <a:schemeClr val="tx1"/>
                </a:solidFill>
                <a:latin typeface="Franklin Gothic Book" panose="020B0503020102020204" pitchFamily="34" charset="0"/>
                <a:ea typeface="Times New Roman" panose="02020603050405020304" pitchFamily="18" charset="0"/>
                <a:cs typeface="Times New Roman" panose="02020603050405020304" pitchFamily="18" charset="0"/>
              </a:rPr>
              <a:t>	- </a:t>
            </a:r>
            <a:r>
              <a:rPr lang="en-IN" sz="2400" b="0" dirty="0">
                <a:solidFill>
                  <a:schemeClr val="tx1"/>
                </a:solidFill>
                <a:latin typeface="Times New Roman" panose="02020603050405020304" pitchFamily="18" charset="0"/>
                <a:cs typeface="Times New Roman" panose="02020603050405020304" pitchFamily="18" charset="0"/>
              </a:rPr>
              <a:t>P</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hase</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offset, </a:t>
            </a:r>
          </a:p>
          <a:p>
            <a:pPr marL="354013" indent="-354013" algn="just">
              <a:buFont typeface="Arial" pitchFamily="34" charset="0"/>
              <a:buChar char="•"/>
            </a:pPr>
            <a:r>
              <a:rPr lang="el-GR" sz="2400" b="0" dirty="0">
                <a:solidFill>
                  <a:schemeClr val="tx1"/>
                </a:solidFill>
                <a:latin typeface="Franklin Gothic Book" panose="020B0503020102020204" pitchFamily="34" charset="0"/>
                <a:ea typeface="Times New Roman" panose="02020603050405020304" pitchFamily="18" charset="0"/>
                <a:cs typeface="Times New Roman" panose="02020603050405020304" pitchFamily="18" charset="0"/>
              </a:rPr>
              <a:t>σ</a:t>
            </a:r>
            <a:r>
              <a:rPr lang="en-IN" sz="2400" b="0" dirty="0">
                <a:solidFill>
                  <a:schemeClr val="tx1"/>
                </a:solidFill>
                <a:latin typeface="Franklin Gothic Book" panose="020B0503020102020204" pitchFamily="34" charset="0"/>
                <a:ea typeface="Times New Roman" panose="02020603050405020304" pitchFamily="18" charset="0"/>
                <a:cs typeface="Times New Roman" panose="02020603050405020304" pitchFamily="18" charset="0"/>
              </a:rPr>
              <a:t> 	- </a:t>
            </a:r>
            <a:r>
              <a:rPr lang="en-IN"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tandard</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deviation of the Gaussian envelope and </a:t>
            </a:r>
          </a:p>
          <a:p>
            <a:pPr marL="354013" indent="-354013" algn="just">
              <a:buFont typeface="Arial" pitchFamily="34" charset="0"/>
              <a:buChar char="•"/>
            </a:pPr>
            <a:r>
              <a:rPr lang="el-GR" sz="2400" b="0" dirty="0">
                <a:solidFill>
                  <a:schemeClr val="tx1"/>
                </a:solidFill>
                <a:latin typeface="Franklin Gothic Book" panose="020B0503020102020204" pitchFamily="34" charset="0"/>
                <a:ea typeface="Times New Roman" panose="02020603050405020304" pitchFamily="18" charset="0"/>
                <a:cs typeface="Times New Roman" panose="02020603050405020304" pitchFamily="18" charset="0"/>
              </a:rPr>
              <a:t>γ</a:t>
            </a:r>
            <a:r>
              <a:rPr lang="en-IN" sz="2400" b="0" dirty="0">
                <a:solidFill>
                  <a:schemeClr val="tx1"/>
                </a:solidFill>
                <a:latin typeface="Franklin Gothic Book" panose="020B0503020102020204" pitchFamily="34" charset="0"/>
                <a:ea typeface="Times New Roman" panose="02020603050405020304" pitchFamily="18" charset="0"/>
                <a:cs typeface="Times New Roman" panose="02020603050405020304" pitchFamily="18" charset="0"/>
              </a:rPr>
              <a:t>	- </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Spatial aspect ratio, and specifies the ellipticity of 			  the support of the Gabor function</a:t>
            </a:r>
          </a:p>
          <a:p>
            <a:pPr marL="354013" indent="-354013" algn="just">
              <a:buFont typeface="Arial" pitchFamily="34" charset="0"/>
              <a:buChar char="•"/>
            </a:pP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By varying ѳ, the texture variation of a specific direction can be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analyzed</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Gaussian kernel convolution around the image, is denoted by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and ‘j’ to represent the vertical and horizontal dimensions.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84</a:t>
            </a:fld>
            <a:endParaRPr lang="en-US"/>
          </a:p>
        </p:txBody>
      </p:sp>
    </p:spTree>
    <p:extLst>
      <p:ext uri="{BB962C8B-B14F-4D97-AF65-F5344CB8AC3E}">
        <p14:creationId xmlns:p14="http://schemas.microsoft.com/office/powerpoint/2010/main" val="34333539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88745" y="1556792"/>
            <a:ext cx="7630065" cy="3785652"/>
          </a:xfrm>
          <a:prstGeom prst="rect">
            <a:avLst/>
          </a:prstGeom>
          <a:noFill/>
        </p:spPr>
        <p:txBody>
          <a:bodyPr wrap="square">
            <a:spAutoFit/>
          </a:bodyPr>
          <a:lstStyle/>
          <a:p>
            <a:pPr marL="1341438" indent="-1341438" algn="just"/>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Step 1:</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For a single pixel, consider all the neighbour values of that pixel and construct a neighbour pixel matrix (NPM) which is a 3×3 matrix. The NPM has 9 values. (Figure 11(a))</a:t>
            </a:r>
          </a:p>
          <a:p>
            <a:pPr marL="1341438" indent="-1341438" algn="just"/>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Step 2:</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Calculate mean value of NPM </a:t>
            </a:r>
          </a:p>
          <a:p>
            <a:pPr marL="1341438" indent="-1341438" algn="just"/>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Step 3:</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Compare each value in the NPM with the mean value and construct another binary NPM (BNPM). The BNPM has the value ‘1’ if pixel value exceeds mean value and else its ‘0’. (Figure 11(b))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85</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043608" y="301298"/>
            <a:ext cx="7343424"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2.2.2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Feature extraction using RLBP Filter</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425451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86</a:t>
            </a:fld>
            <a:endParaRPr lang="en-US"/>
          </a:p>
        </p:txBody>
      </p:sp>
      <p:pic>
        <p:nvPicPr>
          <p:cNvPr id="9" name="Picture 8">
            <a:extLst>
              <a:ext uri="{FF2B5EF4-FFF2-40B4-BE49-F238E27FC236}">
                <a16:creationId xmlns:a16="http://schemas.microsoft.com/office/drawing/2014/main" id="{914BBE45-88DE-ACD4-5640-6E17E7FF28CF}"/>
              </a:ext>
            </a:extLst>
          </p:cNvPr>
          <p:cNvPicPr>
            <a:picLocks noChangeAspect="1"/>
          </p:cNvPicPr>
          <p:nvPr/>
        </p:nvPicPr>
        <p:blipFill>
          <a:blip r:embed="rId3"/>
          <a:stretch>
            <a:fillRect/>
          </a:stretch>
        </p:blipFill>
        <p:spPr>
          <a:xfrm>
            <a:off x="2558269" y="974851"/>
            <a:ext cx="4573660" cy="2073047"/>
          </a:xfrm>
          <a:prstGeom prst="rect">
            <a:avLst/>
          </a:prstGeom>
        </p:spPr>
      </p:pic>
      <p:pic>
        <p:nvPicPr>
          <p:cNvPr id="11" name="Picture 10">
            <a:extLst>
              <a:ext uri="{FF2B5EF4-FFF2-40B4-BE49-F238E27FC236}">
                <a16:creationId xmlns:a16="http://schemas.microsoft.com/office/drawing/2014/main" id="{6DC111C8-584D-4E2A-6D13-627F17993E08}"/>
              </a:ext>
            </a:extLst>
          </p:cNvPr>
          <p:cNvPicPr>
            <a:picLocks noChangeAspect="1"/>
          </p:cNvPicPr>
          <p:nvPr/>
        </p:nvPicPr>
        <p:blipFill>
          <a:blip r:embed="rId4"/>
          <a:stretch>
            <a:fillRect/>
          </a:stretch>
        </p:blipFill>
        <p:spPr>
          <a:xfrm>
            <a:off x="2558269" y="3047898"/>
            <a:ext cx="4533712" cy="2105399"/>
          </a:xfrm>
          <a:prstGeom prst="rect">
            <a:avLst/>
          </a:prstGeom>
        </p:spPr>
      </p:pic>
      <p:sp>
        <p:nvSpPr>
          <p:cNvPr id="12" name="TextBox 11">
            <a:extLst>
              <a:ext uri="{FF2B5EF4-FFF2-40B4-BE49-F238E27FC236}">
                <a16:creationId xmlns:a16="http://schemas.microsoft.com/office/drawing/2014/main" id="{15A38A89-A9E4-52A3-1729-DD373685112A}"/>
              </a:ext>
            </a:extLst>
          </p:cNvPr>
          <p:cNvSpPr txBox="1"/>
          <p:nvPr/>
        </p:nvSpPr>
        <p:spPr>
          <a:xfrm>
            <a:off x="2664383" y="5483976"/>
            <a:ext cx="6406465" cy="830997"/>
          </a:xfrm>
          <a:prstGeom prst="rect">
            <a:avLst/>
          </a:prstGeom>
          <a:noFill/>
        </p:spPr>
        <p:txBody>
          <a:bodyPr wrap="square" rtlCol="0">
            <a:spAutoFit/>
          </a:bodyPr>
          <a:lstStyle/>
          <a:p>
            <a:r>
              <a:rPr lang="fr-FR" sz="2400" b="0" dirty="0">
                <a:solidFill>
                  <a:schemeClr val="tx1"/>
                </a:solidFill>
                <a:latin typeface="Times New Roman" panose="02020603050405020304" pitchFamily="18" charset="0"/>
                <a:cs typeface="Times New Roman" panose="02020603050405020304" pitchFamily="18" charset="0"/>
              </a:rPr>
              <a:t>(a) NPM matrix (b) BNPM Matrix  (c) RM matrix (d) </a:t>
            </a:r>
            <a:r>
              <a:rPr lang="fr-FR" sz="2400" b="0" dirty="0" err="1">
                <a:solidFill>
                  <a:schemeClr val="tx1"/>
                </a:solidFill>
                <a:latin typeface="Times New Roman" panose="02020603050405020304" pitchFamily="18" charset="0"/>
                <a:cs typeface="Times New Roman" panose="02020603050405020304" pitchFamily="18" charset="0"/>
              </a:rPr>
              <a:t>Resultant</a:t>
            </a:r>
            <a:r>
              <a:rPr lang="fr-FR" sz="2400" b="0" dirty="0">
                <a:solidFill>
                  <a:schemeClr val="tx1"/>
                </a:solidFill>
                <a:latin typeface="Times New Roman" panose="02020603050405020304" pitchFamily="18" charset="0"/>
                <a:cs typeface="Times New Roman" panose="02020603050405020304" pitchFamily="18" charset="0"/>
              </a:rPr>
              <a:t> Matrix</a:t>
            </a:r>
            <a:endParaRPr lang="en-IN" sz="2400" b="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EB9040B-7068-1709-7F9F-0EA57817A1D5}"/>
              </a:ext>
            </a:extLst>
          </p:cNvPr>
          <p:cNvSpPr txBox="1"/>
          <p:nvPr/>
        </p:nvSpPr>
        <p:spPr>
          <a:xfrm>
            <a:off x="1219200" y="5486400"/>
            <a:ext cx="1614264" cy="461665"/>
          </a:xfrm>
          <a:prstGeom prst="rect">
            <a:avLst/>
          </a:prstGeom>
          <a:noFill/>
        </p:spPr>
        <p:txBody>
          <a:bodyPr wrap="square" rtlCol="0">
            <a:spAutoFit/>
          </a:bodyPr>
          <a:lstStyle/>
          <a:p>
            <a:r>
              <a:rPr lang="fr-FR" sz="2400" dirty="0">
                <a:solidFill>
                  <a:schemeClr val="tx1"/>
                </a:solidFill>
                <a:latin typeface="Times New Roman" panose="02020603050405020304" pitchFamily="18" charset="0"/>
                <a:cs typeface="Times New Roman" panose="02020603050405020304" pitchFamily="18" charset="0"/>
              </a:rPr>
              <a:t>Figure 11. </a:t>
            </a:r>
            <a:endParaRPr lang="en-IN" sz="2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904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1115616" y="692696"/>
                <a:ext cx="7630065" cy="3416320"/>
              </a:xfrm>
              <a:prstGeom prst="rect">
                <a:avLst/>
              </a:prstGeom>
              <a:noFill/>
            </p:spPr>
            <p:txBody>
              <a:bodyPr wrap="square">
                <a:spAutoFit/>
              </a:bodyPr>
              <a:lstStyle/>
              <a:p>
                <a:pPr marL="1341438" indent="-1341438" algn="just"/>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Step 4:	</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Construct a Reference Matrix (RM) as suggested by (Pratiksha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Hattikatti</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2017). The matrix has             </a:t>
                </a:r>
                <a14:m>
                  <m:oMath xmlns:m="http://schemas.openxmlformats.org/officeDocument/2006/math">
                    <m:sSup>
                      <m:sSupPr>
                        <m:ctrlPr>
                          <a:rPr lang="en-GB" sz="2400" b="0" i="1" smtClean="0">
                            <a:solidFill>
                              <a:schemeClr val="tx1"/>
                            </a:solidFill>
                            <a:latin typeface="Cambria Math" panose="02040503050406030204" pitchFamily="18" charset="0"/>
                            <a:cs typeface="Times New Roman" panose="02020603050405020304" pitchFamily="18" charset="0"/>
                          </a:rPr>
                        </m:ctrlPr>
                      </m:sSupPr>
                      <m:e>
                        <m:r>
                          <a:rPr lang="en-IN" sz="2400" b="0" i="1" smtClean="0">
                            <a:solidFill>
                              <a:schemeClr val="tx1"/>
                            </a:solidFill>
                            <a:latin typeface="Cambria Math" panose="02040503050406030204" pitchFamily="18" charset="0"/>
                            <a:cs typeface="Times New Roman" panose="02020603050405020304" pitchFamily="18" charset="0"/>
                          </a:rPr>
                          <m:t>2</m:t>
                        </m:r>
                      </m:e>
                      <m:sup>
                        <m:r>
                          <a:rPr lang="en-IN" sz="2400" b="0" i="1" smtClean="0">
                            <a:solidFill>
                              <a:schemeClr val="tx1"/>
                            </a:solidFill>
                            <a:latin typeface="Cambria Math" panose="02040503050406030204" pitchFamily="18" charset="0"/>
                            <a:cs typeface="Times New Roman" panose="02020603050405020304" pitchFamily="18" charset="0"/>
                          </a:rPr>
                          <m:t>𝑥</m:t>
                        </m:r>
                      </m:sup>
                    </m:sSup>
                  </m:oMath>
                </a14:m>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values, where x = 0,1, 2…7. (Figure 11(c)) </a:t>
                </a:r>
              </a:p>
              <a:p>
                <a:pPr marL="1341438" indent="-1341438" algn="just"/>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Step 5: 	</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Compute Resultant Matrix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Res_Mat</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by multiplying BNPM &amp; RM matrix and  storing the results in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Res_Mat</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(Figure 11 (d)) </a:t>
                </a:r>
              </a:p>
              <a:p>
                <a:pPr marL="1341438" indent="-1341438" algn="just"/>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Step 6: 	</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values present in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Res_Mat</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is summed up to attain a single value. This obtained single value is the final feature value for that pixel.</a:t>
                </a:r>
              </a:p>
            </p:txBody>
          </p:sp>
        </mc:Choice>
        <mc:Fallback xmlns="">
          <p:sp>
            <p:nvSpPr>
              <p:cNvPr id="8" name="TextBox 7"/>
              <p:cNvSpPr txBox="1">
                <a:spLocks noRot="1" noChangeAspect="1" noMove="1" noResize="1" noEditPoints="1" noAdjustHandles="1" noChangeArrowheads="1" noChangeShapeType="1" noTextEdit="1"/>
              </p:cNvSpPr>
              <p:nvPr/>
            </p:nvSpPr>
            <p:spPr>
              <a:xfrm>
                <a:off x="1115616" y="692696"/>
                <a:ext cx="7630065" cy="3416320"/>
              </a:xfrm>
              <a:prstGeom prst="rect">
                <a:avLst/>
              </a:prstGeom>
              <a:blipFill>
                <a:blip r:embed="rId3"/>
                <a:stretch>
                  <a:fillRect l="-1198" t="-1429" r="-1278" b="-3214"/>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87</a:t>
            </a:fld>
            <a:endParaRPr lang="en-US"/>
          </a:p>
        </p:txBody>
      </p:sp>
      <p:sp>
        <p:nvSpPr>
          <p:cNvPr id="2" name="Rectangle 1">
            <a:extLst>
              <a:ext uri="{FF2B5EF4-FFF2-40B4-BE49-F238E27FC236}">
                <a16:creationId xmlns:a16="http://schemas.microsoft.com/office/drawing/2014/main" id="{F9A6D105-D448-0EA5-9DD9-AFAD29B3B0DF}"/>
              </a:ext>
            </a:extLst>
          </p:cNvPr>
          <p:cNvSpPr/>
          <p:nvPr/>
        </p:nvSpPr>
        <p:spPr>
          <a:xfrm>
            <a:off x="7137698" y="102608"/>
            <a:ext cx="1727071"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224601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19936" y="1124744"/>
            <a:ext cx="7630065" cy="3416320"/>
          </a:xfrm>
          <a:prstGeom prst="rect">
            <a:avLst/>
          </a:prstGeom>
          <a:noFill/>
        </p:spPr>
        <p:txBody>
          <a:bodyPr wrap="square">
            <a:spAutoFit/>
          </a:bodyPr>
          <a:lstStyle/>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Gabor features and RLBP features extracted previously is fed as input to the DCNN. </a:t>
            </a:r>
          </a:p>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combined input feature set is given to the Convolutional Layer. </a:t>
            </a:r>
          </a:p>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Every layer follows a sequence with the Convolutional layer followed by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ReLu</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which then is followed by Pooling Layer.  </a:t>
            </a:r>
          </a:p>
          <a:p>
            <a:pPr marL="354013" indent="-354013" algn="just">
              <a:buFont typeface="Arial"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final result obtained from pooling layer represents the deep feature.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88</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88745" y="198507"/>
            <a:ext cx="7630065"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2.3 </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Deep feature extraction using DCNN</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279054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89</a:t>
            </a:fld>
            <a:endParaRPr lang="en-US"/>
          </a:p>
        </p:txBody>
      </p:sp>
      <p:sp>
        <p:nvSpPr>
          <p:cNvPr id="2" name="Rectangle 1">
            <a:extLst>
              <a:ext uri="{FF2B5EF4-FFF2-40B4-BE49-F238E27FC236}">
                <a16:creationId xmlns:a16="http://schemas.microsoft.com/office/drawing/2014/main" id="{F9A6D105-D448-0EA5-9DD9-AFAD29B3B0DF}"/>
              </a:ext>
            </a:extLst>
          </p:cNvPr>
          <p:cNvSpPr/>
          <p:nvPr/>
        </p:nvSpPr>
        <p:spPr>
          <a:xfrm>
            <a:off x="7137698" y="102608"/>
            <a:ext cx="1727071"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15A38A89-A9E4-52A3-1729-DD373685112A}"/>
              </a:ext>
            </a:extLst>
          </p:cNvPr>
          <p:cNvSpPr txBox="1"/>
          <p:nvPr/>
        </p:nvSpPr>
        <p:spPr>
          <a:xfrm>
            <a:off x="1905000" y="5076549"/>
            <a:ext cx="6553200" cy="461665"/>
          </a:xfrm>
          <a:prstGeom prst="rect">
            <a:avLst/>
          </a:prstGeom>
          <a:noFill/>
        </p:spPr>
        <p:txBody>
          <a:bodyPr wrap="square" rtlCol="0">
            <a:spAutoFit/>
          </a:bodyPr>
          <a:lstStyle/>
          <a:p>
            <a:r>
              <a:rPr lang="fr-FR" sz="2400" dirty="0">
                <a:solidFill>
                  <a:schemeClr val="tx1"/>
                </a:solidFill>
                <a:latin typeface="Times New Roman" panose="02020603050405020304" pitchFamily="18" charset="0"/>
                <a:cs typeface="Times New Roman" panose="02020603050405020304" pitchFamily="18" charset="0"/>
              </a:rPr>
              <a:t>Figure 12. </a:t>
            </a:r>
            <a:r>
              <a:rPr lang="en-GB" sz="2400" b="0" dirty="0">
                <a:solidFill>
                  <a:schemeClr val="tx1"/>
                </a:solidFill>
                <a:latin typeface="Times New Roman" panose="02020603050405020304" pitchFamily="18" charset="0"/>
                <a:cs typeface="Times New Roman" panose="02020603050405020304" pitchFamily="18" charset="0"/>
              </a:rPr>
              <a:t>DCNN Model of the proposed system</a:t>
            </a:r>
            <a:endParaRPr lang="en-IN" sz="2400" b="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0B27C3-B172-3020-D76A-F7779546AD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7923" y="2075022"/>
            <a:ext cx="7821161" cy="2571355"/>
          </a:xfrm>
          <a:prstGeom prst="rect">
            <a:avLst/>
          </a:prstGeom>
          <a:noFill/>
          <a:ln>
            <a:noFill/>
          </a:ln>
        </p:spPr>
      </p:pic>
    </p:spTree>
    <p:extLst>
      <p:ext uri="{BB962C8B-B14F-4D97-AF65-F5344CB8AC3E}">
        <p14:creationId xmlns:p14="http://schemas.microsoft.com/office/powerpoint/2010/main" val="351541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67B02D-801C-44AB-AE09-2B70CFE2AEAE}"/>
              </a:ext>
            </a:extLst>
          </p:cNvPr>
          <p:cNvSpPr>
            <a:spLocks noGrp="1"/>
          </p:cNvSpPr>
          <p:nvPr>
            <p:ph type="sldNum" sz="quarter" idx="12"/>
          </p:nvPr>
        </p:nvSpPr>
        <p:spPr/>
        <p:txBody>
          <a:bodyPr/>
          <a:lstStyle/>
          <a:p>
            <a:pPr>
              <a:defRPr/>
            </a:pPr>
            <a:fld id="{ABBEF5C2-3C9E-4B3A-8957-6EFA4BF640AD}" type="slidenum">
              <a:rPr lang="en-US" smtClean="0"/>
              <a:pPr>
                <a:defRPr/>
              </a:pPr>
              <a:t>9</a:t>
            </a:fld>
            <a:endParaRPr lang="en-US"/>
          </a:p>
        </p:txBody>
      </p:sp>
      <p:graphicFrame>
        <p:nvGraphicFramePr>
          <p:cNvPr id="6" name="Table 6">
            <a:extLst>
              <a:ext uri="{FF2B5EF4-FFF2-40B4-BE49-F238E27FC236}">
                <a16:creationId xmlns:a16="http://schemas.microsoft.com/office/drawing/2014/main" id="{A766B39A-101A-C753-E70E-AC292D3505DA}"/>
              </a:ext>
            </a:extLst>
          </p:cNvPr>
          <p:cNvGraphicFramePr>
            <a:graphicFrameLocks noGrp="1"/>
          </p:cNvGraphicFramePr>
          <p:nvPr>
            <p:extLst>
              <p:ext uri="{D42A27DB-BD31-4B8C-83A1-F6EECF244321}">
                <p14:modId xmlns:p14="http://schemas.microsoft.com/office/powerpoint/2010/main" val="234834562"/>
              </p:ext>
            </p:extLst>
          </p:nvPr>
        </p:nvGraphicFramePr>
        <p:xfrm>
          <a:off x="1130832" y="548680"/>
          <a:ext cx="7904018" cy="6081896"/>
        </p:xfrm>
        <a:graphic>
          <a:graphicData uri="http://schemas.openxmlformats.org/drawingml/2006/table">
            <a:tbl>
              <a:tblPr firstRow="1" bandRow="1">
                <a:tableStyleId>{5940675A-B579-460E-94D1-54222C63F5DA}</a:tableStyleId>
              </a:tblPr>
              <a:tblGrid>
                <a:gridCol w="1929000">
                  <a:extLst>
                    <a:ext uri="{9D8B030D-6E8A-4147-A177-3AD203B41FA5}">
                      <a16:colId xmlns:a16="http://schemas.microsoft.com/office/drawing/2014/main" val="406820577"/>
                    </a:ext>
                  </a:extLst>
                </a:gridCol>
                <a:gridCol w="1728192">
                  <a:extLst>
                    <a:ext uri="{9D8B030D-6E8A-4147-A177-3AD203B41FA5}">
                      <a16:colId xmlns:a16="http://schemas.microsoft.com/office/drawing/2014/main" val="2658887784"/>
                    </a:ext>
                  </a:extLst>
                </a:gridCol>
                <a:gridCol w="4246826">
                  <a:extLst>
                    <a:ext uri="{9D8B030D-6E8A-4147-A177-3AD203B41FA5}">
                      <a16:colId xmlns:a16="http://schemas.microsoft.com/office/drawing/2014/main" val="875451995"/>
                    </a:ext>
                  </a:extLst>
                </a:gridCol>
              </a:tblGrid>
              <a:tr h="504056">
                <a:tc>
                  <a:txBody>
                    <a:bodyPr/>
                    <a:lstStyle/>
                    <a:p>
                      <a:pPr algn="ctr"/>
                      <a:r>
                        <a:rPr lang="en-IN" sz="2000" b="1" dirty="0">
                          <a:latin typeface="Times New Roman" panose="02020603050405020304" pitchFamily="18" charset="0"/>
                          <a:cs typeface="Times New Roman" panose="02020603050405020304" pitchFamily="18" charset="0"/>
                        </a:rPr>
                        <a:t>Journal Name</a:t>
                      </a:r>
                    </a:p>
                  </a:txBody>
                  <a:tcPr/>
                </a:tc>
                <a:tc>
                  <a:txBody>
                    <a:bodyPr/>
                    <a:lstStyle/>
                    <a:p>
                      <a:pPr algn="ctr"/>
                      <a:r>
                        <a:rPr lang="en-IN" sz="2000" b="1" dirty="0">
                          <a:latin typeface="Times New Roman" panose="02020603050405020304" pitchFamily="18" charset="0"/>
                          <a:cs typeface="Times New Roman" panose="02020603050405020304" pitchFamily="18" charset="0"/>
                        </a:rPr>
                        <a:t>Dataset</a:t>
                      </a:r>
                    </a:p>
                  </a:txBody>
                  <a:tcPr/>
                </a:tc>
                <a:tc>
                  <a:txBody>
                    <a:bodyPr/>
                    <a:lstStyle/>
                    <a:p>
                      <a:pPr algn="ctr"/>
                      <a:r>
                        <a:rPr lang="en-IN" sz="2000" b="1" dirty="0">
                          <a:latin typeface="Times New Roman" panose="02020603050405020304" pitchFamily="18" charset="0"/>
                          <a:cs typeface="Times New Roman" panose="02020603050405020304" pitchFamily="18" charset="0"/>
                        </a:rPr>
                        <a:t>Methodology</a:t>
                      </a:r>
                    </a:p>
                  </a:txBody>
                  <a:tcPr/>
                </a:tc>
                <a:extLst>
                  <a:ext uri="{0D108BD9-81ED-4DB2-BD59-A6C34878D82A}">
                    <a16:rowId xmlns:a16="http://schemas.microsoft.com/office/drawing/2014/main" val="2717765693"/>
                  </a:ext>
                </a:extLst>
              </a:tr>
              <a:tr h="5252061">
                <a:tc>
                  <a:txBody>
                    <a:bodyPr/>
                    <a:lstStyle/>
                    <a:p>
                      <a:r>
                        <a:rPr lang="en-IN" sz="2000" dirty="0">
                          <a:latin typeface="Times New Roman" panose="02020603050405020304" pitchFamily="18" charset="0"/>
                          <a:cs typeface="Times New Roman" panose="02020603050405020304" pitchFamily="18" charset="0"/>
                        </a:rPr>
                        <a:t>Vignesh T, </a:t>
                      </a:r>
                      <a:r>
                        <a:rPr lang="en-IN" sz="2000" dirty="0" err="1">
                          <a:latin typeface="Times New Roman" panose="02020603050405020304" pitchFamily="18" charset="0"/>
                          <a:cs typeface="Times New Roman" panose="02020603050405020304" pitchFamily="18" charset="0"/>
                        </a:rPr>
                        <a:t>Thyagharajan</a:t>
                      </a:r>
                      <a:r>
                        <a:rPr lang="en-IN" sz="2000" dirty="0">
                          <a:latin typeface="Times New Roman" panose="02020603050405020304" pitchFamily="18" charset="0"/>
                          <a:cs typeface="Times New Roman" panose="02020603050405020304" pitchFamily="18" charset="0"/>
                        </a:rPr>
                        <a:t> KK, Murugan D, Sakthivel M, </a:t>
                      </a:r>
                      <a:r>
                        <a:rPr lang="en-IN" sz="2000" dirty="0" err="1">
                          <a:latin typeface="Times New Roman" panose="02020603050405020304" pitchFamily="18" charset="0"/>
                          <a:cs typeface="Times New Roman" panose="02020603050405020304" pitchFamily="18" charset="0"/>
                        </a:rPr>
                        <a:t>Pushparaj</a:t>
                      </a:r>
                      <a:r>
                        <a:rPr lang="en-IN" sz="2000" dirty="0">
                          <a:latin typeface="Times New Roman" panose="02020603050405020304" pitchFamily="18" charset="0"/>
                          <a:cs typeface="Times New Roman" panose="02020603050405020304" pitchFamily="18" charset="0"/>
                        </a:rPr>
                        <a:t> S (2016). </a:t>
                      </a:r>
                      <a:r>
                        <a:rPr lang="en-IN" sz="2000" i="1" dirty="0">
                          <a:latin typeface="Times New Roman" panose="02020603050405020304" pitchFamily="18" charset="0"/>
                          <a:cs typeface="Times New Roman" panose="02020603050405020304" pitchFamily="18" charset="0"/>
                        </a:rPr>
                        <a:t>A novel multiple unsupervised algorithm for</a:t>
                      </a:r>
                    </a:p>
                    <a:p>
                      <a:r>
                        <a:rPr lang="en-IN" sz="2000" i="1" dirty="0">
                          <a:latin typeface="Times New Roman" panose="02020603050405020304" pitchFamily="18" charset="0"/>
                          <a:cs typeface="Times New Roman" panose="02020603050405020304" pitchFamily="18" charset="0"/>
                        </a:rPr>
                        <a:t>land use/land cover classification</a:t>
                      </a:r>
                      <a:r>
                        <a:rPr lang="en-IN" sz="2000" dirty="0">
                          <a:latin typeface="Times New Roman" panose="02020603050405020304" pitchFamily="18" charset="0"/>
                          <a:cs typeface="Times New Roman" panose="02020603050405020304" pitchFamily="18" charset="0"/>
                        </a:rPr>
                        <a:t>. Indian J Sci </a:t>
                      </a:r>
                      <a:r>
                        <a:rPr lang="en-IN" sz="2000" dirty="0" err="1">
                          <a:latin typeface="Times New Roman" panose="02020603050405020304" pitchFamily="18" charset="0"/>
                          <a:cs typeface="Times New Roman" panose="02020603050405020304" pitchFamily="18" charset="0"/>
                        </a:rPr>
                        <a:t>Technol</a:t>
                      </a:r>
                      <a:r>
                        <a:rPr lang="en-IN" sz="2000" dirty="0">
                          <a:latin typeface="Times New Roman" panose="02020603050405020304" pitchFamily="18" charset="0"/>
                          <a:cs typeface="Times New Roman" panose="02020603050405020304" pitchFamily="18" charset="0"/>
                        </a:rPr>
                        <a:t> 9(42):1–</a:t>
                      </a:r>
                    </a:p>
                    <a:p>
                      <a:r>
                        <a:rPr lang="en-IN" sz="2000" dirty="0">
                          <a:latin typeface="Times New Roman" panose="02020603050405020304" pitchFamily="18" charset="0"/>
                          <a:cs typeface="Times New Roman" panose="02020603050405020304" pitchFamily="18" charset="0"/>
                        </a:rPr>
                        <a:t>12.</a:t>
                      </a:r>
                    </a:p>
                  </a:txBody>
                  <a:tcPr/>
                </a:tc>
                <a:tc>
                  <a:txBody>
                    <a:bodyPr/>
                    <a:lstStyle/>
                    <a:p>
                      <a:pPr marL="0" indent="0">
                        <a:buFont typeface="Arial" panose="020B0604020202020204" pitchFamily="34" charset="0"/>
                        <a:buNone/>
                      </a:pPr>
                      <a:r>
                        <a:rPr lang="en-GB" sz="2000" dirty="0">
                          <a:latin typeface="Times New Roman" panose="02020603050405020304" pitchFamily="18" charset="0"/>
                          <a:cs typeface="Times New Roman" panose="02020603050405020304" pitchFamily="18" charset="0"/>
                        </a:rPr>
                        <a:t>Landsat-8, Liss-3 and AWIFS images </a:t>
                      </a:r>
                      <a:r>
                        <a:rPr lang="en-IN" sz="2000" dirty="0">
                          <a:latin typeface="Times New Roman" panose="02020603050405020304" pitchFamily="18" charset="0"/>
                          <a:cs typeface="Times New Roman" panose="02020603050405020304" pitchFamily="18" charset="0"/>
                        </a:rPr>
                        <a:t> – </a:t>
                      </a:r>
                    </a:p>
                    <a:p>
                      <a:pPr marL="0" indent="0">
                        <a:buFont typeface="Arial" panose="020B0604020202020204" pitchFamily="34" charset="0"/>
                        <a:buNone/>
                      </a:pPr>
                      <a:r>
                        <a:rPr lang="en-IN" sz="2000" dirty="0">
                          <a:latin typeface="Times New Roman" panose="02020603050405020304" pitchFamily="18" charset="0"/>
                          <a:cs typeface="Times New Roman" panose="02020603050405020304" pitchFamily="18" charset="0"/>
                        </a:rPr>
                        <a:t>District of Kanyakumari, Tamil </a:t>
                      </a:r>
                      <a:r>
                        <a:rPr lang="en-IN" sz="2000" dirty="0" err="1">
                          <a:latin typeface="Times New Roman" panose="02020603050405020304" pitchFamily="18" charset="0"/>
                          <a:cs typeface="Times New Roman" panose="02020603050405020304" pitchFamily="18" charset="0"/>
                        </a:rPr>
                        <a:t>nadu</a:t>
                      </a:r>
                      <a:r>
                        <a:rPr lang="en-IN" sz="2000" dirty="0">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IN" sz="2000" dirty="0">
                          <a:latin typeface="Times New Roman" panose="02020603050405020304" pitchFamily="18" charset="0"/>
                          <a:cs typeface="Times New Roman" panose="02020603050405020304" pitchFamily="18" charset="0"/>
                        </a:rPr>
                        <a:t>India</a:t>
                      </a:r>
                    </a:p>
                    <a:p>
                      <a:pPr marL="0" indent="0">
                        <a:buFont typeface="Arial" panose="020B0604020202020204" pitchFamily="34" charset="0"/>
                        <a:buNone/>
                      </a:pPr>
                      <a:endParaRPr lang="en-IN" sz="2000" dirty="0">
                        <a:latin typeface="Times New Roman" panose="02020603050405020304" pitchFamily="18" charset="0"/>
                        <a:cs typeface="Times New Roman" panose="02020603050405020304" pitchFamily="18" charset="0"/>
                      </a:endParaRPr>
                    </a:p>
                  </a:txBody>
                  <a:tcPr/>
                </a:tc>
                <a:tc>
                  <a:txBody>
                    <a:bodyPr/>
                    <a:lstStyle/>
                    <a:p>
                      <a:pPr marL="179388" indent="-179388">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Performs both clustering and classification for LULC. </a:t>
                      </a:r>
                    </a:p>
                    <a:p>
                      <a:pPr marL="179388" indent="-179388">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Clusters the images into groups using a novel Singular Value Decomposition (SVD) trace function clustering algorithm. </a:t>
                      </a:r>
                    </a:p>
                    <a:p>
                      <a:pPr marL="179388" indent="-179388">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clustered samples are used as training samples for the novel unsupervised Ensemble Minimization Learning algorithm (EML) learning and EML classifies the testing set.</a:t>
                      </a:r>
                    </a:p>
                    <a:p>
                      <a:pPr marL="179388" indent="-179388">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It produces classification accuracy of 90.56%. </a:t>
                      </a:r>
                    </a:p>
                    <a:p>
                      <a:pPr marL="0" indent="0">
                        <a:buFont typeface="Arial" panose="020B0604020202020204" pitchFamily="34" charset="0"/>
                        <a:buNone/>
                      </a:pPr>
                      <a:r>
                        <a:rPr lang="en-GB" sz="2000" dirty="0">
                          <a:latin typeface="Times New Roman" panose="02020603050405020304" pitchFamily="18" charset="0"/>
                          <a:cs typeface="Times New Roman" panose="02020603050405020304" pitchFamily="18" charset="0"/>
                        </a:rPr>
                        <a:t>Limitation:</a:t>
                      </a:r>
                    </a:p>
                    <a:p>
                      <a:pPr marL="179388" indent="-179388">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clustering may sometimes results in creating unnecessary group of  training samples.</a:t>
                      </a: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1883176"/>
                  </a:ext>
                </a:extLst>
              </a:tr>
            </a:tbl>
          </a:graphicData>
        </a:graphic>
      </p:graphicFrame>
      <p:sp>
        <p:nvSpPr>
          <p:cNvPr id="2" name="TextBox 5">
            <a:extLst>
              <a:ext uri="{FF2B5EF4-FFF2-40B4-BE49-F238E27FC236}">
                <a16:creationId xmlns:a16="http://schemas.microsoft.com/office/drawing/2014/main" id="{6719EC2E-BFFF-4574-5FD6-21AC9EAA4497}"/>
              </a:ext>
            </a:extLst>
          </p:cNvPr>
          <p:cNvSpPr txBox="1">
            <a:spLocks noChangeArrowheads="1"/>
          </p:cNvSpPr>
          <p:nvPr/>
        </p:nvSpPr>
        <p:spPr bwMode="auto">
          <a:xfrm>
            <a:off x="1110050" y="76200"/>
            <a:ext cx="7924800" cy="461665"/>
          </a:xfrm>
          <a:prstGeom prst="rect">
            <a:avLst/>
          </a:prstGeom>
          <a:noFill/>
          <a:ln w="9525">
            <a:noFill/>
            <a:miter lim="800000"/>
            <a:headEnd/>
            <a:tailEnd/>
          </a:ln>
        </p:spPr>
        <p:txBody>
          <a:bodyPr wrap="square">
            <a:spAutoFit/>
          </a:bodyPr>
          <a:lstStyle/>
          <a:p>
            <a:pPr algn="just">
              <a:buClr>
                <a:srgbClr val="000000"/>
              </a:buClr>
              <a:buSzPct val="100000"/>
            </a:pPr>
            <a:r>
              <a:rPr lang="en-IN" sz="2400" dirty="0">
                <a:solidFill>
                  <a:schemeClr val="tx1"/>
                </a:solidFill>
                <a:latin typeface="Times New Roman" panose="02020603050405020304" pitchFamily="18" charset="0"/>
                <a:cs typeface="Times New Roman" pitchFamily="18" charset="0"/>
              </a:rPr>
              <a:t>Literature Survey based on LISS Images</a:t>
            </a:r>
            <a:endParaRPr lang="en-US" sz="2400" dirty="0">
              <a:solidFill>
                <a:schemeClr val="tx1"/>
              </a:solidFill>
              <a:latin typeface="Times New Roman" panose="02020603050405020304" pitchFamily="18" charset="0"/>
              <a:cs typeface="Times New Roman"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67000" y="6027003"/>
            <a:ext cx="5791770" cy="830997"/>
          </a:xfrm>
          <a:prstGeom prst="rect">
            <a:avLst/>
          </a:prstGeom>
          <a:noFill/>
        </p:spPr>
        <p:txBody>
          <a:bodyPr wrap="square">
            <a:spAutoFit/>
          </a:bodyPr>
          <a:lstStyle/>
          <a:p>
            <a:pPr algn="just"/>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Schematic view of the functionality of the proposed method</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90</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971600" y="99644"/>
            <a:ext cx="5901873"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2.4 Combined F</a:t>
            </a:r>
            <a:r>
              <a:rPr lang="en-GB" sz="28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eature</a:t>
            </a:r>
            <a:r>
              <a:rPr lang="en-GB"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 set</a:t>
            </a:r>
            <a:endParaRPr lang="en-IN" sz="2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159AD786-7A9D-3F38-F9DC-E53F853E661D}"/>
              </a:ext>
            </a:extLst>
          </p:cNvPr>
          <p:cNvPicPr>
            <a:picLocks noChangeAspect="1"/>
          </p:cNvPicPr>
          <p:nvPr/>
        </p:nvPicPr>
        <p:blipFill>
          <a:blip r:embed="rId3"/>
          <a:stretch>
            <a:fillRect/>
          </a:stretch>
        </p:blipFill>
        <p:spPr>
          <a:xfrm>
            <a:off x="3319462" y="807530"/>
            <a:ext cx="3401814" cy="5212270"/>
          </a:xfrm>
          <a:prstGeom prst="rect">
            <a:avLst/>
          </a:prstGeom>
        </p:spPr>
      </p:pic>
      <p:sp>
        <p:nvSpPr>
          <p:cNvPr id="2" name="TextBox 1">
            <a:extLst>
              <a:ext uri="{FF2B5EF4-FFF2-40B4-BE49-F238E27FC236}">
                <a16:creationId xmlns:a16="http://schemas.microsoft.com/office/drawing/2014/main" id="{C54B0BE3-A833-7944-F948-E33EE6302084}"/>
              </a:ext>
            </a:extLst>
          </p:cNvPr>
          <p:cNvSpPr txBox="1"/>
          <p:nvPr/>
        </p:nvSpPr>
        <p:spPr>
          <a:xfrm>
            <a:off x="1295400" y="6015335"/>
            <a:ext cx="1524000" cy="461665"/>
          </a:xfrm>
          <a:prstGeom prst="rect">
            <a:avLst/>
          </a:prstGeom>
          <a:noFill/>
        </p:spPr>
        <p:txBody>
          <a:bodyPr wrap="square">
            <a:spAutoFit/>
          </a:bodyPr>
          <a:lstStyle/>
          <a:p>
            <a:pPr algn="just"/>
            <a:r>
              <a:rPr lang="en-GB"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Figure 13. </a:t>
            </a:r>
            <a:endPar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3000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5656" y="1196752"/>
            <a:ext cx="7488832" cy="334995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classification proceeds with the obtained feature subset.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system performs classification with the CNN than applying any classifying techniques.</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 DCNN contains 3 classification layers: Fully Connected (FC), </a:t>
            </a:r>
            <a:r>
              <a:rPr lang="en-GB" sz="2400" b="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Softmax</a:t>
            </a:r>
            <a:r>
              <a:rPr lang="en-GB" sz="24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and Classification Layer. </a:t>
            </a:r>
          </a:p>
        </p:txBody>
      </p:sp>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91</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1115616" y="200834"/>
            <a:ext cx="4101673" cy="523220"/>
          </a:xfrm>
          <a:prstGeom prst="rect">
            <a:avLst/>
          </a:prstGeom>
          <a:noFill/>
        </p:spPr>
        <p:txBody>
          <a:bodyPr wrap="square" lIns="91440" tIns="45720" rIns="91440" bIns="45720">
            <a:spAutoFit/>
          </a:bodyPr>
          <a:lstStyle/>
          <a:p>
            <a:r>
              <a:rPr lang="en-IN" sz="28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2.5 Classification</a:t>
            </a:r>
            <a:endParaRPr lang="en-IN"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1329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667000"/>
            <a:ext cx="7498080" cy="1143000"/>
          </a:xfrm>
        </p:spPr>
        <p:txBody>
          <a:bodyPr>
            <a:normAutofit fontScale="90000"/>
          </a:bodyPr>
          <a:lstStyle/>
          <a:p>
            <a:pPr algn="ctr"/>
            <a:r>
              <a:rPr lang="en-GB" sz="4400" i="1" dirty="0">
                <a:solidFill>
                  <a:srgbClr val="7030A0"/>
                </a:solidFill>
                <a:latin typeface="Times New Roman" pitchFamily="18" charset="0"/>
                <a:cs typeface="Times New Roman" pitchFamily="18" charset="0"/>
              </a:rPr>
              <a:t>EXPERIMENTAL RESULTS AND DISCUSSIONS</a:t>
            </a:r>
            <a:endParaRPr lang="en-IN" b="1" dirty="0"/>
          </a:p>
        </p:txBody>
      </p:sp>
      <p:sp>
        <p:nvSpPr>
          <p:cNvPr id="5" name="Slide Number Placeholder 4">
            <a:extLst>
              <a:ext uri="{FF2B5EF4-FFF2-40B4-BE49-F238E27FC236}">
                <a16:creationId xmlns:a16="http://schemas.microsoft.com/office/drawing/2014/main" id="{4FD30237-0EF3-4910-92C9-B863348B3C85}"/>
              </a:ext>
            </a:extLst>
          </p:cNvPr>
          <p:cNvSpPr>
            <a:spLocks noGrp="1"/>
          </p:cNvSpPr>
          <p:nvPr>
            <p:ph type="sldNum" sz="quarter" idx="12"/>
          </p:nvPr>
        </p:nvSpPr>
        <p:spPr/>
        <p:txBody>
          <a:bodyPr/>
          <a:lstStyle/>
          <a:p>
            <a:pPr>
              <a:defRPr/>
            </a:pPr>
            <a:fld id="{ABBEF5C2-3C9E-4B3A-8957-6EFA4BF640AD}" type="slidenum">
              <a:rPr lang="en-US" smtClean="0"/>
              <a:pPr>
                <a:defRPr/>
              </a:pPr>
              <a:t>92</a:t>
            </a:fld>
            <a:endParaRPr lang="en-US"/>
          </a:p>
        </p:txBody>
      </p:sp>
    </p:spTree>
    <p:extLst>
      <p:ext uri="{BB962C8B-B14F-4D97-AF65-F5344CB8AC3E}">
        <p14:creationId xmlns:p14="http://schemas.microsoft.com/office/powerpoint/2010/main" val="432535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93</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2438400" y="152400"/>
            <a:ext cx="6333256" cy="461665"/>
          </a:xfrm>
          <a:prstGeom prst="rect">
            <a:avLst/>
          </a:prstGeom>
          <a:noFill/>
        </p:spPr>
        <p:txBody>
          <a:bodyPr wrap="square" lIns="91440" tIns="45720" rIns="91440" bIns="45720">
            <a:spAutoFit/>
          </a:bodyPr>
          <a:lstStyle/>
          <a:p>
            <a:r>
              <a:rPr lang="en-GB" sz="2400" b="0" dirty="0">
                <a:ln w="0"/>
                <a:solidFill>
                  <a:schemeClr val="tx1"/>
                </a:solidFill>
                <a:latin typeface="Times New Roman" pitchFamily="18" charset="0"/>
                <a:cs typeface="Times New Roman" pitchFamily="18" charset="0"/>
              </a:rPr>
              <a:t>Specification of DCNN for the proposed system</a:t>
            </a:r>
            <a:endParaRPr lang="en-IN" sz="2400" b="0" cap="none" spc="0" dirty="0">
              <a:ln w="0"/>
              <a:solidFill>
                <a:schemeClr val="tx1"/>
              </a:solidFill>
            </a:endParaRPr>
          </a:p>
        </p:txBody>
      </p:sp>
      <p:graphicFrame>
        <p:nvGraphicFramePr>
          <p:cNvPr id="2" name="Table 1">
            <a:extLst>
              <a:ext uri="{FF2B5EF4-FFF2-40B4-BE49-F238E27FC236}">
                <a16:creationId xmlns:a16="http://schemas.microsoft.com/office/drawing/2014/main" id="{E3E9DC1B-0054-4238-0667-A3CEDE1E54A7}"/>
              </a:ext>
            </a:extLst>
          </p:cNvPr>
          <p:cNvGraphicFramePr>
            <a:graphicFrameLocks noGrp="1"/>
          </p:cNvGraphicFramePr>
          <p:nvPr>
            <p:extLst>
              <p:ext uri="{D42A27DB-BD31-4B8C-83A1-F6EECF244321}">
                <p14:modId xmlns:p14="http://schemas.microsoft.com/office/powerpoint/2010/main" val="2193262050"/>
              </p:ext>
            </p:extLst>
          </p:nvPr>
        </p:nvGraphicFramePr>
        <p:xfrm>
          <a:off x="1547664" y="1052915"/>
          <a:ext cx="7048126" cy="5400421"/>
        </p:xfrm>
        <a:graphic>
          <a:graphicData uri="http://schemas.openxmlformats.org/drawingml/2006/table">
            <a:tbl>
              <a:tblPr firstRow="1" firstCol="1" bandRow="1">
                <a:tableStyleId>{69CF1AB2-1976-4502-BF36-3FF5EA218861}</a:tableStyleId>
              </a:tblPr>
              <a:tblGrid>
                <a:gridCol w="3015677">
                  <a:extLst>
                    <a:ext uri="{9D8B030D-6E8A-4147-A177-3AD203B41FA5}">
                      <a16:colId xmlns:a16="http://schemas.microsoft.com/office/drawing/2014/main" val="3681942293"/>
                    </a:ext>
                  </a:extLst>
                </a:gridCol>
                <a:gridCol w="2808312">
                  <a:extLst>
                    <a:ext uri="{9D8B030D-6E8A-4147-A177-3AD203B41FA5}">
                      <a16:colId xmlns:a16="http://schemas.microsoft.com/office/drawing/2014/main" val="3625852861"/>
                    </a:ext>
                  </a:extLst>
                </a:gridCol>
                <a:gridCol w="1224137">
                  <a:extLst>
                    <a:ext uri="{9D8B030D-6E8A-4147-A177-3AD203B41FA5}">
                      <a16:colId xmlns:a16="http://schemas.microsoft.com/office/drawing/2014/main" val="2148516905"/>
                    </a:ext>
                  </a:extLst>
                </a:gridCol>
              </a:tblGrid>
              <a:tr h="0">
                <a:tc>
                  <a:txBody>
                    <a:bodyPr/>
                    <a:lstStyle/>
                    <a:p>
                      <a:pPr algn="ctr">
                        <a:lnSpc>
                          <a:spcPct val="115000"/>
                        </a:lnSpc>
                        <a:spcBef>
                          <a:spcPts val="300"/>
                        </a:spcBef>
                        <a:spcAft>
                          <a:spcPts val="300"/>
                        </a:spcAft>
                      </a:pPr>
                      <a:r>
                        <a:rPr lang="en-US" sz="1800" dirty="0">
                          <a:effectLst/>
                          <a:latin typeface="Times New Roman" panose="02020603050405020304" pitchFamily="18" charset="0"/>
                          <a:cs typeface="Times New Roman" panose="02020603050405020304" pitchFamily="18" charset="0"/>
                        </a:rPr>
                        <a:t>Layer</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pPr>
                      <a:r>
                        <a:rPr lang="en-US" sz="1800">
                          <a:effectLst/>
                          <a:latin typeface="Times New Roman" panose="02020603050405020304" pitchFamily="18" charset="0"/>
                          <a:cs typeface="Times New Roman" panose="02020603050405020304" pitchFamily="18" charset="0"/>
                        </a:rPr>
                        <a:t>Specification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pPr>
                      <a:r>
                        <a:rPr lang="en-US" sz="1800">
                          <a:effectLst/>
                          <a:latin typeface="Times New Roman" panose="02020603050405020304" pitchFamily="18" charset="0"/>
                          <a:cs typeface="Times New Roman" panose="02020603050405020304" pitchFamily="18" charset="0"/>
                        </a:rPr>
                        <a:t>Feature map size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2052963"/>
                  </a:ext>
                </a:extLst>
              </a:tr>
              <a:tr h="168275">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Input Layer</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Size: [7,7,3]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7 x 7 x 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09812821"/>
                  </a:ext>
                </a:extLst>
              </a:tr>
              <a:tr h="0">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Convolution Layer - 1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Filt_Siz</a:t>
                      </a:r>
                      <a:r>
                        <a:rPr lang="en-US" sz="1800" dirty="0">
                          <a:effectLst/>
                          <a:latin typeface="Times New Roman" panose="02020603050405020304" pitchFamily="18" charset="0"/>
                          <a:cs typeface="Times New Roman" panose="02020603050405020304" pitchFamily="18" charset="0"/>
                        </a:rPr>
                        <a:t>: [3 3], </a:t>
                      </a:r>
                      <a:r>
                        <a:rPr lang="en-US" sz="1800" dirty="0" err="1">
                          <a:effectLst/>
                          <a:latin typeface="Times New Roman" panose="02020603050405020304" pitchFamily="18" charset="0"/>
                          <a:cs typeface="Times New Roman" panose="02020603050405020304" pitchFamily="18" charset="0"/>
                        </a:rPr>
                        <a:t>No_Filt</a:t>
                      </a:r>
                      <a:r>
                        <a:rPr lang="en-US" sz="1800" dirty="0">
                          <a:effectLst/>
                          <a:latin typeface="Times New Roman" panose="02020603050405020304" pitchFamily="18" charset="0"/>
                          <a:cs typeface="Times New Roman" panose="02020603050405020304" pitchFamily="18" charset="0"/>
                        </a:rPr>
                        <a:t>: 20, Str: 1 x 1, Pool: 1 x 1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7 x 7 x 20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0144257"/>
                  </a:ext>
                </a:extLst>
              </a:tr>
              <a:tr h="0">
                <a:tc>
                  <a:txBody>
                    <a:bodyPr/>
                    <a:lstStyle/>
                    <a:p>
                      <a:pPr algn="ct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ReLu</a:t>
                      </a:r>
                      <a:r>
                        <a:rPr lang="en-US" sz="1800" dirty="0">
                          <a:effectLst/>
                          <a:latin typeface="Times New Roman" panose="02020603050405020304" pitchFamily="18" charset="0"/>
                          <a:cs typeface="Times New Roman" panose="02020603050405020304" pitchFamily="18" charset="0"/>
                        </a:rPr>
                        <a:t> Layer - 1</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7 x 7 x 20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021471"/>
                  </a:ext>
                </a:extLst>
              </a:tr>
              <a:tr h="0">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Pooling Layer – 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Filt_Siz</a:t>
                      </a:r>
                      <a:r>
                        <a:rPr lang="en-US" sz="1800" dirty="0">
                          <a:effectLst/>
                          <a:latin typeface="Times New Roman" panose="02020603050405020304" pitchFamily="18" charset="0"/>
                          <a:cs typeface="Times New Roman" panose="02020603050405020304" pitchFamily="18" charset="0"/>
                        </a:rPr>
                        <a:t>: [2 2], Str: 2 x 2, Pool: 1 x 1</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4 x 4 x 20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55829127"/>
                  </a:ext>
                </a:extLst>
              </a:tr>
              <a:tr h="0">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Convolution Layer – 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Filt_Siz: [2 2], No_Filt: 40, Str: 1 x 1, Pool: 2 x 2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19221022"/>
                  </a:ext>
                </a:extLst>
              </a:tr>
              <a:tr h="0">
                <a:tc>
                  <a:txBody>
                    <a:bodyPr/>
                    <a:lstStyle/>
                    <a:p>
                      <a:pPr algn="ct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ReLu</a:t>
                      </a:r>
                      <a:r>
                        <a:rPr lang="en-US" sz="1800" dirty="0">
                          <a:effectLst/>
                          <a:latin typeface="Times New Roman" panose="02020603050405020304" pitchFamily="18" charset="0"/>
                          <a:cs typeface="Times New Roman" panose="02020603050405020304" pitchFamily="18" charset="0"/>
                        </a:rPr>
                        <a:t> Layer – 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652227"/>
                  </a:ext>
                </a:extLst>
              </a:tr>
              <a:tr h="0">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Pooling Layer – 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Filt_Siz</a:t>
                      </a:r>
                      <a:r>
                        <a:rPr lang="en-US" sz="1800" dirty="0">
                          <a:effectLst/>
                          <a:latin typeface="Times New Roman" panose="02020603050405020304" pitchFamily="18" charset="0"/>
                          <a:cs typeface="Times New Roman" panose="02020603050405020304" pitchFamily="18" charset="0"/>
                        </a:rPr>
                        <a:t>: [2 2], Str: 2 x 2, Pool: 1 x 1</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4 x 4 x 40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85800044"/>
                  </a:ext>
                </a:extLst>
              </a:tr>
              <a:tr h="0">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Convolution Layer – 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Filt_Siz: [2 2], No_Filt: 40, Str: 1 x 1, Pool: 2 x 2  </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71517845"/>
                  </a:ext>
                </a:extLst>
              </a:tr>
              <a:tr h="0">
                <a:tc>
                  <a:txBody>
                    <a:bodyPr/>
                    <a:lstStyle/>
                    <a:p>
                      <a:pPr algn="ct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ReLu</a:t>
                      </a:r>
                      <a:r>
                        <a:rPr lang="en-US" sz="1800" dirty="0">
                          <a:effectLst/>
                          <a:latin typeface="Times New Roman" panose="02020603050405020304" pitchFamily="18" charset="0"/>
                          <a:cs typeface="Times New Roman" panose="02020603050405020304" pitchFamily="18" charset="0"/>
                        </a:rPr>
                        <a:t> Layer – 3</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86677789"/>
                  </a:ext>
                </a:extLst>
              </a:tr>
              <a:tr h="0">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Pooling Layer – 3</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800" dirty="0" err="1">
                          <a:effectLst/>
                          <a:latin typeface="Times New Roman" panose="02020603050405020304" pitchFamily="18" charset="0"/>
                          <a:cs typeface="Times New Roman" panose="02020603050405020304" pitchFamily="18" charset="0"/>
                        </a:rPr>
                        <a:t>Filt_Siz</a:t>
                      </a:r>
                      <a:r>
                        <a:rPr lang="en-US" sz="1800" dirty="0">
                          <a:effectLst/>
                          <a:latin typeface="Times New Roman" panose="02020603050405020304" pitchFamily="18" charset="0"/>
                          <a:cs typeface="Times New Roman" panose="02020603050405020304" pitchFamily="18" charset="0"/>
                        </a:rPr>
                        <a:t>: [2 2], Str: 2 x 2, Pool: 1 x 1</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800" dirty="0">
                          <a:effectLst/>
                          <a:latin typeface="Times New Roman" panose="02020603050405020304" pitchFamily="18" charset="0"/>
                          <a:cs typeface="Times New Roman" panose="02020603050405020304" pitchFamily="18" charset="0"/>
                        </a:rPr>
                        <a:t>4 x 4 x 40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22506023"/>
                  </a:ext>
                </a:extLst>
              </a:tr>
            </a:tbl>
          </a:graphicData>
        </a:graphic>
      </p:graphicFrame>
      <p:sp>
        <p:nvSpPr>
          <p:cNvPr id="6" name="Rectangle 5">
            <a:extLst>
              <a:ext uri="{FF2B5EF4-FFF2-40B4-BE49-F238E27FC236}">
                <a16:creationId xmlns:a16="http://schemas.microsoft.com/office/drawing/2014/main" id="{DF8DED0B-28BF-2856-D194-CE72092551D5}"/>
              </a:ext>
            </a:extLst>
          </p:cNvPr>
          <p:cNvSpPr/>
          <p:nvPr/>
        </p:nvSpPr>
        <p:spPr>
          <a:xfrm>
            <a:off x="1066800" y="162580"/>
            <a:ext cx="1600200" cy="461665"/>
          </a:xfrm>
          <a:prstGeom prst="rect">
            <a:avLst/>
          </a:prstGeom>
          <a:noFill/>
        </p:spPr>
        <p:txBody>
          <a:bodyPr wrap="square" lIns="91440" tIns="45720" rIns="91440" bIns="45720">
            <a:spAutoFit/>
          </a:bodyPr>
          <a:lstStyle/>
          <a:p>
            <a:pPr algn="ctr"/>
            <a:r>
              <a:rPr lang="en-GB" sz="2400" dirty="0">
                <a:ln w="0"/>
                <a:solidFill>
                  <a:schemeClr val="tx1"/>
                </a:solidFill>
                <a:latin typeface="Times New Roman" pitchFamily="18" charset="0"/>
                <a:cs typeface="Times New Roman" pitchFamily="18" charset="0"/>
              </a:rPr>
              <a:t>Table 10. </a:t>
            </a:r>
            <a:endParaRPr lang="en-IN" sz="2400" cap="none" spc="0" dirty="0">
              <a:ln w="0"/>
              <a:solidFill>
                <a:schemeClr val="tx1"/>
              </a:solidFill>
            </a:endParaRPr>
          </a:p>
        </p:txBody>
      </p:sp>
    </p:spTree>
    <p:extLst>
      <p:ext uri="{BB962C8B-B14F-4D97-AF65-F5344CB8AC3E}">
        <p14:creationId xmlns:p14="http://schemas.microsoft.com/office/powerpoint/2010/main" val="3349553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94</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7308304" y="98629"/>
            <a:ext cx="1512168" cy="461665"/>
          </a:xfrm>
          <a:prstGeom prst="rect">
            <a:avLst/>
          </a:prstGeom>
          <a:noFill/>
        </p:spPr>
        <p:txBody>
          <a:bodyPr wrap="square" lIns="91440" tIns="45720" rIns="91440" bIns="45720">
            <a:spAutoFit/>
          </a:bodyPr>
          <a:lstStyle/>
          <a:p>
            <a:pPr algn="ctr"/>
            <a:r>
              <a:rPr lang="en-GB" sz="2400" b="0" i="1" dirty="0">
                <a:ln w="0"/>
                <a:solidFill>
                  <a:schemeClr val="tx1"/>
                </a:solidFill>
                <a:latin typeface="Times New Roman" pitchFamily="18" charset="0"/>
                <a:cs typeface="Times New Roman" pitchFamily="18" charset="0"/>
              </a:rPr>
              <a:t>(</a:t>
            </a:r>
            <a:r>
              <a:rPr lang="en-GB" sz="2400" b="0" i="1" dirty="0" err="1">
                <a:ln w="0"/>
                <a:solidFill>
                  <a:schemeClr val="tx1"/>
                </a:solidFill>
                <a:latin typeface="Times New Roman" pitchFamily="18" charset="0"/>
                <a:cs typeface="Times New Roman" pitchFamily="18" charset="0"/>
              </a:rPr>
              <a:t>Con’t</a:t>
            </a:r>
            <a:r>
              <a:rPr lang="en-GB" sz="2400" b="0" i="1" dirty="0">
                <a:ln w="0"/>
                <a:solidFill>
                  <a:schemeClr val="tx1"/>
                </a:solidFill>
                <a:latin typeface="Times New Roman" pitchFamily="18" charset="0"/>
                <a:cs typeface="Times New Roman" pitchFamily="18" charset="0"/>
              </a:rPr>
              <a:t>…)</a:t>
            </a:r>
            <a:endParaRPr lang="en-IN" sz="2400" b="0" cap="none" spc="0" dirty="0">
              <a:ln w="0"/>
              <a:solidFill>
                <a:schemeClr val="tx1"/>
              </a:solidFill>
            </a:endParaRPr>
          </a:p>
        </p:txBody>
      </p:sp>
      <p:graphicFrame>
        <p:nvGraphicFramePr>
          <p:cNvPr id="2" name="Table 1">
            <a:extLst>
              <a:ext uri="{FF2B5EF4-FFF2-40B4-BE49-F238E27FC236}">
                <a16:creationId xmlns:a16="http://schemas.microsoft.com/office/drawing/2014/main" id="{E3E9DC1B-0054-4238-0667-A3CEDE1E54A7}"/>
              </a:ext>
            </a:extLst>
          </p:cNvPr>
          <p:cNvGraphicFramePr>
            <a:graphicFrameLocks noGrp="1"/>
          </p:cNvGraphicFramePr>
          <p:nvPr>
            <p:extLst>
              <p:ext uri="{D42A27DB-BD31-4B8C-83A1-F6EECF244321}">
                <p14:modId xmlns:p14="http://schemas.microsoft.com/office/powerpoint/2010/main" val="4291643165"/>
              </p:ext>
            </p:extLst>
          </p:nvPr>
        </p:nvGraphicFramePr>
        <p:xfrm>
          <a:off x="1547664" y="1052915"/>
          <a:ext cx="7048126" cy="5110226"/>
        </p:xfrm>
        <a:graphic>
          <a:graphicData uri="http://schemas.openxmlformats.org/drawingml/2006/table">
            <a:tbl>
              <a:tblPr firstRow="1" firstCol="1" bandRow="1">
                <a:tableStyleId>{69CF1AB2-1976-4502-BF36-3FF5EA218861}</a:tableStyleId>
              </a:tblPr>
              <a:tblGrid>
                <a:gridCol w="3015677">
                  <a:extLst>
                    <a:ext uri="{9D8B030D-6E8A-4147-A177-3AD203B41FA5}">
                      <a16:colId xmlns:a16="http://schemas.microsoft.com/office/drawing/2014/main" val="3681942293"/>
                    </a:ext>
                  </a:extLst>
                </a:gridCol>
                <a:gridCol w="2808312">
                  <a:extLst>
                    <a:ext uri="{9D8B030D-6E8A-4147-A177-3AD203B41FA5}">
                      <a16:colId xmlns:a16="http://schemas.microsoft.com/office/drawing/2014/main" val="3625852861"/>
                    </a:ext>
                  </a:extLst>
                </a:gridCol>
                <a:gridCol w="1224137">
                  <a:extLst>
                    <a:ext uri="{9D8B030D-6E8A-4147-A177-3AD203B41FA5}">
                      <a16:colId xmlns:a16="http://schemas.microsoft.com/office/drawing/2014/main" val="2148516905"/>
                    </a:ext>
                  </a:extLst>
                </a:gridCol>
              </a:tblGrid>
              <a:tr h="0">
                <a:tc>
                  <a:txBody>
                    <a:bodyPr/>
                    <a:lstStyle/>
                    <a:p>
                      <a:pPr algn="ctr">
                        <a:lnSpc>
                          <a:spcPct val="115000"/>
                        </a:lnSpc>
                        <a:spcBef>
                          <a:spcPts val="300"/>
                        </a:spcBef>
                        <a:spcAft>
                          <a:spcPts val="300"/>
                        </a:spcAft>
                      </a:pPr>
                      <a:r>
                        <a:rPr lang="en-US" sz="1800" dirty="0">
                          <a:effectLst/>
                          <a:latin typeface="Times New Roman" panose="02020603050405020304" pitchFamily="18" charset="0"/>
                          <a:cs typeface="Times New Roman" panose="02020603050405020304" pitchFamily="18" charset="0"/>
                        </a:rPr>
                        <a:t>Layer</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pPr>
                      <a:r>
                        <a:rPr lang="en-US" sz="1800">
                          <a:effectLst/>
                          <a:latin typeface="Times New Roman" panose="02020603050405020304" pitchFamily="18" charset="0"/>
                          <a:cs typeface="Times New Roman" panose="02020603050405020304" pitchFamily="18" charset="0"/>
                        </a:rPr>
                        <a:t>Specification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pPr>
                      <a:r>
                        <a:rPr lang="en-US" sz="1800">
                          <a:effectLst/>
                          <a:latin typeface="Times New Roman" panose="02020603050405020304" pitchFamily="18" charset="0"/>
                          <a:cs typeface="Times New Roman" panose="02020603050405020304" pitchFamily="18" charset="0"/>
                        </a:rPr>
                        <a:t>Feature map size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2052963"/>
                  </a:ext>
                </a:extLst>
              </a:tr>
              <a:tr h="0">
                <a:tc>
                  <a:txBody>
                    <a:bodyPr/>
                    <a:lstStyle/>
                    <a:p>
                      <a:pPr algn="ct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Convolution Layer – 4</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Filt_Siz: [2 2], No_Filt: 40, Str: 1 x 1, Pool: 2 x 2</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 x 7 x 40</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390144257"/>
                  </a:ext>
                </a:extLst>
              </a:tr>
              <a:tr h="0">
                <a:tc>
                  <a:txBody>
                    <a:bodyPr/>
                    <a:lstStyle/>
                    <a:p>
                      <a:pPr algn="ctr">
                        <a:lnSpc>
                          <a:spcPct val="115000"/>
                        </a:lnSpc>
                        <a:spcAft>
                          <a:spcPts val="100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ReLu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Layer – 4</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75021471"/>
                  </a:ext>
                </a:extLst>
              </a:tr>
              <a:tr h="0">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Pooling Layer – 4</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Filt_Siz: [2 2], Str: 2 x 2, Pool: 1 x 1</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4 x 4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555829127"/>
                  </a:ext>
                </a:extLst>
              </a:tr>
              <a:tr h="0">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Convolution Layer – 5</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Filt_Siz: [2 2], No_Filt: 40, Str: 1 x 1, Pool: 2 x 2</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719221022"/>
                  </a:ext>
                </a:extLst>
              </a:tr>
              <a:tr h="0">
                <a:tc>
                  <a:txBody>
                    <a:bodyPr/>
                    <a:lstStyle/>
                    <a:p>
                      <a:pPr algn="ctr">
                        <a:lnSpc>
                          <a:spcPct val="115000"/>
                        </a:lnSpc>
                        <a:spcAft>
                          <a:spcPts val="100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ReLu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Layer – 5</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5652227"/>
                  </a:ext>
                </a:extLst>
              </a:tr>
              <a:tr h="0">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Pooling Layer – 5</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Filt_Siz: [2 2], Str: 2 x 2, Pool: 1 x 1</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4 x 4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4285800044"/>
                  </a:ext>
                </a:extLst>
              </a:tr>
              <a:tr h="0">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Convolution Layer – 6</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Filt_Siz: [2 2], No_Filt: 40, Str: 1 x 1, Pool: 2 x 2</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671517845"/>
                  </a:ext>
                </a:extLst>
              </a:tr>
              <a:tr h="0">
                <a:tc>
                  <a:txBody>
                    <a:bodyPr/>
                    <a:lstStyle/>
                    <a:p>
                      <a:pPr algn="ctr">
                        <a:lnSpc>
                          <a:spcPct val="115000"/>
                        </a:lnSpc>
                        <a:spcAft>
                          <a:spcPts val="100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ReLu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Layer – 6</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186677789"/>
                  </a:ext>
                </a:extLst>
              </a:tr>
              <a:tr h="0">
                <a:tc>
                  <a:txBody>
                    <a:bodyPr/>
                    <a:lstStyle/>
                    <a:p>
                      <a:pPr algn="ct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Pooling Layer – 6</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Filt_Siz: [2 2], Str: 2 x 2, Pool: 1 x 1</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 x 4 x 40</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022506023"/>
                  </a:ext>
                </a:extLst>
              </a:tr>
            </a:tbl>
          </a:graphicData>
        </a:graphic>
      </p:graphicFrame>
    </p:spTree>
    <p:extLst>
      <p:ext uri="{BB962C8B-B14F-4D97-AF65-F5344CB8AC3E}">
        <p14:creationId xmlns:p14="http://schemas.microsoft.com/office/powerpoint/2010/main" val="32018526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95</a:t>
            </a:fld>
            <a:endParaRPr lang="en-US"/>
          </a:p>
        </p:txBody>
      </p:sp>
      <p:sp>
        <p:nvSpPr>
          <p:cNvPr id="5" name="Rectangle 4">
            <a:extLst>
              <a:ext uri="{FF2B5EF4-FFF2-40B4-BE49-F238E27FC236}">
                <a16:creationId xmlns:a16="http://schemas.microsoft.com/office/drawing/2014/main" id="{96685709-DE23-1611-3690-D544D8FE3A66}"/>
              </a:ext>
            </a:extLst>
          </p:cNvPr>
          <p:cNvSpPr/>
          <p:nvPr/>
        </p:nvSpPr>
        <p:spPr>
          <a:xfrm>
            <a:off x="7308304" y="98629"/>
            <a:ext cx="1512168" cy="461665"/>
          </a:xfrm>
          <a:prstGeom prst="rect">
            <a:avLst/>
          </a:prstGeom>
          <a:noFill/>
        </p:spPr>
        <p:txBody>
          <a:bodyPr wrap="square" lIns="91440" tIns="45720" rIns="91440" bIns="45720">
            <a:spAutoFit/>
          </a:bodyPr>
          <a:lstStyle/>
          <a:p>
            <a:pPr algn="ctr"/>
            <a:r>
              <a:rPr lang="en-GB" sz="2400" b="0" i="1" dirty="0">
                <a:ln w="0"/>
                <a:solidFill>
                  <a:schemeClr val="tx1"/>
                </a:solidFill>
                <a:latin typeface="Times New Roman" pitchFamily="18" charset="0"/>
                <a:cs typeface="Times New Roman" pitchFamily="18" charset="0"/>
              </a:rPr>
              <a:t>(</a:t>
            </a:r>
            <a:r>
              <a:rPr lang="en-GB" sz="2400" b="0" i="1" dirty="0" err="1">
                <a:ln w="0"/>
                <a:solidFill>
                  <a:schemeClr val="tx1"/>
                </a:solidFill>
                <a:latin typeface="Times New Roman" pitchFamily="18" charset="0"/>
                <a:cs typeface="Times New Roman" pitchFamily="18" charset="0"/>
              </a:rPr>
              <a:t>Con’t</a:t>
            </a:r>
            <a:r>
              <a:rPr lang="en-GB" sz="2400" b="0" i="1" dirty="0">
                <a:ln w="0"/>
                <a:solidFill>
                  <a:schemeClr val="tx1"/>
                </a:solidFill>
                <a:latin typeface="Times New Roman" pitchFamily="18" charset="0"/>
                <a:cs typeface="Times New Roman" pitchFamily="18" charset="0"/>
              </a:rPr>
              <a:t>…)</a:t>
            </a:r>
            <a:endParaRPr lang="en-IN" sz="2400" b="0" cap="none" spc="0" dirty="0">
              <a:ln w="0"/>
              <a:solidFill>
                <a:schemeClr val="tx1"/>
              </a:solidFill>
            </a:endParaRPr>
          </a:p>
        </p:txBody>
      </p:sp>
      <p:graphicFrame>
        <p:nvGraphicFramePr>
          <p:cNvPr id="2" name="Table 1">
            <a:extLst>
              <a:ext uri="{FF2B5EF4-FFF2-40B4-BE49-F238E27FC236}">
                <a16:creationId xmlns:a16="http://schemas.microsoft.com/office/drawing/2014/main" id="{E3E9DC1B-0054-4238-0667-A3CEDE1E54A7}"/>
              </a:ext>
            </a:extLst>
          </p:cNvPr>
          <p:cNvGraphicFramePr>
            <a:graphicFrameLocks noGrp="1"/>
          </p:cNvGraphicFramePr>
          <p:nvPr>
            <p:extLst>
              <p:ext uri="{D42A27DB-BD31-4B8C-83A1-F6EECF244321}">
                <p14:modId xmlns:p14="http://schemas.microsoft.com/office/powerpoint/2010/main" val="1181283956"/>
              </p:ext>
            </p:extLst>
          </p:nvPr>
        </p:nvGraphicFramePr>
        <p:xfrm>
          <a:off x="1547664" y="1052915"/>
          <a:ext cx="7048126" cy="2977769"/>
        </p:xfrm>
        <a:graphic>
          <a:graphicData uri="http://schemas.openxmlformats.org/drawingml/2006/table">
            <a:tbl>
              <a:tblPr firstRow="1" firstCol="1" bandRow="1">
                <a:tableStyleId>{69CF1AB2-1976-4502-BF36-3FF5EA218861}</a:tableStyleId>
              </a:tblPr>
              <a:tblGrid>
                <a:gridCol w="3015677">
                  <a:extLst>
                    <a:ext uri="{9D8B030D-6E8A-4147-A177-3AD203B41FA5}">
                      <a16:colId xmlns:a16="http://schemas.microsoft.com/office/drawing/2014/main" val="3681942293"/>
                    </a:ext>
                  </a:extLst>
                </a:gridCol>
                <a:gridCol w="2808312">
                  <a:extLst>
                    <a:ext uri="{9D8B030D-6E8A-4147-A177-3AD203B41FA5}">
                      <a16:colId xmlns:a16="http://schemas.microsoft.com/office/drawing/2014/main" val="3625852861"/>
                    </a:ext>
                  </a:extLst>
                </a:gridCol>
                <a:gridCol w="1224137">
                  <a:extLst>
                    <a:ext uri="{9D8B030D-6E8A-4147-A177-3AD203B41FA5}">
                      <a16:colId xmlns:a16="http://schemas.microsoft.com/office/drawing/2014/main" val="2148516905"/>
                    </a:ext>
                  </a:extLst>
                </a:gridCol>
              </a:tblGrid>
              <a:tr h="0">
                <a:tc>
                  <a:txBody>
                    <a:bodyPr/>
                    <a:lstStyle/>
                    <a:p>
                      <a:pPr algn="ctr">
                        <a:lnSpc>
                          <a:spcPct val="115000"/>
                        </a:lnSpc>
                        <a:spcBef>
                          <a:spcPts val="300"/>
                        </a:spcBef>
                        <a:spcAft>
                          <a:spcPts val="300"/>
                        </a:spcAft>
                      </a:pPr>
                      <a:r>
                        <a:rPr lang="en-US" sz="1800" dirty="0">
                          <a:effectLst/>
                          <a:latin typeface="Times New Roman" panose="02020603050405020304" pitchFamily="18" charset="0"/>
                          <a:cs typeface="Times New Roman" panose="02020603050405020304" pitchFamily="18" charset="0"/>
                        </a:rPr>
                        <a:t>Layer</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pPr>
                      <a:r>
                        <a:rPr lang="en-US" sz="1800">
                          <a:effectLst/>
                          <a:latin typeface="Times New Roman" panose="02020603050405020304" pitchFamily="18" charset="0"/>
                          <a:cs typeface="Times New Roman" panose="02020603050405020304" pitchFamily="18" charset="0"/>
                        </a:rPr>
                        <a:t>Specification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pPr>
                      <a:r>
                        <a:rPr lang="en-US" sz="1800">
                          <a:effectLst/>
                          <a:latin typeface="Times New Roman" panose="02020603050405020304" pitchFamily="18" charset="0"/>
                          <a:cs typeface="Times New Roman" panose="02020603050405020304" pitchFamily="18" charset="0"/>
                        </a:rPr>
                        <a:t>Feature map size</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32052963"/>
                  </a:ext>
                </a:extLst>
              </a:tr>
              <a:tr h="0">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Convolution Layer – 7</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Filt_Siz: [2 2], No_Filt: 40, Str: 1 x 1, Pool: 2 x 2</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390144257"/>
                  </a:ext>
                </a:extLst>
              </a:tr>
              <a:tr h="0">
                <a:tc>
                  <a:txBody>
                    <a:bodyPr/>
                    <a:lstStyle/>
                    <a:p>
                      <a:pPr algn="ctr">
                        <a:lnSpc>
                          <a:spcPct val="115000"/>
                        </a:lnSpc>
                        <a:spcAft>
                          <a:spcPts val="1000"/>
                        </a:spcAf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ReLu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Layer – 7</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7 x 7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75021471"/>
                  </a:ext>
                </a:extLst>
              </a:tr>
              <a:tr h="0">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Pooling Layer – 7</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Filt_Siz: [2 2], Str: 2 x 2, Pool: 1 x 1</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4 x 4 x 40</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555829127"/>
                  </a:ext>
                </a:extLst>
              </a:tr>
              <a:tr h="0">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FC Layer</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 x 1 x 6</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719221022"/>
                  </a:ext>
                </a:extLst>
              </a:tr>
              <a:tr h="0">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Softmax Layer</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 x 1 x 6</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5652227"/>
                  </a:ext>
                </a:extLst>
              </a:tr>
              <a:tr h="0">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Output Layer</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nchor="ctr"/>
                </a:tc>
                <a:tc>
                  <a:txBody>
                    <a:bodyPr/>
                    <a:lstStyle/>
                    <a:p>
                      <a:pPr algn="ctr">
                        <a:lnSpc>
                          <a:spcPct val="115000"/>
                        </a:lnSpc>
                        <a:spcAft>
                          <a:spcPts val="100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pPr algn="ct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 x 1 x 6</a:t>
                      </a: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4285800044"/>
                  </a:ext>
                </a:extLst>
              </a:tr>
            </a:tbl>
          </a:graphicData>
        </a:graphic>
      </p:graphicFrame>
    </p:spTree>
    <p:extLst>
      <p:ext uri="{BB962C8B-B14F-4D97-AF65-F5344CB8AC3E}">
        <p14:creationId xmlns:p14="http://schemas.microsoft.com/office/powerpoint/2010/main" val="11947933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96</a:t>
            </a:fld>
            <a:endParaRPr lang="en-US"/>
          </a:p>
        </p:txBody>
      </p:sp>
      <p:sp>
        <p:nvSpPr>
          <p:cNvPr id="2" name="Rectangle 1">
            <a:extLst>
              <a:ext uri="{FF2B5EF4-FFF2-40B4-BE49-F238E27FC236}">
                <a16:creationId xmlns:a16="http://schemas.microsoft.com/office/drawing/2014/main" id="{F9A6D105-D448-0EA5-9DD9-AFAD29B3B0DF}"/>
              </a:ext>
            </a:extLst>
          </p:cNvPr>
          <p:cNvSpPr/>
          <p:nvPr/>
        </p:nvSpPr>
        <p:spPr>
          <a:xfrm>
            <a:off x="7137698" y="102608"/>
            <a:ext cx="1727071"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15A38A89-A9E4-52A3-1729-DD373685112A}"/>
              </a:ext>
            </a:extLst>
          </p:cNvPr>
          <p:cNvSpPr txBox="1"/>
          <p:nvPr/>
        </p:nvSpPr>
        <p:spPr>
          <a:xfrm>
            <a:off x="1527920" y="5919663"/>
            <a:ext cx="7041329" cy="461665"/>
          </a:xfrm>
          <a:prstGeom prst="rect">
            <a:avLst/>
          </a:prstGeom>
          <a:noFill/>
        </p:spPr>
        <p:txBody>
          <a:bodyPr wrap="square" rtlCol="0">
            <a:spAutoFit/>
          </a:bodyPr>
          <a:lstStyle/>
          <a:p>
            <a:r>
              <a:rPr lang="fr-FR" sz="2400" dirty="0">
                <a:solidFill>
                  <a:schemeClr val="tx1"/>
                </a:solidFill>
                <a:latin typeface="Times New Roman" panose="02020603050405020304" pitchFamily="18" charset="0"/>
                <a:cs typeface="Times New Roman" panose="02020603050405020304" pitchFamily="18" charset="0"/>
              </a:rPr>
              <a:t>Figure 14. </a:t>
            </a:r>
            <a:r>
              <a:rPr lang="fr-FR" sz="2400" b="0" dirty="0">
                <a:solidFill>
                  <a:schemeClr val="tx1"/>
                </a:solidFill>
                <a:latin typeface="Times New Roman" panose="02020603050405020304" pitchFamily="18" charset="0"/>
                <a:cs typeface="Times New Roman" panose="02020603050405020304" pitchFamily="18" charset="0"/>
              </a:rPr>
              <a:t>Classification </a:t>
            </a:r>
            <a:r>
              <a:rPr lang="fr-FR" sz="2400" b="0" dirty="0" err="1">
                <a:solidFill>
                  <a:schemeClr val="tx1"/>
                </a:solidFill>
                <a:latin typeface="Times New Roman" panose="02020603050405020304" pitchFamily="18" charset="0"/>
                <a:cs typeface="Times New Roman" panose="02020603050405020304" pitchFamily="18" charset="0"/>
              </a:rPr>
              <a:t>Accuracies</a:t>
            </a:r>
            <a:r>
              <a:rPr lang="fr-FR" sz="2400" b="0" dirty="0">
                <a:solidFill>
                  <a:schemeClr val="tx1"/>
                </a:solidFill>
                <a:latin typeface="Times New Roman" panose="02020603050405020304" pitchFamily="18" charset="0"/>
                <a:cs typeface="Times New Roman" panose="02020603050405020304" pitchFamily="18" charset="0"/>
              </a:rPr>
              <a:t> Vs CNN </a:t>
            </a:r>
            <a:r>
              <a:rPr lang="fr-FR" sz="2400" b="0" dirty="0" err="1">
                <a:solidFill>
                  <a:schemeClr val="tx1"/>
                </a:solidFill>
                <a:latin typeface="Times New Roman" panose="02020603050405020304" pitchFamily="18" charset="0"/>
                <a:cs typeface="Times New Roman" panose="02020603050405020304" pitchFamily="18" charset="0"/>
              </a:rPr>
              <a:t>Layers</a:t>
            </a:r>
            <a:endParaRPr lang="en-IN" sz="2400" b="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5C86178-D465-392E-B415-28821B9D2AC0}"/>
              </a:ext>
            </a:extLst>
          </p:cNvPr>
          <p:cNvPicPr>
            <a:picLocks noChangeAspect="1"/>
          </p:cNvPicPr>
          <p:nvPr/>
        </p:nvPicPr>
        <p:blipFill>
          <a:blip r:embed="rId3"/>
          <a:stretch>
            <a:fillRect/>
          </a:stretch>
        </p:blipFill>
        <p:spPr>
          <a:xfrm>
            <a:off x="1676401" y="737346"/>
            <a:ext cx="6937248" cy="4620064"/>
          </a:xfrm>
          <a:prstGeom prst="rect">
            <a:avLst/>
          </a:prstGeom>
        </p:spPr>
      </p:pic>
    </p:spTree>
    <p:extLst>
      <p:ext uri="{BB962C8B-B14F-4D97-AF65-F5344CB8AC3E}">
        <p14:creationId xmlns:p14="http://schemas.microsoft.com/office/powerpoint/2010/main" val="10421755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97</a:t>
            </a:fld>
            <a:endParaRPr lang="en-US"/>
          </a:p>
        </p:txBody>
      </p:sp>
      <p:sp>
        <p:nvSpPr>
          <p:cNvPr id="2" name="Rectangle 1">
            <a:extLst>
              <a:ext uri="{FF2B5EF4-FFF2-40B4-BE49-F238E27FC236}">
                <a16:creationId xmlns:a16="http://schemas.microsoft.com/office/drawing/2014/main" id="{F9A6D105-D448-0EA5-9DD9-AFAD29B3B0DF}"/>
              </a:ext>
            </a:extLst>
          </p:cNvPr>
          <p:cNvSpPr/>
          <p:nvPr/>
        </p:nvSpPr>
        <p:spPr>
          <a:xfrm>
            <a:off x="7137698" y="102608"/>
            <a:ext cx="1727071" cy="461665"/>
          </a:xfrm>
          <a:prstGeom prst="rect">
            <a:avLst/>
          </a:prstGeom>
          <a:noFill/>
        </p:spPr>
        <p:txBody>
          <a:bodyPr wrap="square" lIns="91440" tIns="45720" rIns="91440" bIns="45720">
            <a:spAutoFit/>
          </a:bodyPr>
          <a:lstStyle/>
          <a:p>
            <a:pPr algn="ct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r>
              <a:rPr lang="en-IN" sz="2400" b="0" i="1" dirty="0" err="1">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Con’t</a:t>
            </a:r>
            <a:r>
              <a:rPr lang="en-IN" sz="2400" b="0" i="1" dirty="0">
                <a:ln w="0"/>
                <a:solidFill>
                  <a:schemeClr val="tx1"/>
                </a:solidFill>
                <a:effectLst>
                  <a:outerShdw blurRad="38100" dist="19050" dir="2700000" algn="tl" rotWithShape="0">
                    <a:schemeClr val="dk1">
                      <a:alpha val="40000"/>
                    </a:schemeClr>
                  </a:outerShdw>
                </a:effectLst>
                <a:latin typeface="Times New Roman" pitchFamily="18" charset="0"/>
                <a:cs typeface="Times New Roman" pitchFamily="18" charset="0"/>
              </a:rPr>
              <a:t>…)</a:t>
            </a:r>
            <a:endParaRPr lang="en-IN" sz="2400" b="0" cap="none" spc="0" dirty="0">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15A38A89-A9E4-52A3-1729-DD373685112A}"/>
              </a:ext>
            </a:extLst>
          </p:cNvPr>
          <p:cNvSpPr txBox="1"/>
          <p:nvPr/>
        </p:nvSpPr>
        <p:spPr>
          <a:xfrm>
            <a:off x="1187625" y="5775647"/>
            <a:ext cx="7776863" cy="461665"/>
          </a:xfrm>
          <a:prstGeom prst="rect">
            <a:avLst/>
          </a:prstGeom>
          <a:noFill/>
        </p:spPr>
        <p:txBody>
          <a:bodyPr wrap="square" rtlCol="0">
            <a:spAutoFit/>
          </a:bodyPr>
          <a:lstStyle/>
          <a:p>
            <a:r>
              <a:rPr lang="en-GB" sz="2400" dirty="0">
                <a:solidFill>
                  <a:schemeClr val="tx1"/>
                </a:solidFill>
                <a:latin typeface="Times New Roman" panose="02020603050405020304" pitchFamily="18" charset="0"/>
                <a:cs typeface="Times New Roman" panose="02020603050405020304" pitchFamily="18" charset="0"/>
              </a:rPr>
              <a:t>Figure 15. </a:t>
            </a:r>
            <a:r>
              <a:rPr lang="en-GB" sz="2400" b="0" dirty="0">
                <a:solidFill>
                  <a:schemeClr val="tx1"/>
                </a:solidFill>
                <a:latin typeface="Times New Roman" panose="02020603050405020304" pitchFamily="18" charset="0"/>
                <a:cs typeface="Times New Roman" panose="02020603050405020304" pitchFamily="18" charset="0"/>
              </a:rPr>
              <a:t>Classification Accuracies Vs Number of Epochs</a:t>
            </a:r>
            <a:endParaRPr lang="en-IN" sz="2400" b="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9EDF2B1-1890-5E04-F76F-C82B8E16CC17}"/>
              </a:ext>
            </a:extLst>
          </p:cNvPr>
          <p:cNvPicPr>
            <a:picLocks noChangeAspect="1"/>
          </p:cNvPicPr>
          <p:nvPr/>
        </p:nvPicPr>
        <p:blipFill>
          <a:blip r:embed="rId3"/>
          <a:stretch>
            <a:fillRect/>
          </a:stretch>
        </p:blipFill>
        <p:spPr>
          <a:xfrm>
            <a:off x="1600200" y="761999"/>
            <a:ext cx="6756273" cy="4705789"/>
          </a:xfrm>
          <a:prstGeom prst="rect">
            <a:avLst/>
          </a:prstGeom>
        </p:spPr>
      </p:pic>
    </p:spTree>
    <p:extLst>
      <p:ext uri="{BB962C8B-B14F-4D97-AF65-F5344CB8AC3E}">
        <p14:creationId xmlns:p14="http://schemas.microsoft.com/office/powerpoint/2010/main" val="3295718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98</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38A89-A9E4-52A3-1729-DD373685112A}"/>
                  </a:ext>
                </a:extLst>
              </p:cNvPr>
              <p:cNvSpPr txBox="1"/>
              <p:nvPr/>
            </p:nvSpPr>
            <p:spPr>
              <a:xfrm>
                <a:off x="1259632" y="1052736"/>
                <a:ext cx="7776863" cy="2795958"/>
              </a:xfrm>
              <a:prstGeom prst="rect">
                <a:avLst/>
              </a:prstGeom>
              <a:noFill/>
            </p:spPr>
            <p:txBody>
              <a:bodyPr wrap="square" rtlCol="0">
                <a:spAutoFit/>
              </a:bodyPr>
              <a:lstStyle/>
              <a:p>
                <a:pPr marL="342900" indent="-342900" algn="just">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bilateral filter is employed for noise removal as well as preserving edges. </a:t>
                </a:r>
              </a:p>
              <a:p>
                <a:pPr marL="342900" indent="-342900" algn="just">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classification accuracy shows improvement with enhanced input. </a:t>
                </a:r>
              </a:p>
              <a:p>
                <a:pPr marL="342900" indent="-342900" algn="just">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input image is decomposed to L layers of detail image. Here, L =1000. </a:t>
                </a:r>
              </a:p>
              <a:p>
                <a:pPr marL="342900" indent="-342900" algn="just">
                  <a:lnSpc>
                    <a:spcPct val="150000"/>
                  </a:lnSpc>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value of </a:t>
                </a:r>
                <a14:m>
                  <m:oMath xmlns:m="http://schemas.openxmlformats.org/officeDocument/2006/math">
                    <m:sSub>
                      <m:sSubPr>
                        <m:ctrlPr>
                          <a:rPr lang="en-GB" sz="2400" b="0" i="1" smtClean="0">
                            <a:solidFill>
                              <a:schemeClr val="tx1"/>
                            </a:solidFill>
                            <a:latin typeface="Cambria Math" panose="02040503050406030204" pitchFamily="18" charset="0"/>
                            <a:cs typeface="Times New Roman" panose="02020603050405020304" pitchFamily="18" charset="0"/>
                          </a:rPr>
                        </m:ctrlPr>
                      </m:sSubPr>
                      <m:e>
                        <m:r>
                          <a:rPr lang="en-IN" sz="2400" b="0" i="1" smtClean="0">
                            <a:solidFill>
                              <a:schemeClr val="tx1"/>
                            </a:solidFill>
                            <a:latin typeface="Cambria Math" panose="02040503050406030204" pitchFamily="18" charset="0"/>
                            <a:cs typeface="Times New Roman" panose="02020603050405020304" pitchFamily="18" charset="0"/>
                          </a:rPr>
                          <m:t>𝑤</m:t>
                        </m:r>
                      </m:e>
                      <m:sub>
                        <m:r>
                          <a:rPr lang="en-IN" sz="2400" b="0" i="1" smtClean="0">
                            <a:solidFill>
                              <a:schemeClr val="tx1"/>
                            </a:solidFill>
                            <a:latin typeface="Cambria Math" panose="02040503050406030204" pitchFamily="18" charset="0"/>
                            <a:cs typeface="Times New Roman" panose="02020603050405020304" pitchFamily="18" charset="0"/>
                          </a:rPr>
                          <m:t>𝑙</m:t>
                        </m:r>
                      </m:sub>
                    </m:sSub>
                  </m:oMath>
                </a14:m>
                <a:r>
                  <a:rPr lang="en-GB" sz="2400" b="0" dirty="0">
                    <a:solidFill>
                      <a:schemeClr val="tx1"/>
                    </a:solidFill>
                    <a:latin typeface="Times New Roman" panose="02020603050405020304" pitchFamily="18" charset="0"/>
                    <a:cs typeface="Times New Roman" panose="02020603050405020304" pitchFamily="18" charset="0"/>
                  </a:rPr>
                  <a:t> is 2. </a:t>
                </a:r>
                <a:endParaRPr lang="en-IN" sz="2400" b="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15A38A89-A9E4-52A3-1729-DD373685112A}"/>
                  </a:ext>
                </a:extLst>
              </p:cNvPr>
              <p:cNvSpPr txBox="1">
                <a:spLocks noRot="1" noChangeAspect="1" noMove="1" noResize="1" noEditPoints="1" noAdjustHandles="1" noChangeArrowheads="1" noChangeShapeType="1" noTextEdit="1"/>
              </p:cNvSpPr>
              <p:nvPr/>
            </p:nvSpPr>
            <p:spPr>
              <a:xfrm>
                <a:off x="1259632" y="1052736"/>
                <a:ext cx="7776863" cy="2795958"/>
              </a:xfrm>
              <a:prstGeom prst="rect">
                <a:avLst/>
              </a:prstGeom>
              <a:blipFill>
                <a:blip r:embed="rId3"/>
                <a:stretch>
                  <a:fillRect l="-1098" t="-1747" r="-1255" b="-4367"/>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C605EEC5-5D0F-C9F6-EC81-E796CE7C55AE}"/>
              </a:ext>
            </a:extLst>
          </p:cNvPr>
          <p:cNvSpPr txBox="1"/>
          <p:nvPr/>
        </p:nvSpPr>
        <p:spPr>
          <a:xfrm>
            <a:off x="1087906" y="519063"/>
            <a:ext cx="7776863" cy="461665"/>
          </a:xfrm>
          <a:prstGeom prst="rect">
            <a:avLst/>
          </a:prstGeom>
          <a:noFill/>
        </p:spPr>
        <p:txBody>
          <a:bodyPr wrap="square" rtlCol="0">
            <a:spAutoFit/>
          </a:bodyPr>
          <a:lstStyle/>
          <a:p>
            <a:r>
              <a:rPr lang="en-GB" sz="2400" dirty="0">
                <a:solidFill>
                  <a:schemeClr val="tx1"/>
                </a:solidFill>
                <a:latin typeface="Times New Roman" panose="02020603050405020304" pitchFamily="18" charset="0"/>
                <a:cs typeface="Times New Roman" panose="02020603050405020304" pitchFamily="18" charset="0"/>
              </a:rPr>
              <a:t>Image Enhancement:</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263139B-B56D-7969-50D6-A84880486B33}"/>
              </a:ext>
            </a:extLst>
          </p:cNvPr>
          <p:cNvSpPr txBox="1"/>
          <p:nvPr/>
        </p:nvSpPr>
        <p:spPr>
          <a:xfrm>
            <a:off x="1106083" y="3987194"/>
            <a:ext cx="7776863" cy="461665"/>
          </a:xfrm>
          <a:prstGeom prst="rect">
            <a:avLst/>
          </a:prstGeom>
          <a:noFill/>
        </p:spPr>
        <p:txBody>
          <a:bodyPr wrap="square" rtlCol="0">
            <a:spAutoFit/>
          </a:bodyPr>
          <a:lstStyle/>
          <a:p>
            <a:r>
              <a:rPr lang="en-GB" sz="2400" dirty="0">
                <a:solidFill>
                  <a:schemeClr val="tx1"/>
                </a:solidFill>
                <a:latin typeface="Times New Roman" panose="02020603050405020304" pitchFamily="18" charset="0"/>
                <a:cs typeface="Times New Roman" panose="02020603050405020304" pitchFamily="18" charset="0"/>
              </a:rPr>
              <a:t>Feature Extraction:</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7DE1E8D-D664-3400-BBD7-107155A71FE4}"/>
              </a:ext>
            </a:extLst>
          </p:cNvPr>
          <p:cNvSpPr txBox="1"/>
          <p:nvPr/>
        </p:nvSpPr>
        <p:spPr>
          <a:xfrm>
            <a:off x="1259631" y="4451928"/>
            <a:ext cx="7776863" cy="830997"/>
          </a:xfrm>
          <a:prstGeom prst="rect">
            <a:avLst/>
          </a:prstGeom>
          <a:noFill/>
        </p:spPr>
        <p:txBody>
          <a:bodyPr wrap="square" rtlCol="0">
            <a:spAutoFit/>
          </a:bodyPr>
          <a:lstStyle/>
          <a:p>
            <a:pPr marL="342900" indent="-342900" algn="just">
              <a:buFont typeface="Arial" panose="020B0604020202020204" pitchFamily="34" charset="0"/>
              <a:buChar char="•"/>
            </a:pPr>
            <a:r>
              <a:rPr lang="en-GB" sz="2400" b="0" dirty="0">
                <a:solidFill>
                  <a:schemeClr val="tx1"/>
                </a:solidFill>
                <a:latin typeface="Times New Roman" panose="02020603050405020304" pitchFamily="18" charset="0"/>
                <a:cs typeface="Times New Roman" panose="02020603050405020304" pitchFamily="18" charset="0"/>
              </a:rPr>
              <a:t>The Gabor filter takes 0.2, 0.4, 0.6 MHz frequency and orientation, θ = 0, 45, 90, 135. </a:t>
            </a:r>
            <a:endParaRPr lang="en-IN" sz="24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1358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A20FE0-15E7-4F86-8A9A-E4495C02032E}"/>
              </a:ext>
            </a:extLst>
          </p:cNvPr>
          <p:cNvSpPr>
            <a:spLocks noGrp="1"/>
          </p:cNvSpPr>
          <p:nvPr>
            <p:ph type="sldNum" sz="quarter" idx="12"/>
          </p:nvPr>
        </p:nvSpPr>
        <p:spPr/>
        <p:txBody>
          <a:bodyPr/>
          <a:lstStyle/>
          <a:p>
            <a:pPr>
              <a:defRPr/>
            </a:pPr>
            <a:fld id="{ABBEF5C2-3C9E-4B3A-8957-6EFA4BF640AD}" type="slidenum">
              <a:rPr lang="en-US" smtClean="0"/>
              <a:pPr>
                <a:defRPr/>
              </a:pPr>
              <a:t>99</a:t>
            </a:fld>
            <a:endParaRPr lang="en-US"/>
          </a:p>
        </p:txBody>
      </p:sp>
      <p:pic>
        <p:nvPicPr>
          <p:cNvPr id="7" name="Picture 6">
            <a:extLst>
              <a:ext uri="{FF2B5EF4-FFF2-40B4-BE49-F238E27FC236}">
                <a16:creationId xmlns:a16="http://schemas.microsoft.com/office/drawing/2014/main" id="{B3B05E12-1562-2CAF-F6DB-4FD02F5806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6544" y="1772816"/>
            <a:ext cx="2278622" cy="2299681"/>
          </a:xfrm>
          <a:prstGeom prst="rect">
            <a:avLst/>
          </a:prstGeom>
          <a:noFill/>
          <a:ln>
            <a:noFill/>
          </a:ln>
        </p:spPr>
      </p:pic>
      <p:pic>
        <p:nvPicPr>
          <p:cNvPr id="8" name="Picture 7">
            <a:extLst>
              <a:ext uri="{FF2B5EF4-FFF2-40B4-BE49-F238E27FC236}">
                <a16:creationId xmlns:a16="http://schemas.microsoft.com/office/drawing/2014/main" id="{D9C7BEC1-81A6-9B7B-8CAC-1E037CFD670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772815"/>
            <a:ext cx="2320833" cy="2299681"/>
          </a:xfrm>
          <a:prstGeom prst="rect">
            <a:avLst/>
          </a:prstGeom>
          <a:noFill/>
          <a:ln>
            <a:noFill/>
          </a:ln>
        </p:spPr>
      </p:pic>
      <p:sp>
        <p:nvSpPr>
          <p:cNvPr id="11" name="TextBox 10">
            <a:extLst>
              <a:ext uri="{FF2B5EF4-FFF2-40B4-BE49-F238E27FC236}">
                <a16:creationId xmlns:a16="http://schemas.microsoft.com/office/drawing/2014/main" id="{F68CD891-F7E2-ACDF-6806-82DC3C23DF9F}"/>
              </a:ext>
            </a:extLst>
          </p:cNvPr>
          <p:cNvSpPr txBox="1"/>
          <p:nvPr/>
        </p:nvSpPr>
        <p:spPr>
          <a:xfrm>
            <a:off x="2987824" y="4221088"/>
            <a:ext cx="504056" cy="400110"/>
          </a:xfrm>
          <a:prstGeom prst="rect">
            <a:avLst/>
          </a:prstGeom>
          <a:noFill/>
        </p:spPr>
        <p:txBody>
          <a:bodyPr wrap="square" rtlCol="0">
            <a:spAutoFit/>
          </a:bodyPr>
          <a:lstStyle/>
          <a:p>
            <a:r>
              <a:rPr lang="en-IN" sz="2000" b="0" dirty="0">
                <a:solidFill>
                  <a:schemeClr val="tx1"/>
                </a:solidFill>
                <a:latin typeface="Times New Roman" panose="02020603050405020304" pitchFamily="18" charset="0"/>
                <a:cs typeface="Times New Roman" panose="02020603050405020304" pitchFamily="18" charset="0"/>
              </a:rPr>
              <a:t>(a)</a:t>
            </a:r>
          </a:p>
        </p:txBody>
      </p:sp>
      <p:sp>
        <p:nvSpPr>
          <p:cNvPr id="13" name="TextBox 12">
            <a:extLst>
              <a:ext uri="{FF2B5EF4-FFF2-40B4-BE49-F238E27FC236}">
                <a16:creationId xmlns:a16="http://schemas.microsoft.com/office/drawing/2014/main" id="{D7A6016B-4979-53A1-2C4F-56979019055C}"/>
              </a:ext>
            </a:extLst>
          </p:cNvPr>
          <p:cNvSpPr txBox="1"/>
          <p:nvPr/>
        </p:nvSpPr>
        <p:spPr>
          <a:xfrm>
            <a:off x="5719672" y="4221088"/>
            <a:ext cx="652527" cy="400110"/>
          </a:xfrm>
          <a:prstGeom prst="rect">
            <a:avLst/>
          </a:prstGeom>
          <a:noFill/>
        </p:spPr>
        <p:txBody>
          <a:bodyPr wrap="square" rtlCol="0">
            <a:spAutoFit/>
          </a:bodyPr>
          <a:lstStyle/>
          <a:p>
            <a:r>
              <a:rPr lang="en-IN" sz="2000" b="0" dirty="0">
                <a:solidFill>
                  <a:schemeClr val="tx1"/>
                </a:solidFill>
                <a:latin typeface="Times New Roman" panose="02020603050405020304" pitchFamily="18" charset="0"/>
                <a:cs typeface="Times New Roman" panose="02020603050405020304" pitchFamily="18" charset="0"/>
              </a:rPr>
              <a:t>(b)</a:t>
            </a:r>
          </a:p>
        </p:txBody>
      </p:sp>
      <p:sp>
        <p:nvSpPr>
          <p:cNvPr id="16" name="TextBox 15">
            <a:extLst>
              <a:ext uri="{FF2B5EF4-FFF2-40B4-BE49-F238E27FC236}">
                <a16:creationId xmlns:a16="http://schemas.microsoft.com/office/drawing/2014/main" id="{B696856D-B1C7-743D-84FD-FD2E65E9F441}"/>
              </a:ext>
            </a:extLst>
          </p:cNvPr>
          <p:cNvSpPr txBox="1"/>
          <p:nvPr/>
        </p:nvSpPr>
        <p:spPr>
          <a:xfrm>
            <a:off x="2971802" y="5049074"/>
            <a:ext cx="6096000" cy="1200329"/>
          </a:xfrm>
          <a:prstGeom prst="rect">
            <a:avLst/>
          </a:prstGeom>
          <a:noFill/>
        </p:spPr>
        <p:txBody>
          <a:bodyPr wrap="square" rtlCol="0">
            <a:spAutoFit/>
          </a:bodyPr>
          <a:lstStyle/>
          <a:p>
            <a:r>
              <a:rPr lang="en-IN" sz="2400" b="0" dirty="0">
                <a:solidFill>
                  <a:schemeClr val="tx1"/>
                </a:solidFill>
                <a:latin typeface="Times New Roman" panose="02020603050405020304" pitchFamily="18" charset="0"/>
                <a:cs typeface="Times New Roman" panose="02020603050405020304" pitchFamily="18" charset="0"/>
              </a:rPr>
              <a:t>Enhancement Results (a) Original LISS IV Madurai Image (b) Enhanced LISS IV Madurai Image</a:t>
            </a:r>
          </a:p>
        </p:txBody>
      </p:sp>
      <p:sp>
        <p:nvSpPr>
          <p:cNvPr id="3" name="TextBox 2">
            <a:extLst>
              <a:ext uri="{FF2B5EF4-FFF2-40B4-BE49-F238E27FC236}">
                <a16:creationId xmlns:a16="http://schemas.microsoft.com/office/drawing/2014/main" id="{F3095561-5814-68A5-93DC-B1E2BFD2C25A}"/>
              </a:ext>
            </a:extLst>
          </p:cNvPr>
          <p:cNvSpPr txBox="1"/>
          <p:nvPr/>
        </p:nvSpPr>
        <p:spPr>
          <a:xfrm>
            <a:off x="1479135" y="5057095"/>
            <a:ext cx="1556720" cy="461665"/>
          </a:xfrm>
          <a:prstGeom prst="rect">
            <a:avLst/>
          </a:prstGeom>
          <a:noFill/>
        </p:spPr>
        <p:txBody>
          <a:bodyPr wrap="square" rtlCol="0">
            <a:spAutoFit/>
          </a:bodyPr>
          <a:lstStyle/>
          <a:p>
            <a:r>
              <a:rPr lang="en-IN" sz="2400" dirty="0">
                <a:solidFill>
                  <a:schemeClr val="tx1"/>
                </a:solidFill>
                <a:latin typeface="Times New Roman" panose="02020603050405020304" pitchFamily="18" charset="0"/>
                <a:cs typeface="Times New Roman" panose="02020603050405020304" pitchFamily="18" charset="0"/>
              </a:rPr>
              <a:t>Figure 16. </a:t>
            </a:r>
          </a:p>
        </p:txBody>
      </p:sp>
    </p:spTree>
    <p:extLst>
      <p:ext uri="{BB962C8B-B14F-4D97-AF65-F5344CB8AC3E}">
        <p14:creationId xmlns:p14="http://schemas.microsoft.com/office/powerpoint/2010/main" val="16119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87304</TotalTime>
  <Words>13555</Words>
  <Application>Microsoft Office PowerPoint</Application>
  <PresentationFormat>On-screen Show (4:3)</PresentationFormat>
  <Paragraphs>1546</Paragraphs>
  <Slides>196</Slides>
  <Notes>116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196</vt:i4>
      </vt:variant>
    </vt:vector>
  </HeadingPairs>
  <TitlesOfParts>
    <vt:vector size="207" baseType="lpstr">
      <vt:lpstr>Arial</vt:lpstr>
      <vt:lpstr>Cambria Math</vt:lpstr>
      <vt:lpstr>Franklin Gothic Book</vt:lpstr>
      <vt:lpstr>Gill Sans MT</vt:lpstr>
      <vt:lpstr>Symbol</vt:lpstr>
      <vt:lpstr>Tempus Sans ITC</vt:lpstr>
      <vt:lpstr>Times New Roman</vt:lpstr>
      <vt:lpstr>Verdana</vt:lpstr>
      <vt:lpstr>Wingdings</vt:lpstr>
      <vt:lpstr>Wingdings 2</vt:lpstr>
      <vt:lpstr>Solstice</vt:lpstr>
      <vt:lpstr>LAND USE / LAND COVER CLASSIFICATION USING DEEP LEARNING BASED OPTIMAL FEATURE EXTRACTION AND EVOLUTIONARY FEATURE SELECTION TECHNIQUES</vt:lpstr>
      <vt:lpstr>INTRODUCTION</vt:lpstr>
      <vt:lpstr>                     (Con’t….)</vt:lpstr>
      <vt:lpstr>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EXTRACTION USING ENSEMBLE OF OBJECT BASED TEXTURAL FEATURES AND DEEP FEATURES (EOTFDF)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RESULTS AND DISCUSSIONS</vt:lpstr>
      <vt:lpstr>Hyperparameters setting  for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RESULTS</vt:lpstr>
      <vt:lpstr>PowerPoint Presentation</vt:lpstr>
      <vt:lpstr>PowerPoint Presentation</vt:lpstr>
      <vt:lpstr>PowerPoint Presentation</vt:lpstr>
      <vt:lpstr>PowerPoint Presentation</vt:lpstr>
      <vt:lpstr>PowerPoint Presentation</vt:lpstr>
      <vt:lpstr>FEATURE EXTRACTION USING TWO-STAGE TEXTURAL FEATURE METHOD WITH CONVOLUTIONAL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RESULTS AND DISCUSSIONS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OPTIMAL FEATURE SELECTION USING EVOLUTIONARY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RESULTS AND DISCUSSIONS</vt:lpstr>
      <vt:lpstr>EXPERIMENTAL RESULTS OF  ESDFBF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RESULTS OF  WRSMI METHOD</vt:lpstr>
      <vt:lpstr>PowerPoint Presentation</vt:lpstr>
      <vt:lpstr>PowerPoint Presentation</vt:lpstr>
      <vt:lpstr>PowerPoint Presentation</vt:lpstr>
      <vt:lpstr>PowerPoint Presentation</vt:lpstr>
      <vt:lpstr>PowerPoint Presentation</vt:lpstr>
      <vt:lpstr>Comparison of ESDFBF and WRSMI</vt:lpstr>
      <vt:lpstr>PowerPoint Presentation</vt:lpstr>
      <vt:lpstr>PowerPoint Presentation</vt:lpstr>
      <vt:lpstr>Comparison of  EOTFDF, TSTF-CNN,  ESDFBF and WRSMI</vt:lpstr>
      <vt:lpstr>PowerPoint Presentation</vt:lpstr>
      <vt:lpstr>PowerPoint Presentation</vt:lpstr>
      <vt:lpstr>PowerPoint Presentation</vt:lpstr>
      <vt:lpstr>EXPERIMENTAL ANALYSIS  OF THE  PROPOSED SYSTEM  WITH  KANYAKUMARI DATASET</vt:lpstr>
      <vt:lpstr>PowerPoint Presentation</vt:lpstr>
      <vt:lpstr>PowerPoint Presentation</vt:lpstr>
      <vt:lpstr>PowerPoint Presentation</vt:lpstr>
      <vt:lpstr>EXPERIMENTAL RESULTS</vt:lpstr>
      <vt:lpstr>Experimental results of EOTFDF method</vt:lpstr>
      <vt:lpstr>PowerPoint Presentation</vt:lpstr>
      <vt:lpstr>PowerPoint Presentation</vt:lpstr>
      <vt:lpstr>Experimental results of  TSTF-CNN  method</vt:lpstr>
      <vt:lpstr>PowerPoint Presentation</vt:lpstr>
      <vt:lpstr>PowerPoint Presentation</vt:lpstr>
      <vt:lpstr>Experimental results of  ESDFBF  method</vt:lpstr>
      <vt:lpstr>PowerPoint Presentation</vt:lpstr>
      <vt:lpstr>PowerPoint Presentation</vt:lpstr>
      <vt:lpstr>Experimental results of  WRSMI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rightgen2</dc:creator>
  <cp:lastModifiedBy>Glady Benny</cp:lastModifiedBy>
  <cp:revision>2256</cp:revision>
  <cp:lastPrinted>1601-01-01T00:00:00Z</cp:lastPrinted>
  <dcterms:created xsi:type="dcterms:W3CDTF">2001-09-21T16:07:35Z</dcterms:created>
  <dcterms:modified xsi:type="dcterms:W3CDTF">2024-01-24T12:48:30Z</dcterms:modified>
</cp:coreProperties>
</file>